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326" r:id="rId3"/>
    <p:sldId id="268" r:id="rId4"/>
    <p:sldId id="291" r:id="rId5"/>
    <p:sldId id="325" r:id="rId6"/>
    <p:sldId id="292" r:id="rId7"/>
    <p:sldId id="301" r:id="rId8"/>
    <p:sldId id="331" r:id="rId9"/>
    <p:sldId id="328" r:id="rId10"/>
    <p:sldId id="336" r:id="rId11"/>
    <p:sldId id="333" r:id="rId12"/>
    <p:sldId id="302" r:id="rId13"/>
    <p:sldId id="306" r:id="rId14"/>
    <p:sldId id="323" r:id="rId15"/>
    <p:sldId id="338" r:id="rId16"/>
    <p:sldId id="314" r:id="rId17"/>
    <p:sldId id="324" r:id="rId18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EFEA0"/>
    <a:srgbClr val="BBE0E3"/>
    <a:srgbClr val="FF9900"/>
    <a:srgbClr val="FFFF00"/>
    <a:srgbClr val="FF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1039" autoAdjust="0"/>
  </p:normalViewPr>
  <p:slideViewPr>
    <p:cSldViewPr>
      <p:cViewPr>
        <p:scale>
          <a:sx n="60" d="100"/>
          <a:sy n="60" d="100"/>
        </p:scale>
        <p:origin x="-156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E0C1F1E-6607-472A-8192-BD47BCD8A2F5}" type="datetimeFigureOut">
              <a:rPr lang="ru-RU"/>
              <a:pPr>
                <a:defRPr/>
              </a:pPr>
              <a:t>10.04.2018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0D58BC0-8DE3-41BE-8957-30FDCAA8C5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759793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94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424D71C2-8DF1-46B3-8758-B1E94E6EB6B4}" type="slidenum">
              <a:rPr lang="ru-RU" smtClean="0"/>
              <a:pPr/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4D8678C7-9DD1-4594-AA2A-9FAF85940579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7C7345-585C-4D03-8DE9-4AD7D64DBD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8441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5FFE7-F757-4AAD-B56E-A11E6025E9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8372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1A71F-4A92-495D-A798-0CFA2B72C5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80395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F024B-5131-4D64-894F-E5E8708FAD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21405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9D0B4-97EA-4DBD-A27A-485B6D6714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6684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7025F9-9EF0-45AF-A537-DB61AF5DB3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4414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643D7-6F6A-4A05-BAE6-9DF91FE7FD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49988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8DA10-35DE-4816-892F-55166CCC76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25322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1D8E29-1D40-43D5-9AF9-E7014798A1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54377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848C1E-F7DA-43C0-89BF-F99308EBFC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61239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A567C-C6ED-419C-BD7D-B739AD1AA8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66513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8B1563B5-3D33-4650-9791-D68C3065CF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jpeg"/><Relationship Id="rId7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9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8.gif"/><Relationship Id="rId9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8.gif"/><Relationship Id="rId7" Type="http://schemas.openxmlformats.org/officeDocument/2006/relationships/image" Target="../media/image3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10" Type="http://schemas.openxmlformats.org/officeDocument/2006/relationships/image" Target="../media/image37.jpeg"/><Relationship Id="rId4" Type="http://schemas.openxmlformats.org/officeDocument/2006/relationships/image" Target="../media/image32.jpeg"/><Relationship Id="rId9" Type="http://schemas.openxmlformats.org/officeDocument/2006/relationships/hyperlink" Target="http://search.rg.ru/gall/9b7285fe?6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unasr5_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0671" y="0"/>
            <a:ext cx="9824671" cy="8248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WordArt 7"/>
          <p:cNvSpPr>
            <a:spLocks noChangeArrowheads="1" noChangeShapeType="1" noTextEdit="1"/>
          </p:cNvSpPr>
          <p:nvPr/>
        </p:nvSpPr>
        <p:spPr bwMode="auto">
          <a:xfrm>
            <a:off x="1116013" y="5013325"/>
            <a:ext cx="7777162" cy="1074738"/>
          </a:xfrm>
          <a:prstGeom prst="rect">
            <a:avLst/>
          </a:prstGeom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endParaRPr lang="ru-RU" sz="3600" b="1" kern="10">
              <a:solidFill>
                <a:srgbClr val="0000FF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2052" name="Прямоугольник 3"/>
          <p:cNvSpPr>
            <a:spLocks noChangeArrowheads="1"/>
          </p:cNvSpPr>
          <p:nvPr/>
        </p:nvSpPr>
        <p:spPr bwMode="auto">
          <a:xfrm>
            <a:off x="0" y="0"/>
            <a:ext cx="8964613" cy="780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hangingPunct="1"/>
            <a:endParaRPr lang="ru-RU" sz="1600" b="1" i="1" dirty="0">
              <a:solidFill>
                <a:srgbClr val="FFFF00"/>
              </a:solidFill>
              <a:latin typeface="Georgia" pitchFamily="18" charset="0"/>
            </a:endParaRPr>
          </a:p>
          <a:p>
            <a:pPr algn="ctr" eaLnBrk="1" hangingPunct="1"/>
            <a:endParaRPr lang="ru-RU" sz="1600" b="1" i="1" dirty="0" smtClean="0">
              <a:solidFill>
                <a:srgbClr val="FFFF00"/>
              </a:solidFill>
              <a:latin typeface="Georgia" pitchFamily="18" charset="0"/>
            </a:endParaRPr>
          </a:p>
          <a:p>
            <a:pPr algn="ctr" eaLnBrk="1" hangingPunct="1"/>
            <a:r>
              <a:rPr lang="ru-RU" b="1" i="1" dirty="0" smtClean="0">
                <a:solidFill>
                  <a:srgbClr val="FFFF00"/>
                </a:solidFill>
                <a:latin typeface="Georgia" pitchFamily="18" charset="0"/>
              </a:rPr>
              <a:t>Муниципальное  Дошкольное  Образовательное  Учреждение </a:t>
            </a:r>
          </a:p>
          <a:p>
            <a:pPr algn="ctr" eaLnBrk="1" hangingPunct="1"/>
            <a:r>
              <a:rPr lang="ru-RU" b="1" i="1" dirty="0" smtClean="0">
                <a:solidFill>
                  <a:srgbClr val="FFFF00"/>
                </a:solidFill>
                <a:latin typeface="Georgia" pitchFamily="18" charset="0"/>
              </a:rPr>
              <a:t>детский сад </a:t>
            </a:r>
            <a:r>
              <a:rPr lang="ru-RU" sz="1600" b="1" i="1" dirty="0" smtClean="0">
                <a:solidFill>
                  <a:srgbClr val="FFFF00"/>
                </a:solidFill>
                <a:latin typeface="Georgia" pitchFamily="18" charset="0"/>
              </a:rPr>
              <a:t>№2 «Светлячок»  </a:t>
            </a:r>
            <a:r>
              <a:rPr lang="ru-RU" sz="1600" b="1" i="1" dirty="0" err="1" smtClean="0">
                <a:solidFill>
                  <a:srgbClr val="FFFF00"/>
                </a:solidFill>
                <a:latin typeface="Georgia" pitchFamily="18" charset="0"/>
              </a:rPr>
              <a:t>пгт</a:t>
            </a:r>
            <a:r>
              <a:rPr lang="ru-RU" sz="1600" b="1" i="1" dirty="0" smtClean="0">
                <a:solidFill>
                  <a:srgbClr val="FFFF00"/>
                </a:solidFill>
                <a:latin typeface="Georgia" pitchFamily="18" charset="0"/>
              </a:rPr>
              <a:t> Рамешки  Тверской обл.</a:t>
            </a:r>
          </a:p>
          <a:p>
            <a:pPr algn="ctr" eaLnBrk="1" hangingPunct="1"/>
            <a:endParaRPr lang="ru-RU" sz="1600" b="1" i="1" dirty="0" smtClean="0">
              <a:solidFill>
                <a:srgbClr val="FFFF00"/>
              </a:solidFill>
              <a:latin typeface="Georgia" pitchFamily="18" charset="0"/>
            </a:endParaRPr>
          </a:p>
          <a:p>
            <a:pPr algn="ctr" eaLnBrk="1" hangingPunct="1"/>
            <a:endParaRPr lang="ru-RU" sz="1600" b="1" i="1" dirty="0" smtClean="0">
              <a:solidFill>
                <a:srgbClr val="FFFF00"/>
              </a:solidFill>
              <a:latin typeface="Georgia" pitchFamily="18" charset="0"/>
            </a:endParaRPr>
          </a:p>
          <a:p>
            <a:pPr algn="ctr" eaLnBrk="1" hangingPunct="1"/>
            <a:endParaRPr lang="ru-RU" sz="1600" b="1" i="1" dirty="0" smtClean="0">
              <a:solidFill>
                <a:srgbClr val="FFFF00"/>
              </a:solidFill>
              <a:latin typeface="Georgia" pitchFamily="18" charset="0"/>
            </a:endParaRPr>
          </a:p>
          <a:p>
            <a:pPr algn="ctr" eaLnBrk="1" hangingPunct="1"/>
            <a:endParaRPr lang="ru-RU" sz="1600" b="1" i="1" dirty="0" smtClean="0">
              <a:solidFill>
                <a:srgbClr val="FFFF00"/>
              </a:solidFill>
              <a:latin typeface="Georgia" pitchFamily="18" charset="0"/>
            </a:endParaRPr>
          </a:p>
          <a:p>
            <a:pPr algn="ctr" eaLnBrk="1" hangingPunct="1"/>
            <a:r>
              <a:rPr lang="ru-RU" sz="4800" b="1" i="1" dirty="0" smtClean="0">
                <a:solidFill>
                  <a:srgbClr val="FFFF00"/>
                </a:solidFill>
                <a:latin typeface="Georgia" pitchFamily="18" charset="0"/>
              </a:rPr>
              <a:t>Проект</a:t>
            </a:r>
            <a:endParaRPr lang="ru-RU" sz="4800" b="1" i="1" dirty="0">
              <a:solidFill>
                <a:srgbClr val="FFFF00"/>
              </a:solidFill>
              <a:latin typeface="Georgia" pitchFamily="18" charset="0"/>
            </a:endParaRPr>
          </a:p>
          <a:p>
            <a:pPr algn="ctr" eaLnBrk="1" hangingPunct="1"/>
            <a:r>
              <a:rPr lang="ru-RU" sz="4400" b="1" i="1" dirty="0">
                <a:solidFill>
                  <a:srgbClr val="FFFF00"/>
                </a:solidFill>
                <a:latin typeface="Georgia" pitchFamily="18" charset="0"/>
              </a:rPr>
              <a:t>«День космонавтики</a:t>
            </a:r>
            <a:r>
              <a:rPr lang="ru-RU" sz="4400" b="1" i="1" dirty="0" smtClean="0">
                <a:solidFill>
                  <a:srgbClr val="FFFF00"/>
                </a:solidFill>
                <a:latin typeface="Georgia" pitchFamily="18" charset="0"/>
              </a:rPr>
              <a:t>»</a:t>
            </a:r>
          </a:p>
          <a:p>
            <a:pPr algn="ctr" eaLnBrk="1" hangingPunct="1"/>
            <a:endParaRPr lang="ru-RU" sz="4400" b="1" i="1" dirty="0" smtClean="0">
              <a:solidFill>
                <a:srgbClr val="FFFF00"/>
              </a:solidFill>
              <a:latin typeface="Georgia" pitchFamily="18" charset="0"/>
            </a:endParaRPr>
          </a:p>
          <a:p>
            <a:pPr algn="ctr" eaLnBrk="1" hangingPunct="1"/>
            <a:endParaRPr lang="ru-RU" sz="2400" b="1" i="1" dirty="0" smtClean="0">
              <a:solidFill>
                <a:srgbClr val="FFFF00"/>
              </a:solidFill>
              <a:latin typeface="Georgia" pitchFamily="18" charset="0"/>
            </a:endParaRPr>
          </a:p>
          <a:p>
            <a:pPr algn="ctr" eaLnBrk="1" hangingPunct="1"/>
            <a:r>
              <a:rPr lang="ru-RU" sz="2400" b="1" i="1" dirty="0" smtClean="0">
                <a:solidFill>
                  <a:srgbClr val="FFFF00"/>
                </a:solidFill>
                <a:latin typeface="Georgia" pitchFamily="18" charset="0"/>
              </a:rPr>
              <a:t>                         </a:t>
            </a:r>
          </a:p>
          <a:p>
            <a:pPr algn="ctr" eaLnBrk="1" hangingPunct="1"/>
            <a:r>
              <a:rPr lang="ru-RU" sz="2400" b="1" i="1" dirty="0" smtClean="0">
                <a:solidFill>
                  <a:srgbClr val="FFFF00"/>
                </a:solidFill>
                <a:latin typeface="Georgia" pitchFamily="18" charset="0"/>
              </a:rPr>
              <a:t>                          Выполнила:  </a:t>
            </a:r>
            <a:r>
              <a:rPr lang="ru-RU" sz="2400" b="1" i="1" dirty="0" err="1" smtClean="0">
                <a:solidFill>
                  <a:srgbClr val="FFFF00"/>
                </a:solidFill>
                <a:latin typeface="Georgia" pitchFamily="18" charset="0"/>
              </a:rPr>
              <a:t>восп-ль</a:t>
            </a:r>
            <a:r>
              <a:rPr lang="ru-RU" sz="2400" b="1" i="1" dirty="0" smtClean="0">
                <a:solidFill>
                  <a:srgbClr val="FFFF00"/>
                </a:solidFill>
                <a:latin typeface="Georgia" pitchFamily="18" charset="0"/>
              </a:rPr>
              <a:t>  Михайлова Н.Е.</a:t>
            </a:r>
          </a:p>
          <a:p>
            <a:pPr algn="ctr" eaLnBrk="1" hangingPunct="1"/>
            <a:endParaRPr lang="ru-RU" sz="2400" b="1" i="1" dirty="0" smtClean="0">
              <a:solidFill>
                <a:srgbClr val="FFFF00"/>
              </a:solidFill>
              <a:latin typeface="Georgia" pitchFamily="18" charset="0"/>
            </a:endParaRPr>
          </a:p>
          <a:p>
            <a:pPr algn="ctr" eaLnBrk="1" hangingPunct="1"/>
            <a:endParaRPr lang="ru-RU" sz="2400" b="1" i="1" dirty="0" smtClean="0">
              <a:solidFill>
                <a:srgbClr val="FFFF00"/>
              </a:solidFill>
              <a:latin typeface="Georgia" pitchFamily="18" charset="0"/>
            </a:endParaRPr>
          </a:p>
          <a:p>
            <a:pPr algn="ctr" eaLnBrk="1" hangingPunct="1"/>
            <a:endParaRPr lang="ru-RU" b="1" i="1" dirty="0" smtClean="0">
              <a:solidFill>
                <a:srgbClr val="FFFF00"/>
              </a:solidFill>
              <a:latin typeface="Georgia" pitchFamily="18" charset="0"/>
            </a:endParaRPr>
          </a:p>
          <a:p>
            <a:pPr algn="ctr" eaLnBrk="1" hangingPunct="1"/>
            <a:endParaRPr lang="ru-RU" b="1" i="1" dirty="0" smtClean="0">
              <a:solidFill>
                <a:srgbClr val="FFFF00"/>
              </a:solidFill>
              <a:latin typeface="Georgia" pitchFamily="18" charset="0"/>
            </a:endParaRPr>
          </a:p>
          <a:p>
            <a:pPr algn="ctr" eaLnBrk="1" hangingPunct="1"/>
            <a:r>
              <a:rPr lang="ru-RU" b="1" i="1" dirty="0" smtClean="0">
                <a:solidFill>
                  <a:srgbClr val="FFFF00"/>
                </a:solidFill>
                <a:latin typeface="Georgia" pitchFamily="18" charset="0"/>
              </a:rPr>
              <a:t>Апрель   2018г.</a:t>
            </a:r>
            <a:endParaRPr lang="ru-RU" b="1" i="1" dirty="0">
              <a:solidFill>
                <a:srgbClr val="FFFF00"/>
              </a:solidFill>
              <a:latin typeface="Georgia" pitchFamily="18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hlink"/>
              </a:buClr>
            </a:pPr>
            <a:endParaRPr lang="ru-RU" sz="3600" dirty="0">
              <a:solidFill>
                <a:srgbClr val="FF66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-9525"/>
            <a:ext cx="9144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Прямоугольник 2"/>
          <p:cNvSpPr>
            <a:spLocks noChangeArrowheads="1"/>
          </p:cNvSpPr>
          <p:nvPr/>
        </p:nvSpPr>
        <p:spPr bwMode="auto">
          <a:xfrm>
            <a:off x="971550" y="404813"/>
            <a:ext cx="7488238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6600">
                <a:solidFill>
                  <a:srgbClr val="FF0000"/>
                </a:solidFill>
                <a:latin typeface="Cambria" pitchFamily="18" charset="0"/>
              </a:rPr>
              <a:t>Проблема</a:t>
            </a:r>
          </a:p>
          <a:p>
            <a:pPr algn="just"/>
            <a:r>
              <a:rPr lang="ru-RU" sz="5400">
                <a:solidFill>
                  <a:srgbClr val="FFC000"/>
                </a:solidFill>
                <a:latin typeface="Cambria" pitchFamily="18" charset="0"/>
              </a:rPr>
              <a:t>Недостаточность знаний у детей дошкольного возраста о космосе.</a:t>
            </a:r>
          </a:p>
          <a:p>
            <a:pPr algn="ctr"/>
            <a:endParaRPr lang="ru-RU" sz="5400">
              <a:solidFill>
                <a:srgbClr val="FF0000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4572000" y="188913"/>
            <a:ext cx="4248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ru-RU" sz="1600">
              <a:solidFill>
                <a:schemeClr val="bg1"/>
              </a:solidFill>
            </a:endParaRPr>
          </a:p>
        </p:txBody>
      </p:sp>
      <p:sp>
        <p:nvSpPr>
          <p:cNvPr id="4099" name="Text Box 4"/>
          <p:cNvSpPr txBox="1">
            <a:spLocks noChangeArrowheads="1"/>
          </p:cNvSpPr>
          <p:nvPr/>
        </p:nvSpPr>
        <p:spPr bwMode="auto">
          <a:xfrm>
            <a:off x="4572000" y="188913"/>
            <a:ext cx="4248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ru-RU" sz="1600">
              <a:solidFill>
                <a:schemeClr val="bg1"/>
              </a:solidFill>
            </a:endParaRPr>
          </a:p>
        </p:txBody>
      </p:sp>
      <p:sp>
        <p:nvSpPr>
          <p:cNvPr id="4100" name="Text Box 5"/>
          <p:cNvSpPr txBox="1">
            <a:spLocks noChangeArrowheads="1"/>
          </p:cNvSpPr>
          <p:nvPr/>
        </p:nvSpPr>
        <p:spPr bwMode="auto">
          <a:xfrm>
            <a:off x="827088" y="1700213"/>
            <a:ext cx="7345362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endParaRPr lang="ru-RU">
              <a:solidFill>
                <a:schemeClr val="bg1"/>
              </a:solidFill>
            </a:endParaRPr>
          </a:p>
          <a:p>
            <a:pPr algn="ctr" eaLnBrk="1" hangingPunct="1"/>
            <a:endParaRPr lang="ru-RU" sz="1600">
              <a:solidFill>
                <a:schemeClr val="bg1"/>
              </a:solidFill>
            </a:endParaRPr>
          </a:p>
        </p:txBody>
      </p:sp>
      <p:pic>
        <p:nvPicPr>
          <p:cNvPr id="4101" name="Picture 6" descr="Neptune_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1873250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AutoShape 7"/>
          <p:cNvSpPr>
            <a:spLocks noChangeArrowheads="1"/>
          </p:cNvSpPr>
          <p:nvPr/>
        </p:nvSpPr>
        <p:spPr bwMode="auto">
          <a:xfrm rot="-1644993">
            <a:off x="611188" y="5876925"/>
            <a:ext cx="360362" cy="358775"/>
          </a:xfrm>
          <a:prstGeom prst="star4">
            <a:avLst>
              <a:gd name="adj" fmla="val 12625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ru-RU">
              <a:solidFill>
                <a:srgbClr val="FFFF00"/>
              </a:solidFill>
            </a:endParaRPr>
          </a:p>
        </p:txBody>
      </p:sp>
      <p:pic>
        <p:nvPicPr>
          <p:cNvPr id="16397" name="Picture 13" descr="r4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80490">
            <a:off x="0" y="5229225"/>
            <a:ext cx="1931988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14" descr="Фото Уран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913" y="3800475"/>
            <a:ext cx="148907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15" descr="78838316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650" y="4621213"/>
            <a:ext cx="1800225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6" descr="56r2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050" y="5595938"/>
            <a:ext cx="1947863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Рисунок 7" descr="бббб.gif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836613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Рисунок 7" descr="бббб.gif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66102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Рисунок 7" descr="бббб.gif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14287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Рисунок 7" descr="бббб.gif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35877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Рисунок 7" descr="бббб.gif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59055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Рисунок 7" descr="бббб.gif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573463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Рисунок 7" descr="бббб.gif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620713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4" name="Прямоугольник 17"/>
          <p:cNvSpPr>
            <a:spLocks noChangeArrowheads="1"/>
          </p:cNvSpPr>
          <p:nvPr/>
        </p:nvSpPr>
        <p:spPr bwMode="auto">
          <a:xfrm>
            <a:off x="966788" y="52388"/>
            <a:ext cx="7642225" cy="538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20000"/>
              </a:spcBef>
            </a:pPr>
            <a:r>
              <a:rPr lang="ru-RU" sz="4800">
                <a:solidFill>
                  <a:srgbClr val="FF0000"/>
                </a:solidFill>
                <a:latin typeface="Georgia" pitchFamily="18" charset="0"/>
              </a:rPr>
              <a:t>Актуальность:</a:t>
            </a:r>
          </a:p>
          <a:p>
            <a:pPr algn="just" eaLnBrk="1" hangingPunct="1">
              <a:spcBef>
                <a:spcPct val="20000"/>
              </a:spcBef>
            </a:pPr>
            <a:r>
              <a:rPr lang="ru-RU" sz="2800">
                <a:solidFill>
                  <a:srgbClr val="FFC000"/>
                </a:solidFill>
                <a:latin typeface="Cambria" pitchFamily="18" charset="0"/>
              </a:rPr>
              <a:t>Еще несколько лет назад мало кто из вчерашних мальчишек не хотел стать космонавтом. Эта мечта совсем не актуальна для нынешнего поколения. Современные мультфильмы дают искаженную информацию детям о космосе. Поэтому важно грамотно выстроить работу по формированию у дошкольников представлений о космосе.</a:t>
            </a:r>
          </a:p>
          <a:p>
            <a:pPr algn="just" eaLnBrk="1" hangingPunct="1">
              <a:spcBef>
                <a:spcPct val="20000"/>
              </a:spcBef>
            </a:pPr>
            <a:endParaRPr lang="ru-RU" sz="320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612313" cy="7273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76517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36613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94188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214438" y="1500188"/>
            <a:ext cx="75612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>
              <a:solidFill>
                <a:schemeClr val="bg1"/>
              </a:solidFill>
            </a:endParaRPr>
          </a:p>
        </p:txBody>
      </p:sp>
      <p:sp>
        <p:nvSpPr>
          <p:cNvPr id="5128" name="Прямоугольник 7"/>
          <p:cNvSpPr>
            <a:spLocks noChangeArrowheads="1"/>
          </p:cNvSpPr>
          <p:nvPr/>
        </p:nvSpPr>
        <p:spPr bwMode="auto">
          <a:xfrm>
            <a:off x="642938" y="0"/>
            <a:ext cx="8001000" cy="585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ru-RU" sz="4800">
                <a:solidFill>
                  <a:srgbClr val="FF0000"/>
                </a:solidFill>
                <a:latin typeface="Georgia" pitchFamily="18" charset="0"/>
              </a:rPr>
              <a:t>Цель:</a:t>
            </a:r>
          </a:p>
          <a:p>
            <a:pPr algn="just" eaLnBrk="1" hangingPunct="1"/>
            <a:r>
              <a:rPr lang="ru-RU" sz="3600">
                <a:solidFill>
                  <a:srgbClr val="FFFF00"/>
                </a:solidFill>
                <a:latin typeface="Georgia" pitchFamily="18" charset="0"/>
              </a:rPr>
              <a:t>Формирование представлений о роли человека в изучении космического пространства</a:t>
            </a:r>
            <a:r>
              <a:rPr lang="en-US" sz="3600">
                <a:solidFill>
                  <a:srgbClr val="FFFF00"/>
                </a:solidFill>
                <a:latin typeface="Georgia" pitchFamily="18" charset="0"/>
              </a:rPr>
              <a:t>.</a:t>
            </a:r>
            <a:endParaRPr lang="ru-RU" sz="3600">
              <a:solidFill>
                <a:srgbClr val="FFFF00"/>
              </a:solidFill>
              <a:latin typeface="Georgia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ru-RU" sz="3600">
                <a:solidFill>
                  <a:srgbClr val="FFFF00"/>
                </a:solidFill>
                <a:latin typeface="Georgia" pitchFamily="18" charset="0"/>
              </a:rPr>
              <a:t>Развитие познавательной активности и интереса к познанию окружающего мира</a:t>
            </a:r>
            <a:r>
              <a:rPr lang="en-US" sz="3600">
                <a:solidFill>
                  <a:srgbClr val="FFFF00"/>
                </a:solidFill>
                <a:latin typeface="Georgia" pitchFamily="18" charset="0"/>
              </a:rPr>
              <a:t>.</a:t>
            </a:r>
            <a:r>
              <a:rPr lang="ru-RU" sz="3600">
                <a:latin typeface="Georgia" pitchFamily="18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endParaRPr lang="ru-RU" sz="2400">
              <a:solidFill>
                <a:srgbClr val="FFFF00"/>
              </a:solidFill>
              <a:latin typeface="Georgia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ru-RU" sz="4000">
              <a:solidFill>
                <a:srgbClr val="FF0000"/>
              </a:solidFill>
              <a:latin typeface="Georgia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ru-RU" sz="2400">
              <a:solidFill>
                <a:srgbClr val="FFFF00"/>
              </a:solidFill>
              <a:latin typeface="Georgia" pitchFamily="18" charset="0"/>
            </a:endParaRPr>
          </a:p>
          <a:p>
            <a:pPr eaLnBrk="1" hangingPunct="1"/>
            <a:endParaRPr lang="ru-RU" sz="2400">
              <a:solidFill>
                <a:srgbClr val="FFFF00"/>
              </a:solidFill>
            </a:endParaRPr>
          </a:p>
          <a:p>
            <a:pPr eaLnBrk="1" hangingPunct="1"/>
            <a:endParaRPr lang="ru-RU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Прямоугольник 1"/>
          <p:cNvSpPr>
            <a:spLocks noChangeArrowheads="1"/>
          </p:cNvSpPr>
          <p:nvPr/>
        </p:nvSpPr>
        <p:spPr bwMode="auto">
          <a:xfrm>
            <a:off x="395288" y="115888"/>
            <a:ext cx="8280400" cy="59404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>
              <a:defRPr/>
            </a:pPr>
            <a:r>
              <a:rPr lang="ru-RU" sz="4400" dirty="0">
                <a:solidFill>
                  <a:srgbClr val="C00000"/>
                </a:solidFill>
                <a:latin typeface="Cambria" pitchFamily="18" charset="0"/>
              </a:rPr>
              <a:t>Задачи:</a:t>
            </a:r>
          </a:p>
          <a:p>
            <a:pPr marL="457200" indent="-457200" algn="just">
              <a:buFont typeface="Arial" pitchFamily="34" charset="0"/>
              <a:buChar char="•"/>
              <a:defRPr/>
            </a:pPr>
            <a:r>
              <a:rPr lang="ru-RU" sz="2800" dirty="0">
                <a:solidFill>
                  <a:srgbClr val="FFC000"/>
                </a:solidFill>
                <a:latin typeface="Cambria" pitchFamily="18" charset="0"/>
              </a:rPr>
              <a:t>Изучить и проанализировать педагогическую литературу по празднику.</a:t>
            </a:r>
          </a:p>
          <a:p>
            <a:pPr marL="457200" indent="-457200" algn="just">
              <a:buFont typeface="Arial" pitchFamily="34" charset="0"/>
              <a:buChar char="•"/>
              <a:defRPr/>
            </a:pPr>
            <a:r>
              <a:rPr lang="ru-RU" sz="2800" dirty="0">
                <a:solidFill>
                  <a:srgbClr val="FFC000"/>
                </a:solidFill>
                <a:latin typeface="Cambria" pitchFamily="18" charset="0"/>
              </a:rPr>
              <a:t>Формировать детские представления о Вселенной, Солнечной системе и ее планетах.</a:t>
            </a:r>
          </a:p>
          <a:p>
            <a:pPr marL="457200" indent="-457200" algn="just">
              <a:buFont typeface="Arial" pitchFamily="34" charset="0"/>
              <a:buChar char="•"/>
              <a:defRPr/>
            </a:pPr>
            <a:r>
              <a:rPr lang="ru-RU" sz="2800" dirty="0">
                <a:solidFill>
                  <a:srgbClr val="FFC000"/>
                </a:solidFill>
                <a:latin typeface="Cambria" pitchFamily="18" charset="0"/>
              </a:rPr>
              <a:t>Расширять и углублять знания детей о дате первого полета Гагарина в космос.</a:t>
            </a:r>
          </a:p>
          <a:p>
            <a:pPr marL="457200" indent="-457200" algn="just">
              <a:buFont typeface="Arial" pitchFamily="34" charset="0"/>
              <a:buChar char="•"/>
              <a:defRPr/>
            </a:pPr>
            <a:r>
              <a:rPr lang="ru-RU" sz="2800" dirty="0">
                <a:solidFill>
                  <a:srgbClr val="FFC000"/>
                </a:solidFill>
                <a:latin typeface="Cambria" pitchFamily="18" charset="0"/>
              </a:rPr>
              <a:t>Воспитывать чувства гордости за достижения отечественных </a:t>
            </a:r>
            <a:r>
              <a:rPr lang="ru-RU" sz="2800" dirty="0" smtClean="0">
                <a:solidFill>
                  <a:srgbClr val="FFC000"/>
                </a:solidFill>
                <a:latin typeface="Cambria" pitchFamily="18" charset="0"/>
              </a:rPr>
              <a:t> ученых </a:t>
            </a:r>
            <a:r>
              <a:rPr lang="ru-RU" sz="2800" dirty="0">
                <a:solidFill>
                  <a:srgbClr val="FFC000"/>
                </a:solidFill>
                <a:latin typeface="Cambria" pitchFamily="18" charset="0"/>
              </a:rPr>
              <a:t>и космонавтов.</a:t>
            </a:r>
          </a:p>
          <a:p>
            <a:pPr marL="457200" indent="-457200" algn="just">
              <a:buFont typeface="Arial" pitchFamily="34" charset="0"/>
              <a:buChar char="•"/>
              <a:defRPr/>
            </a:pPr>
            <a:r>
              <a:rPr lang="ru-RU" sz="2800" dirty="0">
                <a:solidFill>
                  <a:srgbClr val="FFC000"/>
                </a:solidFill>
                <a:latin typeface="Cambria" pitchFamily="18" charset="0"/>
              </a:rPr>
              <a:t>Прививать </a:t>
            </a:r>
            <a:r>
              <a:rPr lang="ru-RU" sz="2800" dirty="0" smtClean="0">
                <a:solidFill>
                  <a:srgbClr val="FFC000"/>
                </a:solidFill>
                <a:latin typeface="Cambria" pitchFamily="18" charset="0"/>
              </a:rPr>
              <a:t>бережное отношение </a:t>
            </a:r>
            <a:r>
              <a:rPr lang="ru-RU" sz="2800" dirty="0">
                <a:solidFill>
                  <a:srgbClr val="FFC000"/>
                </a:solidFill>
                <a:latin typeface="Cambria" pitchFamily="18" charset="0"/>
              </a:rPr>
              <a:t>к тому, что есть на нашей планете.</a:t>
            </a:r>
          </a:p>
          <a:p>
            <a:pPr marL="457200" indent="-457200" algn="just">
              <a:buFont typeface="Arial" pitchFamily="34" charset="0"/>
              <a:buChar char="•"/>
              <a:defRPr/>
            </a:pPr>
            <a:r>
              <a:rPr lang="ru-RU" sz="2800" dirty="0">
                <a:solidFill>
                  <a:srgbClr val="FFC000"/>
                </a:solidFill>
                <a:latin typeface="Cambria" pitchFamily="18" charset="0"/>
              </a:rPr>
              <a:t>Привлекать родителей к совместному сотрудничеству.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612313" cy="7273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76517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36613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94188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323850" y="1628775"/>
            <a:ext cx="93614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ru-RU">
              <a:solidFill>
                <a:schemeClr val="bg1"/>
              </a:solidFill>
            </a:endParaRPr>
          </a:p>
        </p:txBody>
      </p:sp>
      <p:sp>
        <p:nvSpPr>
          <p:cNvPr id="7176" name="Прямоугольник 7"/>
          <p:cNvSpPr>
            <a:spLocks noChangeArrowheads="1"/>
          </p:cNvSpPr>
          <p:nvPr/>
        </p:nvSpPr>
        <p:spPr bwMode="auto">
          <a:xfrm>
            <a:off x="122238" y="-171450"/>
            <a:ext cx="9001125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endParaRPr lang="ru-RU">
              <a:solidFill>
                <a:srgbClr val="FFFF00"/>
              </a:solidFill>
              <a:latin typeface="Georgia" pitchFamily="18" charset="0"/>
            </a:endParaRPr>
          </a:p>
          <a:p>
            <a:pPr eaLnBrk="1" hangingPunct="1"/>
            <a:endParaRPr lang="ru-RU">
              <a:solidFill>
                <a:srgbClr val="FFFF00"/>
              </a:solidFill>
              <a:latin typeface="Georgia" pitchFamily="18" charset="0"/>
            </a:endParaRPr>
          </a:p>
          <a:p>
            <a:pPr algn="ctr" eaLnBrk="1" hangingPunct="1"/>
            <a:r>
              <a:rPr lang="ru-RU" sz="4800">
                <a:solidFill>
                  <a:srgbClr val="C00000"/>
                </a:solidFill>
                <a:latin typeface="Georgia" pitchFamily="18" charset="0"/>
              </a:rPr>
              <a:t>Ожидаемый результат:</a:t>
            </a:r>
          </a:p>
          <a:p>
            <a:pPr algn="just" eaLnBrk="1" hangingPunct="1"/>
            <a:r>
              <a:rPr lang="ru-RU" sz="2800">
                <a:solidFill>
                  <a:srgbClr val="FFFF00"/>
                </a:solidFill>
                <a:latin typeface="Georgia" pitchFamily="18" charset="0"/>
              </a:rPr>
              <a:t>Сформировать у детей чувства гордости за достижения в отечественной космонавтики</a:t>
            </a:r>
            <a:r>
              <a:rPr lang="en-US" sz="2800">
                <a:solidFill>
                  <a:srgbClr val="FFFF00"/>
                </a:solidFill>
                <a:latin typeface="Georgia" pitchFamily="18" charset="0"/>
              </a:rPr>
              <a:t>.</a:t>
            </a:r>
            <a:endParaRPr lang="ru-RU" sz="2800">
              <a:solidFill>
                <a:srgbClr val="FFFF00"/>
              </a:solidFill>
              <a:latin typeface="Georgia" pitchFamily="18" charset="0"/>
            </a:endParaRPr>
          </a:p>
          <a:p>
            <a:pPr algn="just" eaLnBrk="1" hangingPunct="1"/>
            <a:r>
              <a:rPr lang="ru-RU" sz="2800">
                <a:solidFill>
                  <a:srgbClr val="FFFF00"/>
                </a:solidFill>
                <a:latin typeface="Georgia" pitchFamily="18" charset="0"/>
              </a:rPr>
              <a:t>Расширять знания о космосе</a:t>
            </a:r>
            <a:r>
              <a:rPr lang="en-US" sz="2800">
                <a:solidFill>
                  <a:srgbClr val="FFFF00"/>
                </a:solidFill>
                <a:latin typeface="Georgia" pitchFamily="18" charset="0"/>
              </a:rPr>
              <a:t>.</a:t>
            </a:r>
            <a:endParaRPr lang="ru-RU" sz="2800">
              <a:solidFill>
                <a:srgbClr val="FFFF00"/>
              </a:solidFill>
              <a:latin typeface="Georgia" pitchFamily="18" charset="0"/>
            </a:endParaRPr>
          </a:p>
          <a:p>
            <a:pPr algn="just" eaLnBrk="1" hangingPunct="1"/>
            <a:r>
              <a:rPr lang="ru-RU" sz="2800">
                <a:solidFill>
                  <a:srgbClr val="FFFF00"/>
                </a:solidFill>
                <a:latin typeface="Georgia" pitchFamily="18" charset="0"/>
              </a:rPr>
              <a:t>Повышать познавательную активность детей</a:t>
            </a:r>
            <a:r>
              <a:rPr lang="en-US" sz="2800">
                <a:solidFill>
                  <a:srgbClr val="FFFF00"/>
                </a:solidFill>
                <a:latin typeface="Georgia" pitchFamily="18" charset="0"/>
              </a:rPr>
              <a:t>.</a:t>
            </a:r>
            <a:endParaRPr lang="ru-RU" sz="2800">
              <a:solidFill>
                <a:srgbClr val="FFFF00"/>
              </a:solidFill>
              <a:latin typeface="Georgia" pitchFamily="18" charset="0"/>
            </a:endParaRPr>
          </a:p>
          <a:p>
            <a:pPr algn="just" eaLnBrk="1" hangingPunct="1"/>
            <a:r>
              <a:rPr lang="ru-RU" sz="2800">
                <a:solidFill>
                  <a:srgbClr val="FFFF00"/>
                </a:solidFill>
                <a:latin typeface="Georgia" pitchFamily="18" charset="0"/>
              </a:rPr>
              <a:t>Воспитывать нравственно – патриотические чувства в процессе реализации проекта</a:t>
            </a:r>
            <a:r>
              <a:rPr lang="en-US" sz="2800">
                <a:solidFill>
                  <a:srgbClr val="FFFF00"/>
                </a:solidFill>
                <a:latin typeface="Georgia" pitchFamily="18" charset="0"/>
              </a:rPr>
              <a:t>.</a:t>
            </a:r>
            <a:endParaRPr lang="ru-RU" sz="2800">
              <a:solidFill>
                <a:srgbClr val="FFFF00"/>
              </a:solidFill>
              <a:latin typeface="Georgia" pitchFamily="18" charset="0"/>
            </a:endParaRPr>
          </a:p>
          <a:p>
            <a:pPr algn="just" eaLnBrk="1" hangingPunct="1"/>
            <a:r>
              <a:rPr lang="ru-RU" sz="2800">
                <a:solidFill>
                  <a:srgbClr val="FFFF00"/>
                </a:solidFill>
                <a:latin typeface="Georgia" pitchFamily="18" charset="0"/>
              </a:rPr>
              <a:t>Научиться применять полученные знания о космосе в творческой и совместной деятельности.</a:t>
            </a:r>
          </a:p>
          <a:p>
            <a:pPr algn="just" eaLnBrk="1" hangingPunct="1"/>
            <a:r>
              <a:rPr lang="ru-RU" sz="2800">
                <a:solidFill>
                  <a:srgbClr val="FFFF00"/>
                </a:solidFill>
                <a:latin typeface="Georgia" pitchFamily="18" charset="0"/>
              </a:rPr>
              <a:t>Использовать знания родителей по данной теме.</a:t>
            </a:r>
          </a:p>
          <a:p>
            <a:pPr algn="just" eaLnBrk="1" hangingPunct="1"/>
            <a:endParaRPr lang="ru-RU" sz="2400">
              <a:solidFill>
                <a:srgbClr val="FFFF00"/>
              </a:solidFill>
              <a:latin typeface="Georgia" pitchFamily="18" charset="0"/>
            </a:endParaRPr>
          </a:p>
          <a:p>
            <a:pPr eaLnBrk="1" hangingPunct="1"/>
            <a:endParaRPr lang="ru-RU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612313" cy="7273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77323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36613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-17145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558958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214282" y="-120650"/>
            <a:ext cx="9215501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200" b="1" dirty="0">
                <a:solidFill>
                  <a:srgbClr val="FF0000"/>
                </a:solidFill>
                <a:latin typeface="Georgia" pitchFamily="18" charset="0"/>
              </a:rPr>
              <a:t>Смотрели мультфильм </a:t>
            </a:r>
          </a:p>
          <a:p>
            <a:pPr algn="ctr" eaLnBrk="1" hangingPunct="1"/>
            <a:r>
              <a:rPr lang="ru-RU" sz="2000" b="1" dirty="0" smtClean="0">
                <a:solidFill>
                  <a:srgbClr val="FFC000"/>
                </a:solidFill>
                <a:latin typeface="Georgia" pitchFamily="18" charset="0"/>
              </a:rPr>
              <a:t>«Почему День космонавтики отмечают 12 апреля»</a:t>
            </a:r>
            <a:endParaRPr lang="ru-RU" sz="2000" dirty="0">
              <a:solidFill>
                <a:srgbClr val="FFC000"/>
              </a:solidFill>
              <a:latin typeface="Georgia" pitchFamily="18" charset="0"/>
            </a:endParaRPr>
          </a:p>
        </p:txBody>
      </p:sp>
      <p:pic>
        <p:nvPicPr>
          <p:cNvPr id="8200" name="Picture 8" descr="IMG_014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3" y="785794"/>
            <a:ext cx="5429287" cy="4442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C:\Users\Denzoo\Desktop\IMG_20180405_1617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785794"/>
            <a:ext cx="3000396" cy="3000372"/>
          </a:xfrm>
          <a:prstGeom prst="rect">
            <a:avLst/>
          </a:prstGeom>
          <a:noFill/>
        </p:spPr>
      </p:pic>
      <p:pic>
        <p:nvPicPr>
          <p:cNvPr id="4099" name="Picture 3" descr="C:\Users\Denzoo\Desktop\IMG_20180405_16195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3714752"/>
            <a:ext cx="3279918" cy="3143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user\Pictures\Рисунок1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5109" y="-69410"/>
            <a:ext cx="9209109" cy="6927410"/>
          </a:xfrm>
          <a:prstGeom prst="rect">
            <a:avLst/>
          </a:prstGeom>
          <a:noFill/>
        </p:spPr>
      </p:pic>
      <p:pic>
        <p:nvPicPr>
          <p:cNvPr id="6" name="Picture 2" descr="C:\Users\user\Pictures\gagarin-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389094"/>
            <a:ext cx="3351732" cy="4566735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143504" y="1000108"/>
            <a:ext cx="350046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/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Юрий Гагарин</a:t>
            </a:r>
            <a:endParaRPr lang="ru-RU" sz="2000" b="1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/>
            <a:endParaRPr lang="ru-RU" b="1" dirty="0" smtClean="0">
              <a:solidFill>
                <a:srgbClr val="FFFF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/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В космической ракете</a:t>
            </a:r>
            <a:b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С названием "Восток"</a:t>
            </a:r>
            <a:b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Он первым на планете</a:t>
            </a:r>
            <a:b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Подняться к звёздам смог.</a:t>
            </a:r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8662" y="0"/>
            <a:ext cx="7358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Рассматривали      иллюстрации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-384175"/>
            <a:ext cx="9612313" cy="727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Рисунок 7" descr="бббб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76517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Рисунок 7" descr="бббб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36613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Рисунок 7" descr="бббб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94188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Прямоугольник 2"/>
          <p:cNvSpPr>
            <a:spLocks noChangeArrowheads="1"/>
          </p:cNvSpPr>
          <p:nvPr/>
        </p:nvSpPr>
        <p:spPr bwMode="auto">
          <a:xfrm>
            <a:off x="4117975" y="1012825"/>
            <a:ext cx="36560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ru-RU" sz="2800" dirty="0" smtClean="0">
                <a:solidFill>
                  <a:srgbClr val="FFC000"/>
                </a:solidFill>
              </a:rPr>
              <a:t> </a:t>
            </a:r>
            <a:endParaRPr lang="ru-RU" sz="2800" dirty="0">
              <a:solidFill>
                <a:srgbClr val="FFC000"/>
              </a:solidFill>
            </a:endParaRPr>
          </a:p>
        </p:txBody>
      </p:sp>
      <p:sp>
        <p:nvSpPr>
          <p:cNvPr id="13325" name="Прямоугольник 6"/>
          <p:cNvSpPr>
            <a:spLocks noChangeArrowheads="1"/>
          </p:cNvSpPr>
          <p:nvPr/>
        </p:nvSpPr>
        <p:spPr bwMode="auto">
          <a:xfrm>
            <a:off x="61913" y="4195763"/>
            <a:ext cx="60229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/>
            <a:endParaRPr lang="ru-RU" dirty="0"/>
          </a:p>
          <a:p>
            <a:pPr eaLnBrk="1" hangingPunct="1"/>
            <a:r>
              <a:rPr lang="ru-RU" dirty="0"/>
              <a:t> </a:t>
            </a:r>
          </a:p>
        </p:txBody>
      </p:sp>
      <p:sp>
        <p:nvSpPr>
          <p:cNvPr id="13326" name="Прямоугольник 7"/>
          <p:cNvSpPr>
            <a:spLocks noChangeArrowheads="1"/>
          </p:cNvSpPr>
          <p:nvPr/>
        </p:nvSpPr>
        <p:spPr bwMode="auto">
          <a:xfrm>
            <a:off x="428596" y="-250825"/>
            <a:ext cx="882335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hangingPunct="1"/>
            <a:endParaRPr lang="ru-RU" sz="4000" dirty="0">
              <a:solidFill>
                <a:srgbClr val="FF0000"/>
              </a:solidFill>
              <a:latin typeface="Georgia" pitchFamily="18" charset="0"/>
            </a:endParaRPr>
          </a:p>
          <a:p>
            <a:pPr algn="ctr" eaLnBrk="1" hangingPunct="1"/>
            <a:endParaRPr lang="ru-RU" sz="4000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15" name="Picture 7" descr="Индия запустила к Луне свой первый научно-исследовательский космический аппарат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1071546"/>
            <a:ext cx="2808288" cy="3683000"/>
          </a:xfrm>
          <a:prstGeom prst="rect">
            <a:avLst/>
          </a:prstGeom>
          <a:noFill/>
        </p:spPr>
      </p:pic>
      <p:pic>
        <p:nvPicPr>
          <p:cNvPr id="16" name="Picture 5" descr="463proto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214290"/>
            <a:ext cx="214312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 descr="Запуск американского шаттла Индевор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3563938"/>
            <a:ext cx="2663825" cy="3294062"/>
          </a:xfrm>
          <a:prstGeom prst="rect">
            <a:avLst/>
          </a:prstGeom>
          <a:noFill/>
        </p:spPr>
      </p:pic>
      <p:pic>
        <p:nvPicPr>
          <p:cNvPr id="18" name="Picture 9" descr="0004140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53162" y="285728"/>
            <a:ext cx="2890838" cy="1944687"/>
          </a:xfrm>
          <a:prstGeom prst="rect">
            <a:avLst/>
          </a:prstGeom>
          <a:noFill/>
        </p:spPr>
      </p:pic>
      <p:pic>
        <p:nvPicPr>
          <p:cNvPr id="19" name="Picture 6" descr="17_07_2009_0510503001247821155_nas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64275" y="2571744"/>
            <a:ext cx="2879725" cy="3878263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428596" y="-214338"/>
            <a:ext cx="8715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Взлет ракет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2643174" y="0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0" y="-35721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                             Запуск    ракет   с    космодрома</a:t>
            </a:r>
            <a:endParaRPr lang="ru-RU" sz="24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357422" y="2928934"/>
            <a:ext cx="4500578" cy="345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/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Ждут нас быстрые ракеты</a:t>
            </a:r>
          </a:p>
          <a:p>
            <a:pPr lvl="0" algn="ctr" eaLnBrk="1" hangingPunct="1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полетов по планетам.</a:t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какую захотим, </a:t>
            </a:r>
          </a:p>
          <a:p>
            <a:pPr lvl="0" algn="ctr" eaLnBrk="1" hangingPunct="1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такую полетим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!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user\Pictures\Рисунок1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9246" cy="6858000"/>
          </a:xfrm>
          <a:prstGeom prst="rect">
            <a:avLst/>
          </a:prstGeom>
          <a:noFill/>
        </p:spPr>
      </p:pic>
      <p:pic>
        <p:nvPicPr>
          <p:cNvPr id="5" name="Picture 6" descr="bluem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4286280" cy="428628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786314" y="3214686"/>
            <a:ext cx="421484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Есть одна планета-сад</a:t>
            </a:r>
            <a:b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этом космосе холодном.</a:t>
            </a:r>
            <a:b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Только здесь леса шумят,</a:t>
            </a:r>
            <a:b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Птиц скликая перелётных,</a:t>
            </a:r>
            <a:b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Лишь на ней одной цветут</a:t>
            </a:r>
            <a:b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Ландыши в траве зелёной,</a:t>
            </a:r>
            <a:b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стрекозы только тут</a:t>
            </a:r>
            <a:b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речку смотрят удивлённо…</a:t>
            </a:r>
            <a:b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Береги свою планету — Ведь другой, похожей, нету!</a:t>
            </a:r>
            <a:endParaRPr lang="ru-RU" sz="2000" b="1" dirty="0" smtClean="0">
              <a:solidFill>
                <a:srgbClr val="92D050"/>
              </a:solidFill>
            </a:endParaRPr>
          </a:p>
          <a:p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00430" y="0"/>
            <a:ext cx="47149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1" hangingPunct="1"/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r" eaLnBrk="1" hangingPunct="1"/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r" eaLnBrk="1" hangingPunct="1"/>
            <a: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эта планета нам всем дорога.</a:t>
            </a:r>
          </a:p>
          <a:p>
            <a:pPr lvl="0" algn="r"/>
            <a: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Нам жизнь подарила планета… </a:t>
            </a:r>
          </a:p>
          <a:p>
            <a:pPr lvl="0" algn="r"/>
            <a:r>
              <a:rPr lang="ru-RU" sz="2000" b="1" dirty="0" smtClean="0">
                <a:solidFill>
                  <a:srgbClr val="92D05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(Земля).</a:t>
            </a:r>
            <a:endParaRPr lang="ru-RU" sz="2000" b="1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899" y="-571528"/>
            <a:ext cx="9202931" cy="7429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57356" y="857232"/>
            <a:ext cx="54292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hangingPunct="1"/>
            <a:endParaRPr lang="ru-RU" sz="3200" b="1" dirty="0" smtClean="0">
              <a:solidFill>
                <a:srgbClr val="FFC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1" hangingPunct="1"/>
            <a:endParaRPr lang="ru-RU" sz="3200" b="1" dirty="0" smtClean="0">
              <a:solidFill>
                <a:srgbClr val="FFC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1" hangingPunct="1"/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верю, друзья,</a:t>
            </a:r>
          </a:p>
          <a:p>
            <a:pPr lvl="0"/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Караваны ракет</a:t>
            </a:r>
          </a:p>
          <a:p>
            <a:pPr lvl="0"/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Помчат нас вперед</a:t>
            </a:r>
          </a:p>
          <a:p>
            <a:pPr lvl="0"/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звезды до звезды.</a:t>
            </a:r>
          </a:p>
          <a:p>
            <a:pPr lvl="0"/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пыльных тропинках</a:t>
            </a:r>
          </a:p>
          <a:p>
            <a:pPr lvl="0"/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Далеких планет</a:t>
            </a:r>
          </a:p>
          <a:p>
            <a:pPr lvl="0"/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Останутся наши следы</a:t>
            </a:r>
            <a:endParaRPr lang="ru-RU" sz="3200" dirty="0">
              <a:solidFill>
                <a:srgbClr val="FFC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57488" y="2786058"/>
            <a:ext cx="240957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endParaRPr lang="ru-RU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endParaRPr lang="ru-RU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endParaRPr lang="ru-RU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endParaRPr lang="ru-RU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endParaRPr lang="ru-RU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endParaRPr lang="ru-RU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endParaRPr lang="ru-RU" sz="2800" b="1" i="1" dirty="0" smtClean="0">
              <a:solidFill>
                <a:srgbClr val="FFC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endParaRPr lang="ru-RU" sz="2800" b="1" i="1" dirty="0" smtClean="0">
              <a:solidFill>
                <a:srgbClr val="FFC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800" b="1" i="1" dirty="0" smtClean="0">
                <a:solidFill>
                  <a:srgbClr val="FFC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В.Войнович</a:t>
            </a:r>
            <a:endParaRPr lang="ru-RU" sz="2800" b="1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8929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Читали  художественную  литературу   о                          </a:t>
            </a:r>
          </a:p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Космосе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242888"/>
            <a:ext cx="9612313" cy="7273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76517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36613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94188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-357222" y="581025"/>
            <a:ext cx="950122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2000" b="1" dirty="0">
                <a:solidFill>
                  <a:srgbClr val="FFC000"/>
                </a:solidFill>
                <a:latin typeface="Georgia" pitchFamily="18" charset="0"/>
              </a:rPr>
              <a:t>Конструировали </a:t>
            </a:r>
            <a:r>
              <a:rPr lang="ru-RU" sz="2000" b="1" dirty="0" smtClean="0">
                <a:solidFill>
                  <a:srgbClr val="FFC000"/>
                </a:solidFill>
                <a:latin typeface="Georgia" pitchFamily="18" charset="0"/>
              </a:rPr>
              <a:t> </a:t>
            </a:r>
            <a:r>
              <a:rPr lang="ru-RU" sz="2000" b="1" dirty="0">
                <a:solidFill>
                  <a:srgbClr val="FFC000"/>
                </a:solidFill>
                <a:latin typeface="Georgia" pitchFamily="18" charset="0"/>
              </a:rPr>
              <a:t>ракеты из </a:t>
            </a:r>
            <a:r>
              <a:rPr lang="ru-RU" sz="2000" b="1" dirty="0" smtClean="0">
                <a:solidFill>
                  <a:srgbClr val="FFC000"/>
                </a:solidFill>
                <a:latin typeface="Georgia" pitchFamily="18" charset="0"/>
              </a:rPr>
              <a:t>строительного материала</a:t>
            </a:r>
            <a:endParaRPr lang="ru-RU" dirty="0">
              <a:solidFill>
                <a:srgbClr val="FFC000"/>
              </a:solidFill>
              <a:latin typeface="Georgia" pitchFamily="18" charset="0"/>
            </a:endParaRPr>
          </a:p>
        </p:txBody>
      </p:sp>
      <p:sp>
        <p:nvSpPr>
          <p:cNvPr id="9225" name="Прямоугольник 1"/>
          <p:cNvSpPr>
            <a:spLocks noChangeArrowheads="1"/>
          </p:cNvSpPr>
          <p:nvPr/>
        </p:nvSpPr>
        <p:spPr bwMode="auto">
          <a:xfrm>
            <a:off x="-358775" y="-33338"/>
            <a:ext cx="9123363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ru-RU" sz="4000" dirty="0">
                <a:solidFill>
                  <a:srgbClr val="FF0000"/>
                </a:solidFill>
              </a:rPr>
              <a:t>Строили космические корабли</a:t>
            </a:r>
          </a:p>
        </p:txBody>
      </p:sp>
      <p:pic>
        <p:nvPicPr>
          <p:cNvPr id="2050" name="Picture 2" descr="C:\Users\Denzoo\Desktop\20180409_1541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357380" y="2286018"/>
            <a:ext cx="5000663" cy="3143222"/>
          </a:xfrm>
          <a:prstGeom prst="rect">
            <a:avLst/>
          </a:prstGeom>
          <a:noFill/>
        </p:spPr>
      </p:pic>
      <p:pic>
        <p:nvPicPr>
          <p:cNvPr id="2051" name="Picture 3" descr="C:\Users\Denzoo\Desktop\20180409_1544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1928779"/>
            <a:ext cx="3000382" cy="4929221"/>
          </a:xfrm>
          <a:prstGeom prst="rect">
            <a:avLst/>
          </a:prstGeom>
          <a:noFill/>
        </p:spPr>
      </p:pic>
      <p:pic>
        <p:nvPicPr>
          <p:cNvPr id="2052" name="Picture 4" descr="C:\Users\Denzoo\Desktop\20180409_15434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21280" y="1214422"/>
            <a:ext cx="3022720" cy="5072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242888"/>
            <a:ext cx="9612313" cy="7273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76517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36613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94188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2789238" y="457200"/>
            <a:ext cx="29527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4000" b="1">
                <a:solidFill>
                  <a:srgbClr val="FF0000"/>
                </a:solidFill>
                <a:latin typeface="Georgia" pitchFamily="18" charset="0"/>
              </a:rPr>
              <a:t>Рисовали</a:t>
            </a:r>
            <a:r>
              <a:rPr lang="ru-RU" sz="4000" b="1">
                <a:solidFill>
                  <a:srgbClr val="FF0000"/>
                </a:solidFill>
              </a:rPr>
              <a:t> </a:t>
            </a:r>
            <a:endParaRPr lang="ru-RU" sz="4000">
              <a:solidFill>
                <a:srgbClr val="FF0000"/>
              </a:solidFill>
            </a:endParaRPr>
          </a:p>
        </p:txBody>
      </p:sp>
      <p:pic>
        <p:nvPicPr>
          <p:cNvPr id="3074" name="Picture 2" descr="C:\Users\Denzoo\Desktop\20180404_1037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732419">
            <a:off x="-792192" y="540108"/>
            <a:ext cx="3236028" cy="4937261"/>
          </a:xfrm>
          <a:prstGeom prst="rect">
            <a:avLst/>
          </a:prstGeom>
          <a:noFill/>
        </p:spPr>
      </p:pic>
      <p:pic>
        <p:nvPicPr>
          <p:cNvPr id="3075" name="Picture 3" descr="C:\Users\Denzoo\Desktop\20180404_1047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2285993"/>
            <a:ext cx="3071820" cy="4572007"/>
          </a:xfrm>
          <a:prstGeom prst="rect">
            <a:avLst/>
          </a:prstGeom>
          <a:noFill/>
        </p:spPr>
      </p:pic>
      <p:pic>
        <p:nvPicPr>
          <p:cNvPr id="3076" name="Picture 4" descr="C:\Users\Denzoo\Desktop\20180404_10424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168773">
            <a:off x="6671101" y="392886"/>
            <a:ext cx="3214697" cy="5000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9612313" cy="7273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76517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36613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94188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3" name="Text Box 14"/>
          <p:cNvSpPr txBox="1">
            <a:spLocks noChangeArrowheads="1"/>
          </p:cNvSpPr>
          <p:nvPr/>
        </p:nvSpPr>
        <p:spPr bwMode="auto">
          <a:xfrm>
            <a:off x="1790700" y="0"/>
            <a:ext cx="46529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4000" b="1" dirty="0" smtClean="0">
                <a:solidFill>
                  <a:srgbClr val="FF0000"/>
                </a:solidFill>
                <a:latin typeface="Georgia" pitchFamily="18" charset="0"/>
              </a:rPr>
              <a:t>Моделировали</a:t>
            </a:r>
            <a:endParaRPr lang="ru-RU" sz="40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11" name="Picture 5" descr="C:\Users\Tatiana\Desktop\Новая папка\PB1701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357290" y="1428736"/>
            <a:ext cx="5643602" cy="425074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0" y="2928934"/>
            <a:ext cx="821533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>
              <a:solidFill>
                <a:srgbClr val="FFFF00"/>
              </a:solidFill>
            </a:endParaRPr>
          </a:p>
          <a:p>
            <a:endParaRPr lang="ru-RU" dirty="0" smtClean="0">
              <a:solidFill>
                <a:srgbClr val="FFFF00"/>
              </a:solidFill>
            </a:endParaRPr>
          </a:p>
          <a:p>
            <a:endParaRPr lang="ru-RU" dirty="0" smtClean="0">
              <a:solidFill>
                <a:srgbClr val="FFFF00"/>
              </a:solidFill>
            </a:endParaRPr>
          </a:p>
          <a:p>
            <a:endParaRPr lang="ru-RU" dirty="0" smtClean="0">
              <a:solidFill>
                <a:srgbClr val="FFFF00"/>
              </a:solidFill>
            </a:endParaRPr>
          </a:p>
          <a:p>
            <a:endParaRPr lang="ru-RU" dirty="0" smtClean="0">
              <a:solidFill>
                <a:srgbClr val="FFFF00"/>
              </a:solidFill>
            </a:endParaRPr>
          </a:p>
          <a:p>
            <a:r>
              <a:rPr lang="ru-RU" dirty="0" smtClean="0">
                <a:solidFill>
                  <a:srgbClr val="FFFF00"/>
                </a:solidFill>
              </a:rPr>
              <a:t>      </a:t>
            </a:r>
            <a:r>
              <a:rPr lang="ru-RU" b="1" dirty="0" smtClean="0">
                <a:solidFill>
                  <a:srgbClr val="FFFF00"/>
                </a:solidFill>
              </a:rPr>
              <a:t>Вот такая ракета оригами получилось всего за несколько минут.</a:t>
            </a:r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38" y="-195264"/>
            <a:ext cx="9196713" cy="7267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C:\Users\Denzoo\Desktop\20180409_1817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7" y="1214422"/>
            <a:ext cx="3357586" cy="5429288"/>
          </a:xfrm>
          <a:prstGeom prst="rect">
            <a:avLst/>
          </a:prstGeom>
          <a:noFill/>
        </p:spPr>
      </p:pic>
      <p:pic>
        <p:nvPicPr>
          <p:cNvPr id="4" name="Picture 4" descr="C:\Users\Denzoo\Desktop\20180409_1818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1" y="1285860"/>
            <a:ext cx="3335248" cy="535785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282" y="0"/>
            <a:ext cx="85725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Конкурс  «Космос глазами детей.»   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Цель:   активизация  совместного  творчества  детей и их родителей.   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682163" cy="729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47625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36613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Рисунок 7" descr="бббб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94188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88900" y="-28575"/>
            <a:ext cx="446563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000" b="1" dirty="0" smtClean="0">
                <a:solidFill>
                  <a:srgbClr val="FFC000"/>
                </a:solidFill>
                <a:latin typeface="Georgia" pitchFamily="18" charset="0"/>
              </a:rPr>
              <a:t>Как </a:t>
            </a:r>
            <a:r>
              <a:rPr lang="ru-RU" sz="2000" b="1" dirty="0">
                <a:solidFill>
                  <a:srgbClr val="FFC000"/>
                </a:solidFill>
                <a:latin typeface="Georgia" pitchFamily="18" charset="0"/>
              </a:rPr>
              <a:t>едят </a:t>
            </a:r>
            <a:endParaRPr lang="ru-RU" sz="2000" b="1" dirty="0" smtClean="0">
              <a:solidFill>
                <a:srgbClr val="FFC000"/>
              </a:solidFill>
              <a:latin typeface="Georgia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ru-RU" sz="2000" b="1" dirty="0" smtClean="0">
                <a:solidFill>
                  <a:srgbClr val="FFC000"/>
                </a:solidFill>
                <a:latin typeface="Georgia" pitchFamily="18" charset="0"/>
              </a:rPr>
              <a:t>космонавты </a:t>
            </a:r>
          </a:p>
          <a:p>
            <a:pPr eaLnBrk="1" hangingPunct="1">
              <a:spcBef>
                <a:spcPct val="50000"/>
              </a:spcBef>
            </a:pPr>
            <a:r>
              <a:rPr lang="ru-RU" sz="2000" b="1" dirty="0" smtClean="0">
                <a:solidFill>
                  <a:srgbClr val="FFC000"/>
                </a:solidFill>
                <a:latin typeface="Georgia" pitchFamily="18" charset="0"/>
              </a:rPr>
              <a:t>в </a:t>
            </a:r>
            <a:r>
              <a:rPr lang="ru-RU" sz="2000" b="1" dirty="0">
                <a:solidFill>
                  <a:srgbClr val="FFC000"/>
                </a:solidFill>
                <a:latin typeface="Georgia" pitchFamily="18" charset="0"/>
              </a:rPr>
              <a:t>космосе.</a:t>
            </a:r>
          </a:p>
        </p:txBody>
      </p:sp>
      <p:pic>
        <p:nvPicPr>
          <p:cNvPr id="15368" name="Picture 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2071678"/>
            <a:ext cx="2753453" cy="1941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4357694"/>
            <a:ext cx="308610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0" name="Прямоугольник 2"/>
          <p:cNvSpPr>
            <a:spLocks noChangeArrowheads="1"/>
          </p:cNvSpPr>
          <p:nvPr/>
        </p:nvSpPr>
        <p:spPr bwMode="auto">
          <a:xfrm>
            <a:off x="3455988" y="5011738"/>
            <a:ext cx="17811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ru-RU" dirty="0" smtClean="0">
                <a:solidFill>
                  <a:srgbClr val="FFC000"/>
                </a:solidFill>
              </a:rPr>
              <a:t> 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15372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738" y="3716338"/>
            <a:ext cx="32512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3" name="Прямоугольник 6"/>
          <p:cNvSpPr>
            <a:spLocks noChangeArrowheads="1"/>
          </p:cNvSpPr>
          <p:nvPr/>
        </p:nvSpPr>
        <p:spPr bwMode="auto">
          <a:xfrm>
            <a:off x="3214679" y="2568575"/>
            <a:ext cx="387827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hangingPunct="1"/>
            <a:endParaRPr lang="ru-RU" sz="5400" dirty="0" smtClean="0">
              <a:solidFill>
                <a:srgbClr val="FF0000"/>
              </a:solidFill>
            </a:endParaRPr>
          </a:p>
          <a:p>
            <a:pPr algn="ctr" eaLnBrk="1" hangingPunct="1"/>
            <a:r>
              <a:rPr lang="ru-RU" sz="5400" dirty="0" smtClean="0">
                <a:solidFill>
                  <a:srgbClr val="FF0000"/>
                </a:solidFill>
              </a:rPr>
              <a:t>Мы </a:t>
            </a:r>
            <a:r>
              <a:rPr lang="ru-RU" sz="5400" dirty="0">
                <a:solidFill>
                  <a:srgbClr val="FF0000"/>
                </a:solidFill>
              </a:rPr>
              <a:t>узнали</a:t>
            </a:r>
          </a:p>
        </p:txBody>
      </p:sp>
      <p:sp>
        <p:nvSpPr>
          <p:cNvPr id="15374" name="Прямоугольник 7"/>
          <p:cNvSpPr>
            <a:spLocks noChangeArrowheads="1"/>
          </p:cNvSpPr>
          <p:nvPr/>
        </p:nvSpPr>
        <p:spPr bwMode="auto">
          <a:xfrm>
            <a:off x="3428992" y="3576638"/>
            <a:ext cx="3992571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endParaRPr lang="ru-RU" sz="2400" dirty="0" smtClean="0">
              <a:solidFill>
                <a:srgbClr val="FFC000"/>
              </a:solidFill>
            </a:endParaRPr>
          </a:p>
          <a:p>
            <a:pPr eaLnBrk="1" hangingPunct="1"/>
            <a:endParaRPr lang="ru-RU" sz="2400" dirty="0" smtClean="0">
              <a:solidFill>
                <a:srgbClr val="FFC000"/>
              </a:solidFill>
            </a:endParaRPr>
          </a:p>
          <a:p>
            <a:pPr eaLnBrk="1" hangingPunct="1"/>
            <a:endParaRPr lang="ru-RU" sz="2400" dirty="0" smtClean="0">
              <a:solidFill>
                <a:srgbClr val="FFC000"/>
              </a:solidFill>
            </a:endParaRPr>
          </a:p>
          <a:p>
            <a:pPr eaLnBrk="1" hangingPunct="1"/>
            <a:endParaRPr lang="ru-RU" sz="2400" dirty="0" smtClean="0">
              <a:solidFill>
                <a:srgbClr val="FFC000"/>
              </a:solidFill>
            </a:endParaRPr>
          </a:p>
          <a:p>
            <a:pPr eaLnBrk="1" hangingPunct="1"/>
            <a:r>
              <a:rPr lang="ru-RU" sz="2400" dirty="0" smtClean="0">
                <a:solidFill>
                  <a:srgbClr val="FFC000"/>
                </a:solidFill>
              </a:rPr>
              <a:t>Скафандр   </a:t>
            </a:r>
            <a:r>
              <a:rPr lang="ru-RU" sz="2400" dirty="0">
                <a:solidFill>
                  <a:srgbClr val="FFC000"/>
                </a:solidFill>
              </a:rPr>
              <a:t>– костюм космонавта. </a:t>
            </a:r>
            <a:endParaRPr lang="ru-RU" sz="2400" dirty="0" smtClean="0">
              <a:solidFill>
                <a:srgbClr val="FFC000"/>
              </a:solidFill>
            </a:endParaRPr>
          </a:p>
          <a:p>
            <a:pPr eaLnBrk="1" hangingPunct="1"/>
            <a:r>
              <a:rPr lang="ru-RU" sz="2400" dirty="0" smtClean="0">
                <a:solidFill>
                  <a:srgbClr val="FFC000"/>
                </a:solidFill>
              </a:rPr>
              <a:t>От </a:t>
            </a:r>
            <a:r>
              <a:rPr lang="ru-RU" sz="2400" dirty="0">
                <a:solidFill>
                  <a:srgbClr val="FFC000"/>
                </a:solidFill>
              </a:rPr>
              <a:t>чего он защищает.</a:t>
            </a:r>
          </a:p>
        </p:txBody>
      </p:sp>
      <p:pic>
        <p:nvPicPr>
          <p:cNvPr id="15375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703" y="23812"/>
            <a:ext cx="2855898" cy="269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6" name="Прямоугольник 9"/>
          <p:cNvSpPr>
            <a:spLocks noChangeArrowheads="1"/>
          </p:cNvSpPr>
          <p:nvPr/>
        </p:nvSpPr>
        <p:spPr bwMode="auto">
          <a:xfrm>
            <a:off x="7143768" y="1493838"/>
            <a:ext cx="342263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ru-RU" sz="2400" dirty="0">
                <a:solidFill>
                  <a:srgbClr val="FFC000"/>
                </a:solidFill>
              </a:rPr>
              <a:t> </a:t>
            </a:r>
            <a:endParaRPr lang="ru-RU" sz="2400" dirty="0" smtClean="0">
              <a:solidFill>
                <a:srgbClr val="FFC000"/>
              </a:solidFill>
            </a:endParaRPr>
          </a:p>
          <a:p>
            <a:pPr eaLnBrk="1" hangingPunct="1"/>
            <a:endParaRPr lang="ru-RU" sz="2400" dirty="0" smtClean="0">
              <a:solidFill>
                <a:srgbClr val="FFC000"/>
              </a:solidFill>
            </a:endParaRPr>
          </a:p>
          <a:p>
            <a:pPr eaLnBrk="1" hangingPunct="1"/>
            <a:endParaRPr lang="ru-RU" sz="2400" dirty="0" smtClean="0">
              <a:solidFill>
                <a:srgbClr val="FFC000"/>
              </a:solidFill>
            </a:endParaRPr>
          </a:p>
          <a:p>
            <a:pPr eaLnBrk="1" hangingPunct="1"/>
            <a:r>
              <a:rPr lang="ru-RU" sz="2400" dirty="0" smtClean="0">
                <a:solidFill>
                  <a:srgbClr val="FFC000"/>
                </a:solidFill>
              </a:rPr>
              <a:t>Кто </a:t>
            </a:r>
            <a:r>
              <a:rPr lang="ru-RU" sz="2400" dirty="0">
                <a:solidFill>
                  <a:srgbClr val="FFC000"/>
                </a:solidFill>
              </a:rPr>
              <a:t>такой </a:t>
            </a:r>
            <a:endParaRPr lang="ru-RU" sz="2400" dirty="0" smtClean="0">
              <a:solidFill>
                <a:srgbClr val="FFC000"/>
              </a:solidFill>
            </a:endParaRPr>
          </a:p>
          <a:p>
            <a:pPr eaLnBrk="1" hangingPunct="1"/>
            <a:r>
              <a:rPr lang="ru-RU" sz="2400" dirty="0" smtClean="0">
                <a:solidFill>
                  <a:srgbClr val="FFC000"/>
                </a:solidFill>
              </a:rPr>
              <a:t>Ю.Гагарин</a:t>
            </a:r>
            <a:r>
              <a:rPr lang="ru-RU" sz="2400" dirty="0">
                <a:solidFill>
                  <a:srgbClr val="FFC000"/>
                </a:solidFill>
              </a:rPr>
              <a:t>?</a:t>
            </a:r>
          </a:p>
        </p:txBody>
      </p:sp>
      <p:pic>
        <p:nvPicPr>
          <p:cNvPr id="15377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54" y="214290"/>
            <a:ext cx="2428892" cy="2581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8" name="Прямоугольник 11"/>
          <p:cNvSpPr>
            <a:spLocks noChangeArrowheads="1"/>
          </p:cNvSpPr>
          <p:nvPr/>
        </p:nvSpPr>
        <p:spPr bwMode="auto">
          <a:xfrm>
            <a:off x="3286117" y="365125"/>
            <a:ext cx="4886334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endParaRPr lang="ru-RU" sz="2400" dirty="0" smtClean="0">
              <a:solidFill>
                <a:srgbClr val="FFC000"/>
              </a:solidFill>
              <a:latin typeface="Georgia" pitchFamily="18" charset="0"/>
            </a:endParaRPr>
          </a:p>
          <a:p>
            <a:pPr eaLnBrk="1" hangingPunct="1"/>
            <a:endParaRPr lang="ru-RU" sz="2400" dirty="0" smtClean="0">
              <a:solidFill>
                <a:srgbClr val="FFC000"/>
              </a:solidFill>
              <a:latin typeface="Georgia" pitchFamily="18" charset="0"/>
            </a:endParaRPr>
          </a:p>
          <a:p>
            <a:pPr eaLnBrk="1" hangingPunct="1"/>
            <a:endParaRPr lang="ru-RU" sz="2400" dirty="0" smtClean="0">
              <a:solidFill>
                <a:srgbClr val="FFC000"/>
              </a:solidFill>
              <a:latin typeface="Georgia" pitchFamily="18" charset="0"/>
            </a:endParaRPr>
          </a:p>
          <a:p>
            <a:pPr eaLnBrk="1" hangingPunct="1"/>
            <a:endParaRPr lang="ru-RU" sz="2400" dirty="0" smtClean="0">
              <a:solidFill>
                <a:srgbClr val="FFC000"/>
              </a:solidFill>
              <a:latin typeface="Georgia" pitchFamily="18" charset="0"/>
            </a:endParaRPr>
          </a:p>
          <a:p>
            <a:pPr eaLnBrk="1" hangingPunct="1"/>
            <a:endParaRPr lang="ru-RU" sz="2400" dirty="0" smtClean="0">
              <a:solidFill>
                <a:srgbClr val="FFC000"/>
              </a:solidFill>
              <a:latin typeface="Georgia" pitchFamily="18" charset="0"/>
            </a:endParaRPr>
          </a:p>
          <a:p>
            <a:pPr eaLnBrk="1" hangingPunct="1"/>
            <a:endParaRPr lang="ru-RU" sz="2400" dirty="0" smtClean="0">
              <a:solidFill>
                <a:srgbClr val="FFC000"/>
              </a:solidFill>
              <a:latin typeface="Georgia" pitchFamily="18" charset="0"/>
            </a:endParaRPr>
          </a:p>
          <a:p>
            <a:pPr eaLnBrk="1" hangingPunct="1"/>
            <a:endParaRPr lang="ru-RU" sz="2400" dirty="0" smtClean="0">
              <a:solidFill>
                <a:srgbClr val="FFC000"/>
              </a:solidFill>
              <a:latin typeface="Georgia" pitchFamily="18" charset="0"/>
            </a:endParaRPr>
          </a:p>
          <a:p>
            <a:pPr eaLnBrk="1" hangingPunct="1"/>
            <a:r>
              <a:rPr lang="ru-RU" sz="2400" dirty="0" smtClean="0">
                <a:solidFill>
                  <a:srgbClr val="FFC000"/>
                </a:solidFill>
                <a:latin typeface="Georgia" pitchFamily="18" charset="0"/>
              </a:rPr>
              <a:t>Первых  </a:t>
            </a:r>
            <a:r>
              <a:rPr lang="ru-RU" sz="2400" dirty="0">
                <a:solidFill>
                  <a:srgbClr val="FFC000"/>
                </a:solidFill>
                <a:latin typeface="Georgia" pitchFamily="18" charset="0"/>
              </a:rPr>
              <a:t>космонавтов</a:t>
            </a:r>
          </a:p>
        </p:txBody>
      </p:sp>
      <p:pic>
        <p:nvPicPr>
          <p:cNvPr id="19" name="Picture 10" descr="gall_im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57356" y="642918"/>
            <a:ext cx="1087978" cy="1370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195263"/>
            <a:ext cx="9199563" cy="7248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215208" y="1844825"/>
            <a:ext cx="896367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8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Спасибо за внимание!</a:t>
            </a:r>
            <a:endParaRPr lang="ru-RU" sz="8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76938" y="3228945"/>
            <a:ext cx="1847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endParaRPr lang="ru-RU" sz="20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14744" y="1857364"/>
            <a:ext cx="22145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endParaRPr lang="ru-RU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endParaRPr lang="ru-RU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endParaRPr lang="ru-RU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071934" y="3357562"/>
            <a:ext cx="43577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1" hangingPunct="1"/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r" eaLnBrk="1" hangingPunct="1"/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r" eaLnBrk="1" hangingPunct="1"/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r" eaLnBrk="1" hangingPunct="1"/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2673</TotalTime>
  <Words>382</Words>
  <Application>Microsoft Office PowerPoint</Application>
  <PresentationFormat>Экран (4:3)</PresentationFormat>
  <Paragraphs>150</Paragraphs>
  <Slides>17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Нина</dc:creator>
  <cp:lastModifiedBy>1</cp:lastModifiedBy>
  <cp:revision>140</cp:revision>
  <dcterms:created xsi:type="dcterms:W3CDTF">2011-03-04T18:11:55Z</dcterms:created>
  <dcterms:modified xsi:type="dcterms:W3CDTF">2018-04-10T11:03:30Z</dcterms:modified>
</cp:coreProperties>
</file>