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50" r:id="rId2"/>
  </p:sldMasterIdLst>
  <p:notesMasterIdLst>
    <p:notesMasterId r:id="rId31"/>
  </p:notesMasterIdLst>
  <p:sldIdLst>
    <p:sldId id="256" r:id="rId3"/>
    <p:sldId id="268" r:id="rId4"/>
    <p:sldId id="257" r:id="rId5"/>
    <p:sldId id="258" r:id="rId6"/>
    <p:sldId id="259" r:id="rId7"/>
    <p:sldId id="260" r:id="rId8"/>
    <p:sldId id="261" r:id="rId9"/>
    <p:sldId id="270" r:id="rId10"/>
    <p:sldId id="271" r:id="rId11"/>
    <p:sldId id="284" r:id="rId12"/>
    <p:sldId id="272" r:id="rId13"/>
    <p:sldId id="273" r:id="rId14"/>
    <p:sldId id="288" r:id="rId15"/>
    <p:sldId id="274" r:id="rId16"/>
    <p:sldId id="275" r:id="rId17"/>
    <p:sldId id="276" r:id="rId18"/>
    <p:sldId id="281" r:id="rId19"/>
    <p:sldId id="282" r:id="rId20"/>
    <p:sldId id="277" r:id="rId21"/>
    <p:sldId id="278" r:id="rId22"/>
    <p:sldId id="283" r:id="rId23"/>
    <p:sldId id="279" r:id="rId24"/>
    <p:sldId id="280" r:id="rId25"/>
    <p:sldId id="285" r:id="rId26"/>
    <p:sldId id="287" r:id="rId27"/>
    <p:sldId id="286" r:id="rId28"/>
    <p:sldId id="269" r:id="rId29"/>
    <p:sldId id="267" r:id="rId30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26013" autoAdjust="0"/>
    <p:restoredTop sz="94807" autoAdjust="0"/>
  </p:normalViewPr>
  <p:slideViewPr>
    <p:cSldViewPr>
      <p:cViewPr>
        <p:scale>
          <a:sx n="100" d="100"/>
          <a:sy n="100" d="100"/>
        </p:scale>
        <p:origin x="-270" y="62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215900" indent="-215900" algn="r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0485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noProof="0" smtClean="0"/>
          </a:p>
        </p:txBody>
      </p:sp>
      <p:sp>
        <p:nvSpPr>
          <p:cNvPr id="20487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marL="215900" indent="-215900" algn="r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fld id="{E339592C-5E1F-4626-95AD-01EB4CA70C3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48A98A41-FFE6-48FC-B368-11B3D2E8A8DB}" type="slidenum">
              <a:rPr lang="ru-RU" altLang="ru-RU" smtClean="0"/>
              <a:pPr/>
              <a:t>1</a:t>
            </a:fld>
            <a:endParaRPr lang="ru-RU" altLang="ru-RU" smtClean="0"/>
          </a:p>
        </p:txBody>
      </p:sp>
      <p:sp>
        <p:nvSpPr>
          <p:cNvPr id="215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15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8968E05C-BC6A-48F3-B61B-3DC24AE9B74C}" type="slidenum">
              <a:rPr lang="ru-RU" altLang="ru-RU" smtClean="0"/>
              <a:pPr/>
              <a:t>3</a:t>
            </a:fld>
            <a:endParaRPr lang="ru-RU" altLang="ru-RU" smtClean="0"/>
          </a:p>
        </p:txBody>
      </p:sp>
      <p:sp>
        <p:nvSpPr>
          <p:cNvPr id="225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25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B7D8F8D-1355-480F-A2E2-977D6F22397D}" type="slidenum">
              <a:rPr lang="ru-RU" altLang="ru-RU" smtClean="0"/>
              <a:pPr/>
              <a:t>4</a:t>
            </a:fld>
            <a:endParaRPr lang="ru-RU" altLang="ru-RU" smtClean="0"/>
          </a:p>
        </p:txBody>
      </p:sp>
      <p:sp>
        <p:nvSpPr>
          <p:cNvPr id="235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35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2981274-38A0-400D-9272-C11705F4F2D2}" type="slidenum">
              <a:rPr lang="ru-RU" altLang="ru-RU" smtClean="0"/>
              <a:pPr/>
              <a:t>5</a:t>
            </a:fld>
            <a:endParaRPr lang="ru-RU" altLang="ru-RU" smtClean="0"/>
          </a:p>
        </p:txBody>
      </p:sp>
      <p:sp>
        <p:nvSpPr>
          <p:cNvPr id="245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45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2680FC2-E848-47AD-A4F1-C01E1B887935}" type="slidenum">
              <a:rPr lang="ru-RU" altLang="ru-RU" smtClean="0"/>
              <a:pPr/>
              <a:t>6</a:t>
            </a:fld>
            <a:endParaRPr lang="ru-RU" altLang="ru-RU" smtClean="0"/>
          </a:p>
        </p:txBody>
      </p:sp>
      <p:sp>
        <p:nvSpPr>
          <p:cNvPr id="256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56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9AD7C35D-DD93-4243-9707-48F2ED0111A9}" type="slidenum">
              <a:rPr lang="ru-RU" altLang="ru-RU" smtClean="0"/>
              <a:pPr/>
              <a:t>7</a:t>
            </a:fld>
            <a:endParaRPr lang="ru-RU" altLang="ru-RU" smtClean="0"/>
          </a:p>
        </p:txBody>
      </p:sp>
      <p:sp>
        <p:nvSpPr>
          <p:cNvPr id="266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66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339592C-5E1F-4626-95AD-01EB4CA70C38}" type="slidenum">
              <a:rPr lang="ru-RU" altLang="ru-RU" smtClean="0"/>
              <a:pPr>
                <a:defRPr/>
              </a:pPr>
              <a:t>8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F6B81-DDE5-47DF-BFCE-06E4872144A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710D2-6307-4C9C-809C-683F16C7E6F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4F14A4-D2D3-4F37-856C-F48CCDE48BE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6013" cy="4872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5613" y="1600200"/>
            <a:ext cx="3657600" cy="4872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34A267-FF4C-4607-920C-1436F4D594E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7D3DE-3744-4257-BA3A-B7634F569F0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0D5CAB-FB0E-4E86-B6E2-69BD205EE14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B6082-0F2D-4DCB-A5EE-5F6F7009809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8EB7F-5B0F-4457-B1FA-6740FF749DE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85183-802F-46C8-8565-B4877A303B2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4F7FC-D55D-4823-8B84-75060AE4AC9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057900" y="274638"/>
            <a:ext cx="1865313" cy="6197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448300" cy="6197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6AD76-A73F-40BD-9D54-F8699995505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E052E-65F7-4C20-A8E5-0B78A52DFA4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EFF9F0-1DF8-4A46-8F51-35C20C464CF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9F62F-8A9B-4EA3-AE3F-6FDBA9AD264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6013" cy="4872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5613" y="1600200"/>
            <a:ext cx="3657600" cy="4872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411CA2-DEDB-434C-8B9F-A28709A93D6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07D51-FA05-498D-90D8-1DF1CFD11FA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A61F01-5FA0-45A9-991C-007D7EC11FB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90679-1F06-4CDB-8B6C-2F0A5B12E35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B4580-832C-441D-A9C1-1F56545EDE9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B7B3A-342E-44E1-B7B6-F68714D8AAE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781E1-1C97-4D7E-8D95-28A965EF856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057900" y="274638"/>
            <a:ext cx="1865313" cy="6197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448300" cy="6197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CCB26-1412-4817-B013-8F84DD84408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E7D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1"/>
          <p:cNvSpPr>
            <a:spLocks noChangeShapeType="1"/>
          </p:cNvSpPr>
          <p:nvPr/>
        </p:nvSpPr>
        <p:spPr bwMode="auto">
          <a:xfrm>
            <a:off x="8763000" y="0"/>
            <a:ext cx="1588" cy="6858000"/>
          </a:xfrm>
          <a:prstGeom prst="line">
            <a:avLst/>
          </a:prstGeom>
          <a:noFill/>
          <a:ln w="38160" cap="sq">
            <a:solidFill>
              <a:srgbClr val="FEC3AE">
                <a:alpha val="92940"/>
              </a:srgbClr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746601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7466013" cy="4872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8786813" y="268288"/>
            <a:ext cx="2009775" cy="38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Text Box 5"/>
          <p:cNvSpPr txBox="1">
            <a:spLocks noChangeArrowheads="1"/>
          </p:cNvSpPr>
          <p:nvPr/>
        </p:nvSpPr>
        <p:spPr bwMode="auto">
          <a:xfrm rot="5400000">
            <a:off x="6991351" y="3736975"/>
            <a:ext cx="32004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1031" name="Line 6"/>
          <p:cNvSpPr>
            <a:spLocks noChangeShapeType="1"/>
          </p:cNvSpPr>
          <p:nvPr/>
        </p:nvSpPr>
        <p:spPr bwMode="auto">
          <a:xfrm>
            <a:off x="76200" y="0"/>
            <a:ext cx="1588" cy="6858000"/>
          </a:xfrm>
          <a:prstGeom prst="line">
            <a:avLst/>
          </a:prstGeom>
          <a:noFill/>
          <a:ln w="57240" cap="sq">
            <a:solidFill>
              <a:srgbClr val="FEC3AE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2" name="Line 7"/>
          <p:cNvSpPr>
            <a:spLocks noChangeShapeType="1"/>
          </p:cNvSpPr>
          <p:nvPr/>
        </p:nvSpPr>
        <p:spPr bwMode="auto">
          <a:xfrm>
            <a:off x="8991600" y="0"/>
            <a:ext cx="1588" cy="6858000"/>
          </a:xfrm>
          <a:prstGeom prst="line">
            <a:avLst/>
          </a:prstGeom>
          <a:noFill/>
          <a:ln w="19080" cap="sq">
            <a:solidFill>
              <a:srgbClr val="FE8637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3" name="Rectangle 8"/>
          <p:cNvSpPr>
            <a:spLocks noChangeArrowheads="1"/>
          </p:cNvSpPr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rgbClr val="FEC3AE">
              <a:alpha val="87057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1034" name="Line 9"/>
          <p:cNvSpPr>
            <a:spLocks noChangeShapeType="1"/>
          </p:cNvSpPr>
          <p:nvPr/>
        </p:nvSpPr>
        <p:spPr bwMode="auto">
          <a:xfrm>
            <a:off x="8915400" y="0"/>
            <a:ext cx="1588" cy="6858000"/>
          </a:xfrm>
          <a:prstGeom prst="line">
            <a:avLst/>
          </a:prstGeom>
          <a:noFill/>
          <a:ln w="9360" cap="sq">
            <a:solidFill>
              <a:srgbClr val="FE8637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5" name="Oval 10"/>
          <p:cNvSpPr>
            <a:spLocks noChangeArrowheads="1"/>
          </p:cNvSpPr>
          <p:nvPr/>
        </p:nvSpPr>
        <p:spPr bwMode="auto">
          <a:xfrm>
            <a:off x="8156575" y="5715000"/>
            <a:ext cx="549275" cy="549275"/>
          </a:xfrm>
          <a:prstGeom prst="ellipse">
            <a:avLst/>
          </a:prstGeom>
          <a:solidFill>
            <a:srgbClr val="FE8637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/>
          </p:nvPr>
        </p:nvSpPr>
        <p:spPr bwMode="auto">
          <a:xfrm>
            <a:off x="8129588" y="5734050"/>
            <a:ext cx="6080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CAED42B-89F3-4017-993B-DFF21847133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5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E7D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1"/>
          <p:cNvSpPr>
            <a:spLocks noChangeShapeType="1"/>
          </p:cNvSpPr>
          <p:nvPr/>
        </p:nvSpPr>
        <p:spPr bwMode="auto">
          <a:xfrm>
            <a:off x="8763000" y="0"/>
            <a:ext cx="1588" cy="6858000"/>
          </a:xfrm>
          <a:prstGeom prst="line">
            <a:avLst/>
          </a:prstGeom>
          <a:noFill/>
          <a:ln w="38160" cap="sq">
            <a:solidFill>
              <a:srgbClr val="FEC3AE">
                <a:alpha val="92940"/>
              </a:srgbClr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75" name="Line 2"/>
          <p:cNvSpPr>
            <a:spLocks noChangeShapeType="1"/>
          </p:cNvSpPr>
          <p:nvPr/>
        </p:nvSpPr>
        <p:spPr bwMode="auto">
          <a:xfrm>
            <a:off x="76200" y="0"/>
            <a:ext cx="1588" cy="6858000"/>
          </a:xfrm>
          <a:prstGeom prst="line">
            <a:avLst/>
          </a:prstGeom>
          <a:noFill/>
          <a:ln w="57240" cap="sq">
            <a:solidFill>
              <a:srgbClr val="FEC3AE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76" name="Line 3"/>
          <p:cNvSpPr>
            <a:spLocks noChangeShapeType="1"/>
          </p:cNvSpPr>
          <p:nvPr/>
        </p:nvSpPr>
        <p:spPr bwMode="auto">
          <a:xfrm>
            <a:off x="8991600" y="0"/>
            <a:ext cx="1588" cy="6858000"/>
          </a:xfrm>
          <a:prstGeom prst="line">
            <a:avLst/>
          </a:prstGeom>
          <a:noFill/>
          <a:ln w="19080" cap="sq">
            <a:solidFill>
              <a:srgbClr val="FE8637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rgbClr val="FEC3AE">
              <a:alpha val="87057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078" name="Line 5"/>
          <p:cNvSpPr>
            <a:spLocks noChangeShapeType="1"/>
          </p:cNvSpPr>
          <p:nvPr/>
        </p:nvSpPr>
        <p:spPr bwMode="auto">
          <a:xfrm>
            <a:off x="8915400" y="0"/>
            <a:ext cx="1588" cy="6858000"/>
          </a:xfrm>
          <a:prstGeom prst="line">
            <a:avLst/>
          </a:prstGeom>
          <a:noFill/>
          <a:ln w="9360" cap="sq">
            <a:solidFill>
              <a:srgbClr val="FE8637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79" name="Oval 6"/>
          <p:cNvSpPr>
            <a:spLocks noChangeArrowheads="1"/>
          </p:cNvSpPr>
          <p:nvPr/>
        </p:nvSpPr>
        <p:spPr bwMode="auto">
          <a:xfrm>
            <a:off x="8156575" y="5715000"/>
            <a:ext cx="549275" cy="549275"/>
          </a:xfrm>
          <a:prstGeom prst="ellipse">
            <a:avLst/>
          </a:prstGeom>
          <a:solidFill>
            <a:srgbClr val="FE8637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080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746601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308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7466013" cy="4872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2" name="Rectangle 9"/>
          <p:cNvSpPr>
            <a:spLocks noGrp="1" noChangeArrowheads="1"/>
          </p:cNvSpPr>
          <p:nvPr>
            <p:ph type="dt"/>
          </p:nvPr>
        </p:nvSpPr>
        <p:spPr bwMode="auto">
          <a:xfrm>
            <a:off x="8786813" y="268288"/>
            <a:ext cx="2009775" cy="38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575F6D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ldNum"/>
          </p:nvPr>
        </p:nvSpPr>
        <p:spPr bwMode="auto">
          <a:xfrm>
            <a:off x="8129588" y="5734050"/>
            <a:ext cx="6080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400" b="1">
                <a:solidFill>
                  <a:srgbClr val="FFFFFF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fld id="{16F74247-8298-46A3-A554-CCC1A3F235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3084" name="Text Box 11"/>
          <p:cNvSpPr txBox="1">
            <a:spLocks noChangeArrowheads="1"/>
          </p:cNvSpPr>
          <p:nvPr/>
        </p:nvSpPr>
        <p:spPr bwMode="auto">
          <a:xfrm rot="5400000">
            <a:off x="6991351" y="3736975"/>
            <a:ext cx="32004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575F6D"/>
          </a:solidFill>
          <a:latin typeface="Century Schoolbook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5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11\Pictures\д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29717" cy="6858000"/>
          </a:xfrm>
          <a:prstGeom prst="rect">
            <a:avLst/>
          </a:prstGeom>
          <a:noFill/>
        </p:spPr>
      </p:pic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107950" y="1700213"/>
            <a:ext cx="82296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ru-RU" altLang="ru-RU" sz="36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altLang="ru-RU" sz="36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altLang="ru-RU" sz="36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altLang="ru-RU" sz="36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altLang="ru-RU" sz="4400" b="1" i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«РЕЧЕВОЕ РАЗВИТИЕ» </a:t>
            </a:r>
            <a:br>
              <a:rPr lang="ru-RU" altLang="ru-RU" sz="4400" b="1" i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r>
              <a:rPr lang="ru-RU" altLang="ru-RU" sz="4400" b="1" i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 В ПЕРВОЙ МЛАДШЕЙ ГРУППЕ</a:t>
            </a:r>
            <a:r>
              <a:rPr lang="ru-RU" altLang="ru-RU" sz="4400" b="1" i="1" dirty="0" smtClean="0">
                <a:solidFill>
                  <a:srgbClr val="9A3D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/>
            </a:r>
            <a:br>
              <a:rPr lang="ru-RU" altLang="ru-RU" sz="4400" b="1" i="1" dirty="0" smtClean="0">
                <a:solidFill>
                  <a:srgbClr val="9A3D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endParaRPr lang="ru-RU" altLang="ru-RU" sz="4400" b="1" i="1" dirty="0" smtClean="0">
              <a:solidFill>
                <a:srgbClr val="9A3D0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843213" y="3929066"/>
            <a:ext cx="5976937" cy="1325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  <a:defRPr/>
            </a:pPr>
            <a:r>
              <a:rPr lang="ru-RU" altLang="ru-RU" sz="4000" b="1" dirty="0" smtClean="0">
                <a:solidFill>
                  <a:srgbClr val="86211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Воспитатель: Боярская Светлана Борисовна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0913" y="685800"/>
            <a:ext cx="7240587" cy="5486400"/>
          </a:xfrm>
          <a:prstGeom prst="rect">
            <a:avLst/>
          </a:prstGeom>
          <a:noFill/>
        </p:spPr>
      </p:pic>
      <p:pic>
        <p:nvPicPr>
          <p:cNvPr id="1027" name="Picture 3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7072338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518" cy="114141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Актуальность: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872038"/>
          </a:xfrm>
        </p:spPr>
        <p:txBody>
          <a:bodyPr/>
          <a:lstStyle/>
          <a:p>
            <a:pPr algn="ctr"/>
            <a:r>
              <a:rPr lang="ru-RU" dirty="0" smtClean="0"/>
              <a:t>                Речь неотделима от мира мыслей: в ней отражаются логика мышления ребёнка, его умение осмысливать воспринимаемое и выразить его в правильной, чёткой, логической речи. Поэтому, как ребёнок умеет строить своё высказывание, можно судить об уровне его речевого развития.    Проблема развития речи у детей особенно актуальна в настоящее время, так как из жизни ребёнка уходит речь. </a:t>
            </a:r>
          </a:p>
          <a:p>
            <a:pPr algn="ctr"/>
            <a:endParaRPr lang="ru-RU" dirty="0" smtClean="0"/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«Если знанья есть – то и слову честь».    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«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Если знанья есть 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то и слову честь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»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11\Pictures\шаблон 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36" y="142852"/>
            <a:ext cx="9144000" cy="7000900"/>
          </a:xfrm>
          <a:prstGeom prst="rect">
            <a:avLst/>
          </a:prstGeom>
          <a:noFill/>
        </p:spPr>
      </p:pic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900113" y="404813"/>
            <a:ext cx="8029605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ru-RU" altLang="ru-RU" sz="3200" b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charset="0"/>
              </a:rPr>
              <a:t>ОСНОВНАЯ ЦЕЛЬ </a:t>
            </a:r>
            <a:r>
              <a:rPr lang="ru-RU" alt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charset="0"/>
              </a:rPr>
              <a:t>- </a:t>
            </a:r>
            <a:r>
              <a:rPr lang="ru-RU" alt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charset="0"/>
              </a:rPr>
              <a:t>ФОРМИРОВАНИЕ УСТНОЙ РЕЧИ И НАВЫКОВ РЕЧЕВОГО ОБЩЕНИЯ С ОКРУЖАЮЩИМИ.</a:t>
            </a:r>
          </a:p>
        </p:txBody>
      </p:sp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900112" y="1484313"/>
            <a:ext cx="7958167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273050" indent="-271463"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spcBef>
                <a:spcPts val="600"/>
              </a:spcBef>
              <a:buClrTx/>
              <a:buSzPct val="70000"/>
              <a:buFontTx/>
              <a:buNone/>
              <a:defRPr/>
            </a:pPr>
            <a:r>
              <a:rPr lang="ru-RU" altLang="ru-RU" sz="3200" b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charset="0"/>
              </a:rPr>
              <a:t>Задачи речевого развития:</a:t>
            </a:r>
            <a:endParaRPr lang="ru-RU" altLang="ru-RU" sz="2400" dirty="0" smtClean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charset="0"/>
            </a:endParaRPr>
          </a:p>
          <a:p>
            <a:pPr algn="ctr">
              <a:spcBef>
                <a:spcPts val="600"/>
              </a:spcBef>
              <a:buClrTx/>
              <a:buSzPct val="70000"/>
              <a:buFontTx/>
              <a:buNone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charset="0"/>
              </a:rPr>
              <a:t>-   Овладение речью, как средством общения и культуры;</a:t>
            </a:r>
          </a:p>
          <a:p>
            <a:pPr marL="271463" indent="-269875" algn="ctr">
              <a:spcBef>
                <a:spcPts val="600"/>
              </a:spcBef>
              <a:buClr>
                <a:srgbClr val="FE8637"/>
              </a:buClr>
              <a:buSzPct val="70000"/>
              <a:buFont typeface="Century Schoolbook" charset="0"/>
              <a:buChar char="-"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charset="0"/>
              </a:rPr>
              <a:t>Обогащение активного словаря;</a:t>
            </a:r>
          </a:p>
          <a:p>
            <a:pPr marL="271463" indent="-269875" algn="ctr">
              <a:spcBef>
                <a:spcPts val="600"/>
              </a:spcBef>
              <a:buClr>
                <a:srgbClr val="FE8637"/>
              </a:buClr>
              <a:buSzPct val="70000"/>
              <a:buFont typeface="Century Schoolbook" charset="0"/>
              <a:buChar char="-"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charset="0"/>
              </a:rPr>
              <a:t>Развитие связной, грамматически правильной диалогической и монологической речи;</a:t>
            </a:r>
          </a:p>
          <a:p>
            <a:pPr marL="271463" indent="-269875" algn="ctr">
              <a:spcBef>
                <a:spcPts val="600"/>
              </a:spcBef>
              <a:buClr>
                <a:srgbClr val="FE8637"/>
              </a:buClr>
              <a:buSzPct val="70000"/>
              <a:buFont typeface="Century Schoolbook" charset="0"/>
              <a:buChar char="-"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charset="0"/>
              </a:rPr>
              <a:t>Развитие речевого творчества;</a:t>
            </a:r>
          </a:p>
          <a:p>
            <a:pPr marL="271463" indent="-269875" algn="ctr">
              <a:spcBef>
                <a:spcPts val="600"/>
              </a:spcBef>
              <a:buClr>
                <a:srgbClr val="FE8637"/>
              </a:buClr>
              <a:buSzPct val="70000"/>
              <a:buFont typeface="Century Schoolbook" charset="0"/>
              <a:buChar char="-"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charset="0"/>
              </a:rPr>
              <a:t>Развитие звуковой и интонационной культуры речи, фонематического слуха;</a:t>
            </a:r>
          </a:p>
          <a:p>
            <a:pPr marL="271463" indent="-269875" algn="ctr">
              <a:spcBef>
                <a:spcPts val="600"/>
              </a:spcBef>
              <a:buClr>
                <a:srgbClr val="FE8637"/>
              </a:buClr>
              <a:buSzPct val="70000"/>
              <a:buFont typeface="Century Schoolbook" charset="0"/>
              <a:buChar char="-"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charset="0"/>
              </a:rPr>
              <a:t>Знакомство с книжной культурой, детской литературой. Понимание на слух текстов различных жанров детской литературы;</a:t>
            </a:r>
          </a:p>
          <a:p>
            <a:pPr marL="271463" indent="-269875" algn="ctr">
              <a:spcBef>
                <a:spcPts val="600"/>
              </a:spcBef>
              <a:buClr>
                <a:srgbClr val="FE8637"/>
              </a:buClr>
              <a:buSzPct val="70000"/>
              <a:buFont typeface="Century Schoolbook" charset="0"/>
              <a:buChar char="-"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charset="0"/>
              </a:rPr>
              <a:t>Формирование звуковой аналитико-синтетической активности как предпосылки обучения грамоте.</a:t>
            </a:r>
          </a:p>
          <a:p>
            <a:pPr marL="271463" indent="-269875" algn="ctr">
              <a:spcBef>
                <a:spcPts val="600"/>
              </a:spcBef>
              <a:buClr>
                <a:srgbClr val="FE8637"/>
              </a:buClr>
              <a:buSzPct val="70000"/>
              <a:buFont typeface="Wingdings" charset="2"/>
              <a:buNone/>
              <a:defRPr/>
            </a:pPr>
            <a:endParaRPr lang="ru-RU" altLang="ru-RU" sz="2000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charset="0"/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11\Pictures\шаблон 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908" y="0"/>
            <a:ext cx="9144001" cy="6858000"/>
          </a:xfrm>
          <a:prstGeom prst="rect">
            <a:avLst/>
          </a:prstGeom>
          <a:noFill/>
        </p:spPr>
      </p:pic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2024434" y="188913"/>
            <a:ext cx="4999872" cy="1079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  <a:defRPr/>
            </a:pPr>
            <a:endParaRPr lang="ru-RU" altLang="ru-RU" sz="3200" b="1" dirty="0" smtClean="0">
              <a:solidFill>
                <a:srgbClr val="E75C0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Tx/>
              <a:buFontTx/>
              <a:buNone/>
              <a:defRPr/>
            </a:pPr>
            <a:r>
              <a:rPr lang="ru-RU" altLang="ru-RU" sz="3200" b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Методы развития речи:</a:t>
            </a:r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57158" y="785794"/>
            <a:ext cx="8569325" cy="2926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ru-RU" altLang="ru-RU" sz="1600" dirty="0" smtClean="0"/>
              <a:t>-</a:t>
            </a:r>
          </a:p>
          <a:p>
            <a:pPr algn="ctr">
              <a:buClrTx/>
              <a:buFontTx/>
              <a:buNone/>
              <a:defRPr/>
            </a:pPr>
            <a:endParaRPr lang="ru-RU" altLang="ru-RU" sz="1600" b="1" dirty="0" smtClean="0">
              <a:solidFill>
                <a:srgbClr val="E75C0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Tx/>
              <a:buFontTx/>
              <a:buNone/>
              <a:defRPr/>
            </a:pPr>
            <a:endParaRPr lang="ru-RU" altLang="ru-RU" sz="1600" b="1" dirty="0" smtClean="0">
              <a:solidFill>
                <a:srgbClr val="E75C0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Tx/>
              <a:buFontTx/>
              <a:buNone/>
              <a:defRPr/>
            </a:pPr>
            <a:endParaRPr lang="ru-RU" altLang="ru-RU" sz="1600" b="1" dirty="0" smtClean="0">
              <a:solidFill>
                <a:srgbClr val="E75C0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Tx/>
              <a:buFontTx/>
              <a:buNone/>
              <a:defRPr/>
            </a:pPr>
            <a:r>
              <a:rPr lang="ru-RU" altLang="ru-RU" sz="2400" b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- НАГЛЯДНЫЙ МЕТОД</a:t>
            </a:r>
            <a:endParaRPr lang="ru-RU" altLang="ru-RU" sz="2400" b="1" dirty="0" smtClean="0">
              <a:solidFill>
                <a:schemeClr val="tx1"/>
              </a:solidFill>
              <a:latin typeface="+mn-lt"/>
            </a:endParaRPr>
          </a:p>
          <a:p>
            <a:pPr algn="ctr">
              <a:buClrTx/>
              <a:buFontTx/>
              <a:buNone/>
              <a:defRPr/>
            </a:pPr>
            <a:endParaRPr lang="ru-RU" altLang="ru-RU" sz="2400" b="1" dirty="0" smtClean="0">
              <a:latin typeface="+mn-lt"/>
            </a:endParaRPr>
          </a:p>
          <a:p>
            <a:pPr algn="ctr">
              <a:buClrTx/>
              <a:buFontTx/>
              <a:buNone/>
              <a:defRPr/>
            </a:pPr>
            <a:r>
              <a:rPr lang="ru-RU" alt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- </a:t>
            </a:r>
            <a:r>
              <a:rPr lang="ru-RU" altLang="ru-RU" sz="2400" b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СЛОВЕСНЫЙ МЕТОД</a:t>
            </a:r>
            <a:endParaRPr lang="ru-RU" altLang="ru-RU" sz="2400" b="1" dirty="0" smtClean="0">
              <a:solidFill>
                <a:schemeClr val="tx1"/>
              </a:solidFill>
              <a:latin typeface="+mn-lt"/>
            </a:endParaRPr>
          </a:p>
          <a:p>
            <a:pPr algn="ctr">
              <a:buClrTx/>
              <a:buFontTx/>
              <a:buNone/>
              <a:defRPr/>
            </a:pPr>
            <a:endParaRPr lang="ru-RU" altLang="ru-RU" sz="2400" b="1" dirty="0" smtClean="0">
              <a:latin typeface="+mn-lt"/>
            </a:endParaRPr>
          </a:p>
          <a:p>
            <a:pPr algn="ctr">
              <a:buClrTx/>
              <a:buFontTx/>
              <a:buNone/>
              <a:defRPr/>
            </a:pPr>
            <a:r>
              <a:rPr lang="ru-RU" altLang="ru-RU" sz="2400" b="1" dirty="0" smtClean="0">
                <a:latin typeface="+mn-lt"/>
              </a:rPr>
              <a:t> </a:t>
            </a:r>
            <a:r>
              <a:rPr lang="ru-RU" altLang="ru-RU" sz="2400" b="1" dirty="0" smtClean="0">
                <a:solidFill>
                  <a:srgbClr val="C00000"/>
                </a:solidFill>
                <a:latin typeface="+mn-lt"/>
              </a:rPr>
              <a:t>- </a:t>
            </a:r>
            <a:r>
              <a:rPr lang="ru-RU" altLang="ru-RU" sz="2400" b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ПРАКТИЧЕСКИЙ МЕТОД</a:t>
            </a:r>
            <a:r>
              <a:rPr lang="ru-RU" altLang="ru-RU" sz="2400" b="1" dirty="0" smtClean="0">
                <a:solidFill>
                  <a:schemeClr val="tx1"/>
                </a:solidFill>
                <a:latin typeface="+mn-lt"/>
              </a:rPr>
              <a:t> 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11\Pictures\шаблон 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928662" y="476250"/>
            <a:ext cx="8214620" cy="674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  <a:defRPr/>
            </a:pPr>
            <a:endParaRPr lang="ru-RU" altLang="ru-RU" sz="2800" b="1" dirty="0" smtClean="0">
              <a:solidFill>
                <a:srgbClr val="E75C0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Tx/>
              <a:buFontTx/>
              <a:buNone/>
              <a:defRPr/>
            </a:pPr>
            <a:r>
              <a:rPr lang="ru-RU" altLang="ru-RU" sz="3200" b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Средства развития речи проходят </a:t>
            </a:r>
          </a:p>
          <a:p>
            <a:pPr algn="ctr">
              <a:buClrTx/>
              <a:buFontTx/>
              <a:buNone/>
              <a:defRPr/>
            </a:pPr>
            <a:r>
              <a:rPr lang="ru-RU" altLang="ru-RU" sz="3200" b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через пять образовательных областей:</a:t>
            </a:r>
          </a:p>
          <a:p>
            <a:pPr algn="ctr">
              <a:buClrTx/>
              <a:buFontTx/>
              <a:buNone/>
              <a:defRPr/>
            </a:pPr>
            <a:endParaRPr lang="ru-RU" altLang="ru-RU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Tx/>
              <a:buFontTx/>
              <a:buNone/>
              <a:defRPr/>
            </a:pPr>
            <a:r>
              <a:rPr lang="ru-RU" alt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- социально-коммуникативное развитие</a:t>
            </a:r>
          </a:p>
          <a:p>
            <a:pPr algn="ctr">
              <a:buClrTx/>
              <a:buFontTx/>
              <a:buNone/>
              <a:defRPr/>
            </a:pPr>
            <a:r>
              <a:rPr lang="ru-RU" alt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- познавательное развитие</a:t>
            </a:r>
          </a:p>
          <a:p>
            <a:pPr algn="ctr">
              <a:buClrTx/>
              <a:buFontTx/>
              <a:buNone/>
              <a:defRPr/>
            </a:pPr>
            <a:r>
              <a:rPr lang="ru-RU" alt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- речевое развитие</a:t>
            </a:r>
          </a:p>
          <a:p>
            <a:pPr algn="ctr">
              <a:buClrTx/>
              <a:buFontTx/>
              <a:buNone/>
              <a:defRPr/>
            </a:pPr>
            <a:r>
              <a:rPr lang="ru-RU" alt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- художественно-эстетическое развитие</a:t>
            </a:r>
          </a:p>
          <a:p>
            <a:pPr algn="ctr">
              <a:buClrTx/>
              <a:buFontTx/>
              <a:buNone/>
              <a:defRPr/>
            </a:pPr>
            <a:r>
              <a:rPr lang="ru-RU" alt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- физическое развитие</a:t>
            </a:r>
          </a:p>
          <a:p>
            <a:pPr algn="ctr">
              <a:buClrTx/>
              <a:buFontTx/>
              <a:buNone/>
              <a:defRPr/>
            </a:pPr>
            <a:endParaRPr lang="ru-RU" altLang="ru-RU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  <a:p>
            <a:pPr algn="ctr">
              <a:buClrTx/>
              <a:buFontTx/>
              <a:buNone/>
              <a:defRPr/>
            </a:pPr>
            <a:endParaRPr lang="ru-RU" altLang="ru-RU" sz="2800" b="1" dirty="0" smtClean="0">
              <a:solidFill>
                <a:srgbClr val="E75C0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  <a:p>
            <a:pPr algn="ctr">
              <a:buClrTx/>
              <a:buFontTx/>
              <a:buNone/>
              <a:defRPr/>
            </a:pPr>
            <a:endParaRPr lang="ru-RU" altLang="ru-RU" sz="2800" b="1" dirty="0" smtClean="0">
              <a:solidFill>
                <a:srgbClr val="E75C0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Tx/>
              <a:buFontTx/>
              <a:buNone/>
              <a:defRPr/>
            </a:pPr>
            <a:endParaRPr lang="ru-RU" altLang="ru-RU" sz="2800" b="1" dirty="0" smtClean="0">
              <a:solidFill>
                <a:srgbClr val="E75C0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Tx/>
              <a:buFontTx/>
              <a:buNone/>
              <a:defRPr/>
            </a:pPr>
            <a:endParaRPr lang="ru-RU" altLang="ru-RU" sz="2800" b="1" dirty="0" smtClean="0">
              <a:solidFill>
                <a:srgbClr val="E75C0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900112" y="1557338"/>
            <a:ext cx="8243887" cy="740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50000"/>
              </a:lnSpc>
              <a:buClr>
                <a:srgbClr val="0070C0"/>
              </a:buClr>
              <a:defRPr/>
            </a:pPr>
            <a:r>
              <a:rPr lang="ru-RU" altLang="ru-RU" sz="2800" b="1" dirty="0" smtClean="0">
                <a:solidFill>
                  <a:schemeClr val="tx1"/>
                </a:solidFill>
              </a:rPr>
              <a:t>   </a:t>
            </a:r>
            <a:endParaRPr lang="ru-RU" altLang="ru-RU" sz="2800" dirty="0" smtClean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11\Pictures\шаблон 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1042988" y="765175"/>
            <a:ext cx="7050087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ru-RU" altLang="ru-RU" sz="3200" b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6" charset="0"/>
                <a:cs typeface="Times New Roman" pitchFamily="16" charset="0"/>
              </a:rPr>
              <a:t>Основные направления работы по развитию речи детей</a:t>
            </a:r>
          </a:p>
          <a:p>
            <a:pPr algn="ctr">
              <a:buClrTx/>
              <a:buFontTx/>
              <a:buNone/>
              <a:defRPr/>
            </a:pPr>
            <a:r>
              <a:rPr lang="ru-RU" altLang="ru-RU" sz="3200" b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6" charset="0"/>
                <a:cs typeface="Times New Roman" pitchFamily="16" charset="0"/>
              </a:rPr>
              <a:t> первой младшей группы </a:t>
            </a:r>
          </a:p>
          <a:p>
            <a:pPr algn="ctr">
              <a:buClrTx/>
              <a:buFontTx/>
              <a:buNone/>
              <a:defRPr/>
            </a:pPr>
            <a:r>
              <a:rPr lang="ru-RU" altLang="ru-RU" sz="3200" b="1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6" charset="0"/>
                <a:cs typeface="Times New Roman" pitchFamily="16" charset="0"/>
              </a:rPr>
              <a:t>(от 2 до 3 лет)</a:t>
            </a:r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331913" y="3068638"/>
            <a:ext cx="6335712" cy="3049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1313" indent="-341313"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>
                <a:srgbClr val="0070C0"/>
              </a:buClr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latin typeface="Times New Roman" pitchFamily="16" charset="0"/>
                <a:cs typeface="Times New Roman" pitchFamily="16" charset="0"/>
              </a:rPr>
              <a:t>   Развивающая речевая среда.</a:t>
            </a:r>
          </a:p>
          <a:p>
            <a:pPr algn="ctr">
              <a:buClr>
                <a:srgbClr val="0070C0"/>
              </a:buClr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latin typeface="Times New Roman" pitchFamily="16" charset="0"/>
                <a:cs typeface="Times New Roman" pitchFamily="16" charset="0"/>
              </a:rPr>
              <a:t>   Формирование словаря.</a:t>
            </a:r>
          </a:p>
          <a:p>
            <a:pPr marL="342900" algn="ctr">
              <a:buClrTx/>
              <a:buFontTx/>
              <a:buNone/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latin typeface="Times New Roman" pitchFamily="16" charset="0"/>
                <a:cs typeface="Times New Roman" pitchFamily="16" charset="0"/>
              </a:rPr>
              <a:t>   Звуковая культура речи.</a:t>
            </a:r>
          </a:p>
          <a:p>
            <a:pPr algn="ctr">
              <a:buClr>
                <a:srgbClr val="0070C0"/>
              </a:buClr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latin typeface="Times New Roman" pitchFamily="16" charset="0"/>
                <a:cs typeface="Times New Roman" pitchFamily="16" charset="0"/>
              </a:rPr>
              <a:t>    Грамматический строй речи.</a:t>
            </a:r>
          </a:p>
          <a:p>
            <a:pPr marL="342900" algn="ctr">
              <a:buClrTx/>
              <a:buFontTx/>
              <a:buNone/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latin typeface="Times New Roman" pitchFamily="16" charset="0"/>
                <a:cs typeface="Times New Roman" pitchFamily="16" charset="0"/>
              </a:rPr>
              <a:t>    Связная речь.</a:t>
            </a:r>
          </a:p>
          <a:p>
            <a:pPr marL="342900" algn="ctr">
              <a:buClrTx/>
              <a:buFontTx/>
              <a:buNone/>
              <a:defRPr/>
            </a:pPr>
            <a:endParaRPr lang="ru-RU" altLang="ru-RU" sz="3200" b="1" dirty="0" smtClean="0">
              <a:solidFill>
                <a:srgbClr val="0070C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111\Pictures\шаблон 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142900"/>
            <a:ext cx="9144000" cy="7000900"/>
          </a:xfrm>
          <a:prstGeom prst="rect">
            <a:avLst/>
          </a:prstGeom>
          <a:noFill/>
        </p:spPr>
      </p:pic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1928794" y="214290"/>
            <a:ext cx="5843051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ru-RU" altLang="ru-RU" sz="3200" dirty="0" smtClean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Развивающая речевая среда:</a:t>
            </a: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755650" y="908050"/>
            <a:ext cx="8064500" cy="5634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Организация общения детей со взрослыми посредством      поручений взрослого (образец обращения, словесной просьбы и др.)</a:t>
            </a:r>
          </a:p>
          <a:p>
            <a:pPr algn="ctr">
              <a:buClrTx/>
              <a:buFontTx/>
              <a:buNone/>
              <a:defRPr/>
            </a:pPr>
            <a:endParaRPr lang="ru-RU" altLang="ru-RU" sz="2000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>
                <a:srgbClr val="0070C0"/>
              </a:buClr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-Организация контактов со  сверстниками (взаимодействие посредством</a:t>
            </a:r>
          </a:p>
          <a:p>
            <a:pPr algn="ctr">
              <a:buClrTx/>
              <a:buFontTx/>
              <a:buNone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речи и разных видах деятельности через образец, подсказку слова или фразы).</a:t>
            </a:r>
          </a:p>
          <a:p>
            <a:pPr algn="ctr">
              <a:buClrTx/>
              <a:buFontTx/>
              <a:buNone/>
              <a:defRPr/>
            </a:pPr>
            <a:endParaRPr lang="ru-RU" altLang="ru-RU" sz="2000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Tx/>
              <a:buFontTx/>
              <a:buNone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Организация самостоятельного рассматривания детьми книг, картинок, игрушек, предметов для развития инициативной речи, обогащения и уточнения представлений об окружающем.</a:t>
            </a:r>
          </a:p>
          <a:p>
            <a:pPr algn="ctr">
              <a:buClrTx/>
              <a:buFontTx/>
              <a:buNone/>
              <a:defRPr/>
            </a:pPr>
            <a:endParaRPr lang="ru-RU" altLang="ru-RU" sz="2000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Tx/>
              <a:buFontTx/>
              <a:buNone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Организация «Уголка интересных вещей», «Книжного уголка» с целью развития активной речи детей.</a:t>
            </a:r>
          </a:p>
          <a:p>
            <a:pPr algn="ctr">
              <a:buClrTx/>
              <a:buFontTx/>
              <a:buNone/>
              <a:defRPr/>
            </a:pPr>
            <a:endParaRPr lang="ru-RU" altLang="ru-RU" sz="2000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ClrTx/>
              <a:buFontTx/>
              <a:buNone/>
              <a:defRPr/>
            </a:pPr>
            <a:r>
              <a:rPr lang="ru-RU" alt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Рассказы воспитателя (с целью совершенствования навыков эффективного слушания).</a:t>
            </a: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111\Pictures\шаблон 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600200"/>
            <a:ext cx="8543956" cy="4872038"/>
          </a:xfrm>
        </p:spPr>
        <p:txBody>
          <a:bodyPr/>
          <a:lstStyle/>
          <a:p>
            <a:pPr algn="ctr"/>
            <a:r>
              <a:rPr lang="ru-RU" dirty="0" smtClean="0"/>
              <a:t>    </a:t>
            </a:r>
            <a:r>
              <a:rPr lang="ru-RU" sz="2800" dirty="0" smtClean="0"/>
              <a:t>Китайская пословица гласит: «Расскажи – и я забуду, покажи – и я запомню, дай попробовать – и я пойму», отсюда становится очевидным, что усваивается всё прочно и надолго, когда ребёнок слышит, видит, и делает сам. В процессе экспериментирования обогащается словарь детей за счёт слов, обозначающих свойства объектов и явлений.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Users\111\Pictures\речь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714356"/>
            <a:ext cx="7240587" cy="5929354"/>
          </a:xfrm>
          <a:prstGeom prst="rect">
            <a:avLst/>
          </a:prstGeom>
          <a:noFill/>
        </p:spPr>
      </p:pic>
      <p:pic>
        <p:nvPicPr>
          <p:cNvPr id="1034" name="Picture 10" descr="C:\Users\111\Pictures\шаблон 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214338"/>
            <a:ext cx="9358346" cy="7072338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4786322"/>
            <a:ext cx="8858280" cy="1643074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       Дидактическая игра развивает речь детей: пополняет и    активизирует словарь, формирует правильное звукопроизношение; развивает связную речь; умение правильно выражать свои мысли; знакомит с цветом, формой, размером.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030" name="Picture 6" descr="C:\Users\111\Desktop\фото 1 группа\SAM_05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22466" y="-9929906"/>
            <a:ext cx="14430444" cy="13358906"/>
          </a:xfrm>
          <a:prstGeom prst="rect">
            <a:avLst/>
          </a:prstGeom>
          <a:noFill/>
        </p:spPr>
      </p:pic>
      <p:pic>
        <p:nvPicPr>
          <p:cNvPr id="11" name="Picture 5" descr="C:\Users\111\Desktop\фото 1 группа\SAM_053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74310" y="5643578"/>
            <a:ext cx="15016114" cy="14451925"/>
          </a:xfrm>
          <a:prstGeom prst="rect">
            <a:avLst/>
          </a:prstGeom>
          <a:noFill/>
        </p:spPr>
      </p:pic>
      <p:pic>
        <p:nvPicPr>
          <p:cNvPr id="13" name="Picture 4" descr="C:\Users\111\Desktop\фото 1 группа\SAM_053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214290"/>
            <a:ext cx="3857652" cy="45720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2" name="Picture 8" descr="C:\Users\111\Desktop\фото 1 группа\SAM_0533.JPG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2976" y="357166"/>
            <a:ext cx="3929090" cy="45005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9001155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518" cy="79690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«Зоопарк», «Где ,чей домик?»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4338" name="Picture 2" descr="C:\Users\111\Desktop\фото 1 группа\SAM_054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285860"/>
            <a:ext cx="357190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39" name="Picture 3" descr="C:\Users\111\Desktop\фото 1 группа\SAM_05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1214422"/>
            <a:ext cx="3643338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57826"/>
            <a:ext cx="8543956" cy="1000132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Особое значение в речевом развитии детей занимают наблюдения в природе.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2051" name="Picture 3" descr="C:\Users\111\Desktop\фото 1 группа\SAM_051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428604"/>
            <a:ext cx="4000528" cy="47149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7" descr="C:\Users\111\Desktop\фото 1 группа\SAM_04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932886" y="-14573376"/>
            <a:ext cx="9086712" cy="11430080"/>
          </a:xfrm>
          <a:prstGeom prst="rect">
            <a:avLst/>
          </a:prstGeom>
          <a:noFill/>
        </p:spPr>
      </p:pic>
      <p:pic>
        <p:nvPicPr>
          <p:cNvPr id="11" name="Picture 7" descr="C:\Users\111\Desktop\фото 1 группа\SAM_04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57166"/>
            <a:ext cx="4357718" cy="4929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707233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4643446"/>
            <a:ext cx="9001156" cy="2071702"/>
          </a:xfrm>
        </p:spPr>
        <p:txBody>
          <a:bodyPr/>
          <a:lstStyle/>
          <a:p>
            <a:pPr algn="ctr"/>
            <a:r>
              <a:rPr lang="ru-RU" sz="2000" dirty="0" smtClean="0"/>
              <a:t>Изобразительная деятельность выступает как специфическое средство познания деятельности, поэтому имеет большое значение для умственного развития детей. В свою очередь умственное воспитание ребёнка тесным образом связанно с развитием речи.   На занятиях ИЗО деятельности детей можно знакомить с новыми словами, учить понимать, различать и, наконец, употреблять слова в активной речи.</a:t>
            </a:r>
          </a:p>
          <a:p>
            <a:pPr algn="ctr"/>
            <a:endParaRPr lang="ru-RU" dirty="0"/>
          </a:p>
        </p:txBody>
      </p:sp>
      <p:pic>
        <p:nvPicPr>
          <p:cNvPr id="3075" name="Picture 3" descr="C:\Users\111\Desktop\фото 1 группа\SAM_05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57166"/>
            <a:ext cx="3929090" cy="40719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C:\Users\111\Desktop\фото 1 группа\SAM_04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7166"/>
            <a:ext cx="4572032" cy="40719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111\Pictures\шаблон 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111\Desktop\фото 1 группа\SAM_049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357298"/>
            <a:ext cx="6429420" cy="5114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7" y="0"/>
            <a:ext cx="928690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14141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Лепка и игры с песком помогают детям раскрепоститься, почувствовать себя защищенными, развивают мелкую моторику рук, снимают мышечную напряженность</a:t>
            </a:r>
            <a:r>
              <a:rPr lang="ru-RU" sz="2000" dirty="0" smtClean="0"/>
              <a:t>. </a:t>
            </a:r>
            <a:endParaRPr lang="ru-RU" sz="2000" dirty="0"/>
          </a:p>
        </p:txBody>
      </p:sp>
      <p:pic>
        <p:nvPicPr>
          <p:cNvPr id="4098" name="Picture 2" descr="C:\Users\111\Desktop\фото 1 группа\SAM_047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736"/>
            <a:ext cx="4000528" cy="46434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111\Desktop\фото 1 группа\SAM_05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643050"/>
            <a:ext cx="4429156" cy="45720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70009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111\Desktop\фото 1 группа\SAM_050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428604"/>
            <a:ext cx="4429155" cy="60436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C:\Users\111\Desktop\фото 1 группа\SAM_05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500042"/>
            <a:ext cx="3714776" cy="59293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6013" cy="65403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Театр для детей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72074"/>
            <a:ext cx="9144000" cy="1785926"/>
          </a:xfrm>
        </p:spPr>
        <p:txBody>
          <a:bodyPr/>
          <a:lstStyle/>
          <a:p>
            <a:pPr algn="ctr"/>
            <a:r>
              <a:rPr lang="ru-RU" sz="2000" dirty="0" smtClean="0"/>
              <a:t>Применение театрализованной деятельности оказывает положительное влияние на развитие экспрессивной речи, воображения, развивает все психические функции ребёнка. Наблюдается значительное повышение речевой активности и коммуникативной направленности речи, развивается связная, диалогическая речь.</a:t>
            </a:r>
          </a:p>
          <a:p>
            <a:endParaRPr lang="ru-RU" dirty="0"/>
          </a:p>
        </p:txBody>
      </p:sp>
      <p:pic>
        <p:nvPicPr>
          <p:cNvPr id="6146" name="Picture 2" descr="C:\Users\111\Desktop\фото 1 группа\SAM_05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071546"/>
            <a:ext cx="6286544" cy="4028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42978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6013" cy="79690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Книжный уголок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1266" name="Picture 2" descr="C:\Users\111\Desktop\фото 1 группа\SAM_056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285860"/>
            <a:ext cx="6000792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43956" cy="114141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Чтение сказки «Репка»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2290" name="Picture 2" descr="C:\Users\111\Desktop\фото 1 группа\SAM_054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600200"/>
            <a:ext cx="3714776" cy="45434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1" name="Picture 3" descr="C:\Users\111\Desktop\фото 1 группа\SAM_05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571612"/>
            <a:ext cx="3643338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3" y="0"/>
            <a:ext cx="942978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214818"/>
            <a:ext cx="9001156" cy="2500330"/>
          </a:xfrm>
        </p:spPr>
        <p:txBody>
          <a:bodyPr/>
          <a:lstStyle/>
          <a:p>
            <a:pPr algn="ctr"/>
            <a:r>
              <a:rPr lang="ru-RU" sz="2000" dirty="0" smtClean="0"/>
              <a:t>Известному педагогу В. А. Сухомлинскому принадлежит высказывание: «Ум ребёнка находится на кончиках его пальцев». Сегодня все без исключения знают, что игры с пальчиками развивают мозг ребёнка, стимулируют развитие речи, творческие способности, фантазию дошкольников. Простые движения помогают убрать напряжение не только с самих рук, но и расслабить мышцы всего тела. Они способны улучшить произношение многих звуков. В общем, чем лучше работают пальцы и вся кисть, тем лучше ребёнок говорит.. </a:t>
            </a:r>
          </a:p>
          <a:p>
            <a:endParaRPr lang="ru-RU" dirty="0"/>
          </a:p>
        </p:txBody>
      </p:sp>
      <p:pic>
        <p:nvPicPr>
          <p:cNvPr id="7170" name="Picture 2" descr="C:\Users\111\Desktop\фото 1 группа\SAM_05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57686" cy="4214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1" name="Picture 3" descr="C:\Users\111\Desktop\фото 1 группа\SAM_05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0"/>
            <a:ext cx="4643438" cy="4214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900"/>
            <a:ext cx="9407533" cy="70009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08266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Игры с мозаикой и конструктором: </a:t>
            </a:r>
            <a:r>
              <a:rPr lang="ru-RU" sz="2400" b="1" dirty="0" smtClean="0">
                <a:solidFill>
                  <a:schemeClr val="tx1"/>
                </a:solidFill>
              </a:rPr>
              <a:t>в это время развивается не только образное мышление , но и фантазия, мелкая моторика рук.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8194" name="Picture 2" descr="C:\Users\111\Desktop\фото 1 группа\SAM_058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214422"/>
            <a:ext cx="3857652" cy="27860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 descr="C:\Users\111\Desktop\фото 1 группа\SAM_05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285860"/>
            <a:ext cx="4071934" cy="27860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C:\Users\111\Desktop\фото 1 группа\SAM_04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3643314"/>
            <a:ext cx="4643470" cy="3000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900"/>
            <a:ext cx="9286907" cy="7143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43956" cy="1011222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Игры-шнуровки: </a:t>
            </a:r>
            <a:r>
              <a:rPr lang="ru-RU" sz="2400" b="1" dirty="0" smtClean="0">
                <a:solidFill>
                  <a:schemeClr val="tx1"/>
                </a:solidFill>
              </a:rPr>
              <a:t>развивают мелкую моторику рук, способствуют развитию речи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3314" name="Picture 2" descr="C:\Users\111\Desktop\фото 1 группа\SAM_053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500174"/>
            <a:ext cx="6143668" cy="4972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70009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714884"/>
            <a:ext cx="9001156" cy="2143116"/>
          </a:xfrm>
        </p:spPr>
        <p:txBody>
          <a:bodyPr/>
          <a:lstStyle/>
          <a:p>
            <a:pPr algn="ctr"/>
            <a:r>
              <a:rPr lang="ru-RU" sz="2000" dirty="0" smtClean="0"/>
              <a:t>Подвижные игры  вызывают активную работу мысли, способствуют расширению кругозора, уточнению представлений об окружающем мире, совершенствованию всех психических процессов, формирует физические навыки, стимулирует переход детского организма к более высокой ступени развития. Именно поэтому игра признана ведущей деятельностью ребёнка – дошкольника.</a:t>
            </a:r>
          </a:p>
          <a:p>
            <a:pPr algn="ctr"/>
            <a:endParaRPr lang="ru-RU" dirty="0"/>
          </a:p>
        </p:txBody>
      </p:sp>
      <p:pic>
        <p:nvPicPr>
          <p:cNvPr id="9218" name="Picture 2" descr="C:\Users\111\Desktop\фото 1 группа\SAM_04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4572000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 descr="C:\Users\111\Desktop\фото 1 группа\SAM_05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14290"/>
            <a:ext cx="4286280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70009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518" cy="1368412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Во время игр моя задача состоит в том, чтобы организовать общение ребенка с кем-либо в процессе игровой деятельности, обогащая словарь детей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0242" name="Picture 2" descr="C:\Users\111\Desktop\фото 1 группа\SAM_058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5" y="1857364"/>
            <a:ext cx="4429156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 descr="C:\Users\111\Desktop\фото 1 группа\SAM_05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785926"/>
            <a:ext cx="3929090" cy="4933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111\Pictures\шаблон 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786842" cy="135729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Консультация для родителей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 «Речевое развитие детей до </a:t>
            </a:r>
            <a:r>
              <a:rPr lang="ru-RU" b="1" dirty="0" err="1" smtClean="0">
                <a:solidFill>
                  <a:srgbClr val="C00000"/>
                </a:solidFill>
              </a:rPr>
              <a:t>з-х</a:t>
            </a:r>
            <a:r>
              <a:rPr lang="ru-RU" b="1" dirty="0" smtClean="0">
                <a:solidFill>
                  <a:srgbClr val="C00000"/>
                </a:solidFill>
              </a:rPr>
              <a:t> лет»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29" name="Picture 5" descr="C:\Users\111\Desktop\фото 1 группа\SAM_045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428736"/>
            <a:ext cx="8001056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111\Pictures\шаблон 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5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86834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Консультация для родителей     «Творческий ребенок»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111\Desktop\фото 1 группа\SAM_056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357298"/>
            <a:ext cx="7429552" cy="51149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111\Pictures\шаблон 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6013" cy="93978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Пальчиковая и артикуляционная гимнастика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Users\111\Desktop\фото 1 группа\SAM_057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2181" y="1285860"/>
            <a:ext cx="7773223" cy="5186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111\Pictures\шаблон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429784" cy="70009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214414" y="785794"/>
            <a:ext cx="7715304" cy="5686444"/>
          </a:xfrm>
        </p:spPr>
        <p:txBody>
          <a:bodyPr/>
          <a:lstStyle/>
          <a:p>
            <a:pPr algn="ctr"/>
            <a:r>
              <a:rPr lang="ru-RU" dirty="0" smtClean="0"/>
              <a:t>     Подводя итог хочу сказать, что поощряя детскую любознательность, утоляя жажду познания маленьких почемучек и направляя их активную двигательную деятельность, мы развиваем детские способности . Только через действие ребёнок сможет познать многообразие окружающего мира и определить собственное место в нём. </a:t>
            </a:r>
          </a:p>
          <a:p>
            <a:pPr algn="ctr"/>
            <a:endParaRPr lang="ru-RU" dirty="0" smtClean="0"/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« </a:t>
            </a:r>
            <a:r>
              <a:rPr lang="ru-RU" sz="2800" b="1" dirty="0" smtClean="0">
                <a:solidFill>
                  <a:srgbClr val="FF0000"/>
                </a:solidFill>
              </a:rPr>
              <a:t>РЕБЕНОК– НЕ ПУСТОЙ СОСУД, КОТОРЫЙ НАДО ЗАПОЛНИТЬ, А ФАКЕЛ, КОТОРЫЙ НАДО ЗАЖЕЧЬ».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111\Pictures\речь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7072338"/>
          </a:xfrm>
          <a:prstGeom prst="rect">
            <a:avLst/>
          </a:prstGeom>
          <a:noFill/>
        </p:spPr>
      </p:pic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1142984"/>
            <a:ext cx="7715250" cy="4230704"/>
          </a:xfrm>
        </p:spPr>
        <p:txBody>
          <a:bodyPr/>
          <a:lstStyle/>
          <a:p>
            <a:pPr algn="ctr"/>
            <a:r>
              <a:rPr lang="ru-RU" sz="7200" b="1" dirty="0" smtClean="0">
                <a:solidFill>
                  <a:srgbClr val="C00000"/>
                </a:solidFill>
              </a:rPr>
              <a:t>Спасибо</a:t>
            </a:r>
            <a:br>
              <a:rPr lang="ru-RU" sz="7200" b="1" dirty="0" smtClean="0">
                <a:solidFill>
                  <a:srgbClr val="C00000"/>
                </a:solidFill>
              </a:rPr>
            </a:br>
            <a:r>
              <a:rPr lang="ru-RU" sz="7200" b="1" dirty="0" smtClean="0">
                <a:solidFill>
                  <a:srgbClr val="C00000"/>
                </a:solidFill>
              </a:rPr>
              <a:t> за </a:t>
            </a:r>
            <a:br>
              <a:rPr lang="ru-RU" sz="7200" b="1" dirty="0" smtClean="0">
                <a:solidFill>
                  <a:srgbClr val="C00000"/>
                </a:solidFill>
              </a:rPr>
            </a:br>
            <a:r>
              <a:rPr lang="ru-RU" sz="7200" b="1" dirty="0" smtClean="0">
                <a:solidFill>
                  <a:srgbClr val="C00000"/>
                </a:solidFill>
              </a:rPr>
              <a:t>внимание !</a:t>
            </a:r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endParaRPr lang="ru-RU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entury Schoolbook"/>
        <a:ea typeface="Microsoft YaHei"/>
        <a:cs typeface=""/>
      </a:majorFont>
      <a:minorFont>
        <a:latin typeface="Century Schoolbook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entury Schoolbook"/>
        <a:ea typeface="Microsoft YaHei"/>
        <a:cs typeface=""/>
      </a:majorFont>
      <a:minorFont>
        <a:latin typeface="Century Schoolbook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760</Words>
  <Application>Microsoft Office PowerPoint</Application>
  <PresentationFormat>Экран (4:3)</PresentationFormat>
  <Paragraphs>88</Paragraphs>
  <Slides>28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Тема Office</vt:lpstr>
      <vt:lpstr>2_Тема Office</vt:lpstr>
      <vt:lpstr>Слайд 1</vt:lpstr>
      <vt:lpstr>Актуальность:</vt:lpstr>
      <vt:lpstr>Слайд 3</vt:lpstr>
      <vt:lpstr>Слайд 4</vt:lpstr>
      <vt:lpstr>Слайд 5</vt:lpstr>
      <vt:lpstr>Слайд 6</vt:lpstr>
      <vt:lpstr>Слайд 7</vt:lpstr>
      <vt:lpstr>Слайд 8</vt:lpstr>
      <vt:lpstr>       Дидактическая игра развивает речь детей: пополняет и    активизирует словарь, формирует правильное звукопроизношение; развивает связную речь; умение правильно выражать свои мысли; знакомит с цветом, формой, размером.</vt:lpstr>
      <vt:lpstr>«Зоопарк», «Где ,чей домик?»</vt:lpstr>
      <vt:lpstr>Особое значение в речевом развитии детей занимают наблюдения в природе.</vt:lpstr>
      <vt:lpstr>Слайд 12</vt:lpstr>
      <vt:lpstr>Слайд 13</vt:lpstr>
      <vt:lpstr>Лепка и игры с песком помогают детям раскрепоститься, почувствовать себя защищенными, развивают мелкую моторику рук, снимают мышечную напряженность. </vt:lpstr>
      <vt:lpstr>Слайд 15</vt:lpstr>
      <vt:lpstr>Театр для детей</vt:lpstr>
      <vt:lpstr>Книжный уголок</vt:lpstr>
      <vt:lpstr>Чтение сказки «Репка»</vt:lpstr>
      <vt:lpstr>Слайд 19</vt:lpstr>
      <vt:lpstr>Игры с мозаикой и конструктором: в это время развивается не только образное мышление , но и фантазия, мелкая моторика рук.</vt:lpstr>
      <vt:lpstr>Игры-шнуровки: развивают мелкую моторику рук, способствуют развитию речи</vt:lpstr>
      <vt:lpstr>Слайд 22</vt:lpstr>
      <vt:lpstr>Во время игр моя задача состоит в том, чтобы организовать общение ребенка с кем-либо в процессе игровой деятельности, обогащая словарь детей</vt:lpstr>
      <vt:lpstr>Консультация для родителей  «Речевое развитие детей до з-х лет»</vt:lpstr>
      <vt:lpstr>Консультация для родителей     «Творческий ребенок»</vt:lpstr>
      <vt:lpstr>Пальчиковая и артикуляционная гимнастика</vt:lpstr>
      <vt:lpstr>Слайд 27</vt:lpstr>
      <vt:lpstr>Спасибо  за  внимание !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Демонстрационная версия</dc:creator>
  <cp:lastModifiedBy>1</cp:lastModifiedBy>
  <cp:revision>89</cp:revision>
  <cp:lastPrinted>1601-01-01T00:00:00Z</cp:lastPrinted>
  <dcterms:created xsi:type="dcterms:W3CDTF">2013-12-02T13:40:29Z</dcterms:created>
  <dcterms:modified xsi:type="dcterms:W3CDTF">2018-02-20T07:30:44Z</dcterms:modified>
</cp:coreProperties>
</file>