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81" r:id="rId13"/>
    <p:sldId id="284" r:id="rId14"/>
    <p:sldId id="285" r:id="rId15"/>
    <p:sldId id="286" r:id="rId16"/>
    <p:sldId id="282" r:id="rId17"/>
    <p:sldId id="283" r:id="rId18"/>
    <p:sldId id="288" r:id="rId19"/>
    <p:sldId id="287" r:id="rId20"/>
    <p:sldId id="268" r:id="rId21"/>
    <p:sldId id="269" r:id="rId22"/>
    <p:sldId id="271" r:id="rId23"/>
    <p:sldId id="273" r:id="rId24"/>
    <p:sldId id="274" r:id="rId25"/>
    <p:sldId id="275" r:id="rId26"/>
    <p:sldId id="292" r:id="rId27"/>
    <p:sldId id="289" r:id="rId28"/>
    <p:sldId id="276" r:id="rId29"/>
    <p:sldId id="277" r:id="rId30"/>
    <p:sldId id="290" r:id="rId31"/>
    <p:sldId id="278" r:id="rId32"/>
    <p:sldId id="291" r:id="rId33"/>
    <p:sldId id="293" r:id="rId34"/>
    <p:sldId id="294" r:id="rId35"/>
    <p:sldId id="295" r:id="rId36"/>
    <p:sldId id="296" r:id="rId37"/>
    <p:sldId id="270" r:id="rId38"/>
    <p:sldId id="297" r:id="rId39"/>
    <p:sldId id="298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587" autoAdjust="0"/>
    <p:restoredTop sz="90115" autoAdjust="0"/>
  </p:normalViewPr>
  <p:slideViewPr>
    <p:cSldViewPr>
      <p:cViewPr>
        <p:scale>
          <a:sx n="110" d="100"/>
          <a:sy n="110" d="100"/>
        </p:scale>
        <p:origin x="-1644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5DE63D-644E-47DF-BE29-49F5332FB194}" type="datetimeFigureOut">
              <a:rPr lang="ru-RU" smtClean="0"/>
              <a:pPr/>
              <a:t>14.02.2018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DCA212-4131-46E1-AFB7-67B583ADFDC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DCA212-4131-46E1-AFB7-67B583ADFDC7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DCA212-4131-46E1-AFB7-67B583ADFDC7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DCA212-4131-46E1-AFB7-67B583ADFDC7}" type="slidenum">
              <a:rPr lang="ru-RU" smtClean="0"/>
              <a:pPr/>
              <a:t>33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614AA-DE95-48C9-B6E2-EA36B24D1FF3}" type="datetimeFigureOut">
              <a:rPr lang="ru-RU" smtClean="0"/>
              <a:pPr/>
              <a:t>14.02.2018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C33EB-7045-4835-8C2D-6BFBC73FF1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614AA-DE95-48C9-B6E2-EA36B24D1FF3}" type="datetimeFigureOut">
              <a:rPr lang="ru-RU" smtClean="0"/>
              <a:pPr/>
              <a:t>14.02.2018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C33EB-7045-4835-8C2D-6BFBC73FF1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614AA-DE95-48C9-B6E2-EA36B24D1FF3}" type="datetimeFigureOut">
              <a:rPr lang="ru-RU" smtClean="0"/>
              <a:pPr/>
              <a:t>14.02.2018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C33EB-7045-4835-8C2D-6BFBC73FF1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614AA-DE95-48C9-B6E2-EA36B24D1FF3}" type="datetimeFigureOut">
              <a:rPr lang="ru-RU" smtClean="0"/>
              <a:pPr/>
              <a:t>14.02.2018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C33EB-7045-4835-8C2D-6BFBC73FF1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614AA-DE95-48C9-B6E2-EA36B24D1FF3}" type="datetimeFigureOut">
              <a:rPr lang="ru-RU" smtClean="0"/>
              <a:pPr/>
              <a:t>14.02.2018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C33EB-7045-4835-8C2D-6BFBC73FF1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614AA-DE95-48C9-B6E2-EA36B24D1FF3}" type="datetimeFigureOut">
              <a:rPr lang="ru-RU" smtClean="0"/>
              <a:pPr/>
              <a:t>14.02.2018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C33EB-7045-4835-8C2D-6BFBC73FF1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614AA-DE95-48C9-B6E2-EA36B24D1FF3}" type="datetimeFigureOut">
              <a:rPr lang="ru-RU" smtClean="0"/>
              <a:pPr/>
              <a:t>14.02.2018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C33EB-7045-4835-8C2D-6BFBC73FF1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614AA-DE95-48C9-B6E2-EA36B24D1FF3}" type="datetimeFigureOut">
              <a:rPr lang="ru-RU" smtClean="0"/>
              <a:pPr/>
              <a:t>14.02.2018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C33EB-7045-4835-8C2D-6BFBC73FF1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614AA-DE95-48C9-B6E2-EA36B24D1FF3}" type="datetimeFigureOut">
              <a:rPr lang="ru-RU" smtClean="0"/>
              <a:pPr/>
              <a:t>14.02.2018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C33EB-7045-4835-8C2D-6BFBC73FF1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614AA-DE95-48C9-B6E2-EA36B24D1FF3}" type="datetimeFigureOut">
              <a:rPr lang="ru-RU" smtClean="0"/>
              <a:pPr/>
              <a:t>14.02.2018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C33EB-7045-4835-8C2D-6BFBC73FF1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614AA-DE95-48C9-B6E2-EA36B24D1FF3}" type="datetimeFigureOut">
              <a:rPr lang="ru-RU" smtClean="0"/>
              <a:pPr/>
              <a:t>14.02.2018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C33EB-7045-4835-8C2D-6BFBC73FF1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614AA-DE95-48C9-B6E2-EA36B24D1FF3}" type="datetimeFigureOut">
              <a:rPr lang="ru-RU" smtClean="0"/>
              <a:pPr/>
              <a:t>14.02.2018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AC33EB-7045-4835-8C2D-6BFBC73FF1B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11\Pictures\фон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685800" y="357167"/>
            <a:ext cx="7772400" cy="1214445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latin typeface="Monotype Corsiva" pitchFamily="66" charset="0"/>
              </a:rPr>
              <a:t>Муниципальное дошкольное образовательное учреждение детский сад №2 «Светлячок</a:t>
            </a:r>
            <a:r>
              <a:rPr lang="ru-RU" sz="3600" b="1" dirty="0" smtClean="0"/>
              <a:t>»</a:t>
            </a:r>
            <a:endParaRPr lang="ru-RU" sz="3600" b="1" dirty="0"/>
          </a:p>
        </p:txBody>
      </p:sp>
      <p:sp>
        <p:nvSpPr>
          <p:cNvPr id="8" name="Содержимое 7"/>
          <p:cNvSpPr>
            <a:spLocks noGrp="1"/>
          </p:cNvSpPr>
          <p:nvPr>
            <p:ph type="subTitle" idx="1"/>
          </p:nvPr>
        </p:nvSpPr>
        <p:spPr>
          <a:xfrm>
            <a:off x="1371600" y="1714488"/>
            <a:ext cx="6400800" cy="4786346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Monotype Corsiva" pitchFamily="66" charset="0"/>
              </a:rPr>
              <a:t>Приобщение детей к истории, культуры и традиции родного поселка и края</a:t>
            </a:r>
          </a:p>
          <a:p>
            <a:pPr algn="r"/>
            <a:endParaRPr lang="ru-RU" sz="2400" b="1" dirty="0">
              <a:latin typeface="Monotype Corsiva" pitchFamily="66" charset="0"/>
            </a:endParaRPr>
          </a:p>
          <a:p>
            <a:pPr algn="r"/>
            <a:endParaRPr lang="ru-RU" sz="2400" dirty="0" smtClean="0">
              <a:latin typeface="Monotype Corsiva" pitchFamily="66" charset="0"/>
            </a:endParaRPr>
          </a:p>
          <a:p>
            <a:pPr algn="r"/>
            <a:r>
              <a:rPr lang="ru-RU" sz="2400" b="1" dirty="0">
                <a:solidFill>
                  <a:schemeClr val="tx1"/>
                </a:solidFill>
                <a:latin typeface="Monotype Corsiva" pitchFamily="66" charset="0"/>
              </a:rPr>
              <a:t>В</a:t>
            </a:r>
            <a:r>
              <a:rPr lang="ru-RU" sz="2400" b="1" dirty="0" smtClean="0">
                <a:solidFill>
                  <a:schemeClr val="tx1"/>
                </a:solidFill>
                <a:latin typeface="Monotype Corsiva" pitchFamily="66" charset="0"/>
              </a:rPr>
              <a:t>оспитатель Боярская С.Б.</a:t>
            </a:r>
          </a:p>
          <a:p>
            <a:pPr algn="r"/>
            <a:r>
              <a:rPr lang="ru-RU" sz="2400" b="1" dirty="0" err="1" smtClean="0">
                <a:solidFill>
                  <a:schemeClr val="tx1"/>
                </a:solidFill>
                <a:latin typeface="Monotype Corsiva" pitchFamily="66" charset="0"/>
              </a:rPr>
              <a:t>пгт</a:t>
            </a:r>
            <a:r>
              <a:rPr lang="ru-RU" sz="2400" b="1" dirty="0" smtClean="0">
                <a:solidFill>
                  <a:schemeClr val="tx1"/>
                </a:solidFill>
                <a:latin typeface="Monotype Corsiva" pitchFamily="66" charset="0"/>
              </a:rPr>
              <a:t>. Рамешки</a:t>
            </a:r>
            <a:endParaRPr lang="ru-RU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111\Pictures\фон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285728"/>
            <a:ext cx="91440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40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Нельзя пробудить чувство Родины </a:t>
            </a:r>
            <a:endParaRPr kumimoji="0" lang="ru-RU" sz="40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без восприятия и переживания окружающего мира. </a:t>
            </a:r>
            <a:endParaRPr kumimoji="0" lang="ru-RU" sz="40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Пусть в сердце малыша на всю жизнь останутся воспоминания о маленьком уголке далекого детства. </a:t>
            </a:r>
            <a:endParaRPr kumimoji="0" lang="ru-RU" sz="40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Пусть с этим уголком связывается образ великой Родины»</a:t>
            </a:r>
            <a:endParaRPr kumimoji="0" lang="ru-RU" sz="40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В. А. Сухомлинский</a:t>
            </a:r>
            <a:endParaRPr kumimoji="0" lang="ru-RU" sz="40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Users\111\Pictures\фон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1462"/>
            <a:ext cx="9144000" cy="692946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785786" y="142853"/>
            <a:ext cx="7215238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 smtClean="0">
              <a:latin typeface="Monotype Corsiva" pitchFamily="66" charset="0"/>
            </a:endParaRPr>
          </a:p>
          <a:p>
            <a:pPr algn="ctr"/>
            <a:r>
              <a:rPr lang="ru-RU" sz="3600" b="1" dirty="0" smtClean="0">
                <a:latin typeface="Monotype Corsiva" pitchFamily="66" charset="0"/>
              </a:rPr>
              <a:t>Актуальность :</a:t>
            </a: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endParaRPr lang="ru-RU" sz="2000" dirty="0" smtClean="0">
              <a:latin typeface="Monotype Corsiva" pitchFamily="66" charset="0"/>
            </a:endParaRPr>
          </a:p>
          <a:p>
            <a:pPr algn="ctr"/>
            <a:r>
              <a:rPr lang="ru-RU" sz="2000" b="1" dirty="0" smtClean="0">
                <a:latin typeface="Monotype Corsiva" pitchFamily="66" charset="0"/>
              </a:rPr>
              <a:t>Родина, Отечество.…В корнях этих слов близкие каждому образы: мать и отец, родители, те, кто дает жизнь новому существу. Воспитание чувства патриотизма у дошкольников – процесс сложный и длительный. Любовь к близким людям, к детскому саду, к родному поселку и родной стране играют огромную роль в становлении личности ребенка.</a:t>
            </a:r>
            <a:br>
              <a:rPr lang="ru-RU" sz="2000" b="1" dirty="0" smtClean="0">
                <a:latin typeface="Monotype Corsiva" pitchFamily="66" charset="0"/>
              </a:rPr>
            </a:br>
            <a:r>
              <a:rPr lang="ru-RU" sz="2000" b="1" dirty="0" smtClean="0">
                <a:latin typeface="Monotype Corsiva" pitchFamily="66" charset="0"/>
              </a:rPr>
              <a:t>В последние годы идет переосмысление сущности патриотического воспитания: идея воспитания патриотизма и гражданственности, приобретая все большее общественное значение, становится задачей государственной важности. Современные исследователи в качестве основополагающего фактора интеграции социальных и педагогических условий в патриотическом и гражданском воспитании дошкольников рассматривают национально – региональный компонент. При этом акцент делается на воспитание любви к родному дому, природе, культуре малой Родины</a:t>
            </a:r>
            <a:br>
              <a:rPr lang="ru-RU" sz="2000" b="1" dirty="0" smtClean="0">
                <a:latin typeface="Monotype Corsiva" pitchFamily="66" charset="0"/>
              </a:rPr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111\Pictures\фон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286000" y="357166"/>
            <a:ext cx="45720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Monotype Corsiva" pitchFamily="66" charset="0"/>
              </a:rPr>
              <a:t>Знакомство детей с родным краем: с историко-культурными, национальными, географическими, природными особенностями формирует у них такие черты характера, которые помогут им стать патриотом и гражданином своей Родины. Ведь, яркие впечатления о родной природе, об истории родного края, полученные в детстве, нередко остаются в памяти человека на всю жизнь</a:t>
            </a:r>
            <a:endParaRPr lang="ru-RU" sz="2800" b="1" dirty="0"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8434" name="Picture 2" descr="C:\Users\111\Pictures\фон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70" y="-357214"/>
            <a:ext cx="9215470" cy="7072338"/>
          </a:xfrm>
          <a:prstGeom prst="rect">
            <a:avLst/>
          </a:prstGeom>
          <a:noFill/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0" y="428604"/>
            <a:ext cx="91440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Вид проекта: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познавательный, исследовательский, групповой;</a:t>
            </a:r>
            <a:b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Участники: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дети старшей и подготовительной группы, родители воспитанников, педагоги группы, инструктор</a:t>
            </a:r>
            <a:r>
              <a:rPr kumimoji="0" lang="ru-RU" sz="36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физкультуры и музыкальный руководитель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Сроки реализации 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2 года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9458" name="Picture 2" descr="C:\Users\111\Pictures\фон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900"/>
            <a:ext cx="9286908" cy="6858000"/>
          </a:xfrm>
          <a:prstGeom prst="rect">
            <a:avLst/>
          </a:prstGeom>
          <a:noFill/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357166"/>
            <a:ext cx="914400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Цель проекта: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формирование  у детей старшего дошкольного возраста нравственно-патриотических качеств на основе исторических и культурных особенностей родного края. Воспитание собственного достоинства как представителя своего народа, уважения к прошлому, настоящему, будущему родного края, толерантного отношения к представителям других национальностей</a:t>
            </a:r>
            <a:endParaRPr kumimoji="0" lang="ru-RU" sz="3600" b="1" i="0" u="none" strike="noStrike" cap="none" normalizeH="0" baseline="0" dirty="0" smtClean="0">
              <a:ln>
                <a:noFill/>
              </a:ln>
              <a:effectLst/>
              <a:latin typeface="Monotype Corsiva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C:\Users\111\Pictures\фон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0" y="285729"/>
            <a:ext cx="9144000" cy="6329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600" b="1" dirty="0" smtClean="0"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З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адачи:</a:t>
            </a:r>
            <a:endParaRPr kumimoji="0" lang="ru-RU" sz="3600" b="0" i="0" u="none" strike="noStrike" cap="none" normalizeH="0" baseline="0" dirty="0" smtClean="0">
              <a:ln>
                <a:noFill/>
              </a:ln>
              <a:effectLst/>
              <a:latin typeface="Monotype Corsiva" pitchFamily="66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ru-RU" sz="2400" dirty="0">
              <a:latin typeface="Monotype Corsiva" pitchFamily="66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Формирование у дошкольников нравственно-патриотических  качеств личности через ознакомление с родным поселком</a:t>
            </a:r>
            <a:endParaRPr kumimoji="0" lang="ru-RU" sz="2400" b="1" i="0" u="none" strike="noStrike" cap="none" normalizeH="0" baseline="0" dirty="0" smtClean="0">
              <a:ln>
                <a:noFill/>
              </a:ln>
              <a:effectLst/>
              <a:latin typeface="Monotype Corsiva" pitchFamily="66" charset="0"/>
              <a:cs typeface="Arial" pitchFamily="34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Способствовать развитию у детей лучших черт русского характера. </a:t>
            </a:r>
            <a:endParaRPr kumimoji="0" lang="ru-RU" sz="2400" b="1" i="0" u="none" strike="noStrike" cap="none" normalizeH="0" baseline="0" dirty="0" smtClean="0">
              <a:ln>
                <a:noFill/>
              </a:ln>
              <a:effectLst/>
              <a:latin typeface="Monotype Corsiva" pitchFamily="66" charset="0"/>
              <a:cs typeface="Arial" pitchFamily="34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Знакомить детей с историей и национальными традициями и включать их в детскую жизнь.</a:t>
            </a:r>
            <a:endParaRPr kumimoji="0" lang="ru-RU" sz="2400" b="1" i="0" u="none" strike="noStrike" cap="none" normalizeH="0" baseline="0" dirty="0" smtClean="0">
              <a:ln>
                <a:noFill/>
              </a:ln>
              <a:effectLst/>
              <a:latin typeface="Monotype Corsiva" pitchFamily="66" charset="0"/>
              <a:cs typeface="Arial" pitchFamily="34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Активизировать педагогический потенциал семьи в вопросах возрождения и творческого развития лучших традиций русской национальной культуры. </a:t>
            </a:r>
            <a:endParaRPr kumimoji="0" lang="ru-RU" sz="2400" b="1" i="0" u="none" strike="noStrike" cap="none" normalizeH="0" baseline="0" dirty="0" smtClean="0">
              <a:ln>
                <a:noFill/>
              </a:ln>
              <a:effectLst/>
              <a:latin typeface="Monotype Corsiva" pitchFamily="66" charset="0"/>
              <a:cs typeface="Arial" pitchFamily="34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Формирование гражданской позиции и патриотических чувств к прошлому, настоящему и будущему родного края, чувства гордости за свою малую Родину.</a:t>
            </a:r>
            <a:endParaRPr kumimoji="0" lang="ru-RU" sz="2400" b="1" i="0" u="none" strike="noStrike" cap="none" normalizeH="0" baseline="0" dirty="0" smtClean="0">
              <a:ln>
                <a:noFill/>
              </a:ln>
              <a:effectLst/>
              <a:latin typeface="Monotype Corsiva" pitchFamily="66" charset="0"/>
              <a:cs typeface="Arial" pitchFamily="34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Воспитание у ребенка любви и привязанности к своей семье, родному дому; воспитание чувства уважения к профессиям и труду взрослых.</a:t>
            </a:r>
            <a:endParaRPr kumimoji="0" lang="ru-RU" sz="2400" b="1" i="0" u="none" strike="noStrike" cap="none" normalizeH="0" baseline="0" dirty="0" smtClean="0">
              <a:ln>
                <a:noFill/>
              </a:ln>
              <a:effectLst/>
              <a:latin typeface="Monotype Corsiva" pitchFamily="66" charset="0"/>
              <a:cs typeface="Arial" pitchFamily="34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Воспитание любви и уважения к своему народу, его обычаям, традициям</a:t>
            </a:r>
            <a:endParaRPr kumimoji="0" lang="ru-RU" sz="2400" b="1" i="0" u="none" strike="noStrike" cap="none" normalizeH="0" baseline="0" dirty="0" smtClean="0">
              <a:ln>
                <a:noFill/>
              </a:ln>
              <a:effectLst/>
              <a:latin typeface="Monotype Corsiva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C:\Users\111\Pictures\фон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00900"/>
          </a:xfrm>
          <a:prstGeom prst="rect">
            <a:avLst/>
          </a:prstGeom>
          <a:noFill/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0" y="928670"/>
            <a:ext cx="91440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Образовательные области: </a:t>
            </a:r>
          </a:p>
          <a:p>
            <a:pPr marL="0" marR="0" lvl="0" indent="4572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-развитие речи,  </a:t>
            </a:r>
          </a:p>
          <a:p>
            <a:pPr marL="0" marR="0" lvl="0" indent="4572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-познавательное развитие, </a:t>
            </a:r>
          </a:p>
          <a:p>
            <a:pPr marL="0" marR="0" lvl="0" indent="4572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-социально-коммуникативное развитие, </a:t>
            </a:r>
          </a:p>
          <a:p>
            <a:pPr marL="0" marR="0" lvl="0" indent="4572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-художественно-эстетическое  развитие, </a:t>
            </a:r>
          </a:p>
          <a:p>
            <a:pPr marL="0" marR="0" lvl="0" indent="4572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-физическое развитие</a:t>
            </a:r>
            <a:br>
              <a:rPr kumimoji="0" lang="ru-RU" sz="40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40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 </a:t>
            </a:r>
            <a:endParaRPr kumimoji="0" lang="ru-RU" sz="4000" b="1" i="0" u="none" strike="noStrike" cap="none" normalizeH="0" baseline="0" dirty="0" smtClean="0">
              <a:ln>
                <a:noFill/>
              </a:ln>
              <a:effectLst/>
              <a:latin typeface="Monotype Corsiva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C:\Users\111\Pictures\фон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900"/>
            <a:ext cx="9144000" cy="70009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286000" y="357166"/>
            <a:ext cx="45720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dirty="0" smtClean="0">
              <a:latin typeface="Monotype Corsiva" pitchFamily="66" charset="0"/>
            </a:endParaRPr>
          </a:p>
          <a:p>
            <a:pPr algn="ctr"/>
            <a:r>
              <a:rPr lang="ru-RU" sz="3200" b="1" dirty="0" smtClean="0">
                <a:latin typeface="Monotype Corsiva" pitchFamily="66" charset="0"/>
              </a:rPr>
              <a:t>Необходимые </a:t>
            </a:r>
            <a:r>
              <a:rPr lang="ru-RU" sz="3200" b="1" dirty="0">
                <a:latin typeface="Monotype Corsiva" pitchFamily="66" charset="0"/>
              </a:rPr>
              <a:t>условия для реализации </a:t>
            </a:r>
            <a:r>
              <a:rPr lang="ru-RU" sz="3200" b="1" dirty="0" smtClean="0">
                <a:latin typeface="Monotype Corsiva" pitchFamily="66" charset="0"/>
              </a:rPr>
              <a:t>проекта:</a:t>
            </a:r>
            <a:r>
              <a:rPr lang="ru-RU" sz="3200" b="1" dirty="0">
                <a:latin typeface="Monotype Corsiva" pitchFamily="66" charset="0"/>
              </a:rPr>
              <a:t/>
            </a:r>
            <a:br>
              <a:rPr lang="ru-RU" sz="3200" b="1" dirty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>интерес </a:t>
            </a:r>
            <a:r>
              <a:rPr lang="ru-RU" sz="3200" b="1" dirty="0">
                <a:latin typeface="Monotype Corsiva" pitchFamily="66" charset="0"/>
              </a:rPr>
              <a:t>детей и </a:t>
            </a:r>
            <a:r>
              <a:rPr lang="ru-RU" sz="3200" b="1" dirty="0" smtClean="0">
                <a:latin typeface="Monotype Corsiva" pitchFamily="66" charset="0"/>
              </a:rPr>
              <a:t>родителей,</a:t>
            </a:r>
            <a:r>
              <a:rPr lang="ru-RU" sz="3200" b="1" dirty="0">
                <a:latin typeface="Monotype Corsiva" pitchFamily="66" charset="0"/>
              </a:rPr>
              <a:t/>
            </a:r>
            <a:br>
              <a:rPr lang="ru-RU" sz="3200" b="1" dirty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>методические разработки,</a:t>
            </a:r>
            <a:r>
              <a:rPr lang="ru-RU" sz="3200" b="1" dirty="0">
                <a:latin typeface="Monotype Corsiva" pitchFamily="66" charset="0"/>
              </a:rPr>
              <a:t/>
            </a:r>
            <a:br>
              <a:rPr lang="ru-RU" sz="3200" b="1" dirty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>педагогический опыт,</a:t>
            </a:r>
            <a:r>
              <a:rPr lang="ru-RU" sz="3200" b="1" dirty="0">
                <a:latin typeface="Monotype Corsiva" pitchFamily="66" charset="0"/>
              </a:rPr>
              <a:t/>
            </a:r>
            <a:br>
              <a:rPr lang="ru-RU" sz="3200" b="1" dirty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>предметно </a:t>
            </a:r>
            <a:r>
              <a:rPr lang="ru-RU" sz="3200" b="1" dirty="0">
                <a:latin typeface="Monotype Corsiva" pitchFamily="66" charset="0"/>
              </a:rPr>
              <a:t>– развивающая </a:t>
            </a:r>
            <a:r>
              <a:rPr lang="ru-RU" sz="3200" b="1" dirty="0" smtClean="0">
                <a:latin typeface="Monotype Corsiva" pitchFamily="66" charset="0"/>
              </a:rPr>
              <a:t>среда,</a:t>
            </a:r>
            <a:r>
              <a:rPr lang="ru-RU" sz="3200" b="1" dirty="0">
                <a:latin typeface="Monotype Corsiva" pitchFamily="66" charset="0"/>
              </a:rPr>
              <a:t/>
            </a:r>
            <a:br>
              <a:rPr lang="ru-RU" sz="3200" b="1" dirty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>инновации,</a:t>
            </a:r>
            <a:r>
              <a:rPr lang="ru-RU" sz="3200" b="1" dirty="0">
                <a:latin typeface="Monotype Corsiva" pitchFamily="66" charset="0"/>
              </a:rPr>
              <a:t/>
            </a:r>
            <a:br>
              <a:rPr lang="ru-RU" sz="3200" b="1" dirty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>интеграция </a:t>
            </a:r>
            <a:r>
              <a:rPr lang="ru-RU" sz="3200" b="1" dirty="0">
                <a:latin typeface="Monotype Corsiva" pitchFamily="66" charset="0"/>
              </a:rPr>
              <a:t>со специалистами детского </a:t>
            </a:r>
            <a:r>
              <a:rPr lang="ru-RU" sz="3200" b="1" dirty="0" smtClean="0">
                <a:latin typeface="Monotype Corsiva" pitchFamily="66" charset="0"/>
              </a:rPr>
              <a:t>сада</a:t>
            </a:r>
            <a:r>
              <a:rPr lang="ru-RU" sz="3200" b="1" dirty="0">
                <a:latin typeface="Monotype Corsiva" pitchFamily="66" charset="0"/>
              </a:rPr>
              <a:t/>
            </a:r>
            <a:br>
              <a:rPr lang="ru-RU" sz="3200" b="1" dirty="0">
                <a:latin typeface="Monotype Corsiva" pitchFamily="66" charset="0"/>
              </a:rPr>
            </a:br>
            <a:endParaRPr lang="ru-RU" sz="3200" dirty="0"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C:\Users\111\Pictures\фон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58378" cy="6858000"/>
          </a:xfrm>
          <a:prstGeom prst="rect">
            <a:avLst/>
          </a:prstGeom>
          <a:noFill/>
        </p:spPr>
      </p:pic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0" y="642918"/>
            <a:ext cx="91440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Методы (формы и приёмы работы) проекта:</a:t>
            </a:r>
            <a:b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Наблюдения, экскурсии по поселку , целевые прогулки;</a:t>
            </a:r>
            <a:b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Совместные игры ;</a:t>
            </a:r>
            <a:b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Познавательно – игровые занятия;</a:t>
            </a:r>
            <a:b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Беседы, интервью, составление творческих рассказов, выставки рисунков;</a:t>
            </a:r>
            <a:b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Развлечения, досуги, театрализованные праздники;</a:t>
            </a:r>
            <a:b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Нетрадиционные формы с родителями</a:t>
            </a:r>
            <a:endParaRPr kumimoji="0" lang="ru-RU" sz="3200" b="1" i="0" u="none" strike="noStrike" cap="none" normalizeH="0" baseline="0" dirty="0" smtClean="0">
              <a:ln>
                <a:noFill/>
              </a:ln>
              <a:effectLst/>
              <a:latin typeface="Monotype Corsiva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 descr="C:\Users\111\Pictures\фон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286000" y="500042"/>
            <a:ext cx="4572000" cy="56004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dirty="0" smtClean="0">
              <a:latin typeface="Monotype Corsiva" pitchFamily="66" charset="0"/>
            </a:endParaRPr>
          </a:p>
          <a:p>
            <a:pPr algn="ctr"/>
            <a:r>
              <a:rPr lang="ru-RU" sz="3200" b="1" dirty="0" smtClean="0">
                <a:latin typeface="Monotype Corsiva" pitchFamily="66" charset="0"/>
              </a:rPr>
              <a:t>В содержание работы с детьми по ознакомлению с родным краем входят следующие блоки</a:t>
            </a:r>
            <a:r>
              <a:rPr lang="ru-RU" sz="3200" b="1" u="sng" dirty="0" smtClean="0">
                <a:latin typeface="Monotype Corsiva" pitchFamily="66" charset="0"/>
              </a:rPr>
              <a:t>:</a:t>
            </a:r>
            <a:r>
              <a:rPr lang="ru-RU" sz="3200" b="1" dirty="0" smtClean="0">
                <a:latin typeface="Monotype Corsiva" pitchFamily="66" charset="0"/>
              </a:rPr>
              <a:t/>
            </a:r>
            <a:br>
              <a:rPr lang="ru-RU" sz="3200" b="1" dirty="0" smtClean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>-  </a:t>
            </a:r>
            <a:r>
              <a:rPr lang="ru-RU" sz="3200" b="1" u="sng" dirty="0" smtClean="0">
                <a:latin typeface="Monotype Corsiva" pitchFamily="66" charset="0"/>
              </a:rPr>
              <a:t>«Моя семья»</a:t>
            </a:r>
          </a:p>
          <a:p>
            <a:pPr algn="ctr"/>
            <a:r>
              <a:rPr lang="ru-RU" sz="3200" b="1" u="sng" dirty="0" smtClean="0">
                <a:latin typeface="Monotype Corsiva" pitchFamily="66" charset="0"/>
              </a:rPr>
              <a:t>-«Поселок, в котором я живу</a:t>
            </a:r>
            <a:r>
              <a:rPr lang="ru-RU" sz="3200" b="1" u="sng" dirty="0" smtClean="0">
                <a:latin typeface="Monotype Corsiva" pitchFamily="66" charset="0"/>
              </a:rPr>
              <a:t>»</a:t>
            </a:r>
            <a:r>
              <a:rPr lang="ru-RU" sz="3200" dirty="0" smtClean="0">
                <a:latin typeface="Monotype Corsiva" pitchFamily="66" charset="0"/>
              </a:rPr>
              <a:t>  </a:t>
            </a:r>
            <a:endParaRPr lang="ru-RU" sz="3200" dirty="0" smtClean="0">
              <a:latin typeface="Monotype Corsiva" pitchFamily="66" charset="0"/>
            </a:endParaRPr>
          </a:p>
          <a:p>
            <a:pPr algn="ctr"/>
            <a:r>
              <a:rPr lang="ru-RU" sz="3200" dirty="0" smtClean="0">
                <a:latin typeface="Monotype Corsiva" pitchFamily="66" charset="0"/>
              </a:rPr>
              <a:t>-</a:t>
            </a:r>
            <a:r>
              <a:rPr lang="ru-RU" sz="3200" b="1" u="sng" dirty="0" smtClean="0">
                <a:latin typeface="Monotype Corsiva" pitchFamily="66" charset="0"/>
              </a:rPr>
              <a:t>  «Традиции и культура</a:t>
            </a:r>
            <a:r>
              <a:rPr lang="ru-RU" sz="3200" b="1" dirty="0" smtClean="0">
                <a:latin typeface="Monotype Corsiva" pitchFamily="66" charset="0"/>
              </a:rPr>
              <a:t>»</a:t>
            </a:r>
            <a:endParaRPr lang="ru-RU" sz="3200" dirty="0" smtClean="0">
              <a:latin typeface="Monotype Corsiva" pitchFamily="66" charset="0"/>
            </a:endParaRPr>
          </a:p>
          <a:p>
            <a:pPr algn="ctr"/>
            <a:r>
              <a:rPr lang="ru-RU" sz="3200" b="1" dirty="0" smtClean="0">
                <a:latin typeface="Monotype Corsiva" pitchFamily="66" charset="0"/>
              </a:rPr>
              <a:t/>
            </a:r>
            <a:br>
              <a:rPr lang="ru-RU" sz="3200" b="1" dirty="0" smtClean="0">
                <a:latin typeface="Monotype Corsiva" pitchFamily="66" charset="0"/>
              </a:rPr>
            </a:br>
            <a:endParaRPr lang="ru-RU" sz="3200" b="1" dirty="0"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фон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8690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386610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latin typeface="Monotype Corsiva" pitchFamily="66" charset="0"/>
              </a:rPr>
              <a:t>Блок « Моя семья»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2200" b="1" dirty="0" smtClean="0">
                <a:latin typeface="Monotype Corsiva" pitchFamily="66" charset="0"/>
              </a:rPr>
              <a:t>В своей деятельности в данном  проекте проведена следующая работа</a:t>
            </a:r>
            <a:br>
              <a:rPr lang="ru-RU" sz="2200" b="1" dirty="0" smtClean="0">
                <a:latin typeface="Monotype Corsiva" pitchFamily="66" charset="0"/>
              </a:rPr>
            </a:br>
            <a:r>
              <a:rPr lang="ru-RU" sz="2200" b="1" dirty="0" smtClean="0">
                <a:latin typeface="Monotype Corsiva" pitchFamily="66" charset="0"/>
              </a:rPr>
              <a:t>Тематические занятия: «Моя семья», «Герб моей семьи»</a:t>
            </a:r>
            <a:br>
              <a:rPr lang="ru-RU" sz="2200" b="1" dirty="0" smtClean="0">
                <a:latin typeface="Monotype Corsiva" pitchFamily="66" charset="0"/>
              </a:rPr>
            </a:br>
            <a:r>
              <a:rPr lang="ru-RU" sz="2200" b="1" dirty="0" smtClean="0">
                <a:latin typeface="Monotype Corsiva" pitchFamily="66" charset="0"/>
              </a:rPr>
              <a:t>Беседы: «У нас дружная семья», «Я – помощник», «Традиции и любимые занятия моей семьи», «Как мы отдыхаем?».</a:t>
            </a:r>
            <a:br>
              <a:rPr lang="ru-RU" sz="2200" b="1" dirty="0" smtClean="0">
                <a:latin typeface="Monotype Corsiva" pitchFamily="66" charset="0"/>
              </a:rPr>
            </a:br>
            <a:r>
              <a:rPr lang="ru-RU" sz="2200" b="1" dirty="0" smtClean="0">
                <a:latin typeface="Monotype Corsiva" pitchFamily="66" charset="0"/>
              </a:rPr>
              <a:t/>
            </a:r>
            <a:br>
              <a:rPr lang="ru-RU" sz="2200" b="1" dirty="0" smtClean="0">
                <a:latin typeface="Monotype Corsiva" pitchFamily="66" charset="0"/>
              </a:rPr>
            </a:br>
            <a:r>
              <a:rPr lang="ru-RU" sz="2200" b="1" dirty="0" smtClean="0">
                <a:latin typeface="Monotype Corsiva" pitchFamily="66" charset="0"/>
              </a:rPr>
              <a:t>Дидактические игры: «Кто где работает?», «Скажи ласково»,</a:t>
            </a:r>
            <a:br>
              <a:rPr lang="ru-RU" sz="2200" b="1" dirty="0" smtClean="0">
                <a:latin typeface="Monotype Corsiva" pitchFamily="66" charset="0"/>
              </a:rPr>
            </a:br>
            <a:r>
              <a:rPr lang="ru-RU" sz="2200" b="1" dirty="0" smtClean="0">
                <a:latin typeface="Monotype Corsiva" pitchFamily="66" charset="0"/>
              </a:rPr>
              <a:t>          Художественное творчество: аппликация</a:t>
            </a:r>
            <a:br>
              <a:rPr lang="ru-RU" sz="2200" b="1" dirty="0" smtClean="0">
                <a:latin typeface="Monotype Corsiva" pitchFamily="66" charset="0"/>
              </a:rPr>
            </a:br>
            <a:r>
              <a:rPr lang="ru-RU" sz="2200" b="1" dirty="0" smtClean="0">
                <a:latin typeface="Monotype Corsiva" pitchFamily="66" charset="0"/>
              </a:rPr>
              <a:t>«Подарок мамочке», «Подарок для папы»; рисование «Моя семья», «Как я провел выходной день?», «Все равно портрет красивый, потому что это мама», «Подарок к 8 марта» (изготовление открыток);</a:t>
            </a:r>
            <a:br>
              <a:rPr lang="ru-RU" sz="2200" b="1" dirty="0" smtClean="0">
                <a:latin typeface="Monotype Corsiva" pitchFamily="66" charset="0"/>
              </a:rPr>
            </a:br>
            <a:r>
              <a:rPr lang="ru-RU" sz="2200" b="1" dirty="0" smtClean="0">
                <a:latin typeface="Monotype Corsiva" pitchFamily="66" charset="0"/>
              </a:rPr>
              <a:t>Сюжетно- ролевые игры: «Семья», «День рождения»;</a:t>
            </a:r>
            <a:br>
              <a:rPr lang="ru-RU" sz="2200" b="1" dirty="0" smtClean="0">
                <a:latin typeface="Monotype Corsiva" pitchFamily="66" charset="0"/>
              </a:rPr>
            </a:br>
            <a:r>
              <a:rPr lang="ru-RU" sz="2200" b="1" dirty="0" smtClean="0">
                <a:latin typeface="Monotype Corsiva" pitchFamily="66" charset="0"/>
              </a:rPr>
              <a:t> оформление   фотоальбома: «Моя семья»</a:t>
            </a:r>
            <a:br>
              <a:rPr lang="ru-RU" sz="2200" b="1" dirty="0" smtClean="0">
                <a:latin typeface="Monotype Corsiva" pitchFamily="66" charset="0"/>
              </a:rPr>
            </a:br>
            <a:r>
              <a:rPr lang="ru-RU" sz="2200" b="1" dirty="0" smtClean="0">
                <a:latin typeface="Monotype Corsiva" pitchFamily="66" charset="0"/>
              </a:rPr>
              <a:t>Провели семейные праздники :  «. Моя семья , моя радость», « А ну-ка мамы», «День матери»</a:t>
            </a:r>
            <a:br>
              <a:rPr lang="ru-RU" sz="2200" b="1" dirty="0" smtClean="0">
                <a:latin typeface="Monotype Corsiva" pitchFamily="66" charset="0"/>
              </a:rPr>
            </a:br>
            <a:endParaRPr lang="ru-RU" sz="2200" b="1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фон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28810" cy="68580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Monotype Corsiva" pitchFamily="66" charset="0"/>
              </a:rPr>
              <a:t>Страницы фотоальбома:</a:t>
            </a:r>
            <a:br>
              <a:rPr lang="ru-RU" b="1" dirty="0" smtClean="0">
                <a:latin typeface="Monotype Corsiva" pitchFamily="66" charset="0"/>
              </a:rPr>
            </a:br>
            <a:r>
              <a:rPr lang="ru-RU" b="1" dirty="0" smtClean="0">
                <a:latin typeface="Monotype Corsiva" pitchFamily="66" charset="0"/>
              </a:rPr>
              <a:t> «Моя семья»</a:t>
            </a:r>
            <a:endParaRPr lang="ru-RU" b="1" dirty="0">
              <a:latin typeface="Monotype Corsiva" pitchFamily="66" charset="0"/>
            </a:endParaRPr>
          </a:p>
        </p:txBody>
      </p:sp>
      <p:pic>
        <p:nvPicPr>
          <p:cNvPr id="2050" name="Picture 2" descr="C:\Users\1\Desktop\фото\Photos\IMG0124A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1600200"/>
            <a:ext cx="3286148" cy="45259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1" name="Picture 3" descr="C:\Users\1\Desktop\фото\Photos\IMG0132A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1600200"/>
            <a:ext cx="3571900" cy="45259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фон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1\Desktop\фото\Photos\IMG0129A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1600200"/>
            <a:ext cx="3357586" cy="45259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75" name="Picture 3" descr="C:\Users\1\Desktop\фото\Photos\IMG0133A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6" y="1600200"/>
            <a:ext cx="3357586" cy="45259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фон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1430"/>
            <a:ext cx="9144000" cy="686943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1\Desktop\фото\Photos\IMG0138A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1600200"/>
            <a:ext cx="3571900" cy="45259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099" name="Picture 3" descr="C:\Users\1\Desktop\фото\Photos\IMG0139A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1600200"/>
            <a:ext cx="3143272" cy="45259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фон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Monotype Corsiva" pitchFamily="66" charset="0"/>
              </a:rPr>
              <a:t>Семейный праздник  « Моя семья , моя радость!» </a:t>
            </a:r>
            <a:br>
              <a:rPr lang="ru-RU" sz="2800" b="1" dirty="0" smtClean="0">
                <a:latin typeface="Monotype Corsiva" pitchFamily="66" charset="0"/>
              </a:rPr>
            </a:br>
            <a:endParaRPr lang="ru-RU" sz="2800" b="1" dirty="0">
              <a:latin typeface="Monotype Corsiva" pitchFamily="66" charset="0"/>
            </a:endParaRPr>
          </a:p>
        </p:txBody>
      </p:sp>
      <p:pic>
        <p:nvPicPr>
          <p:cNvPr id="1026" name="Picture 2" descr="C:\Users\1\Desktop\фото\Photos\DSC_000004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1600200"/>
            <a:ext cx="3500462" cy="45259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7" name="Picture 3" descr="C:\Users\1\Desktop\фото\Photos\DSC_000004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1600200"/>
            <a:ext cx="3286148" cy="45259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фон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42900"/>
            <a:ext cx="9144000" cy="70009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511552"/>
          </a:xfrm>
        </p:spPr>
        <p:txBody>
          <a:bodyPr>
            <a:normAutofit fontScale="90000"/>
          </a:bodyPr>
          <a:lstStyle/>
          <a:p>
            <a:r>
              <a:rPr lang="ru-RU" sz="2800" b="1" u="sng" dirty="0" smtClean="0">
                <a:latin typeface="Monotype Corsiva" pitchFamily="66" charset="0"/>
              </a:rPr>
              <a:t/>
            </a:r>
            <a:br>
              <a:rPr lang="ru-RU" sz="2800" b="1" u="sng" dirty="0" smtClean="0">
                <a:latin typeface="Monotype Corsiva" pitchFamily="66" charset="0"/>
              </a:rPr>
            </a:br>
            <a:r>
              <a:rPr lang="ru-RU" sz="2800" b="1" u="sng" dirty="0" smtClean="0">
                <a:latin typeface="Monotype Corsiva" pitchFamily="66" charset="0"/>
              </a:rPr>
              <a:t/>
            </a:r>
            <a:br>
              <a:rPr lang="ru-RU" sz="2800" b="1" u="sng" dirty="0" smtClean="0">
                <a:latin typeface="Monotype Corsiva" pitchFamily="66" charset="0"/>
              </a:rPr>
            </a:br>
            <a:r>
              <a:rPr lang="ru-RU" sz="2800" b="1" u="sng" dirty="0" smtClean="0">
                <a:latin typeface="Monotype Corsiva" pitchFamily="66" charset="0"/>
              </a:rPr>
              <a:t/>
            </a:r>
            <a:br>
              <a:rPr lang="ru-RU" sz="2800" b="1" u="sng" dirty="0" smtClean="0">
                <a:latin typeface="Monotype Corsiva" pitchFamily="66" charset="0"/>
              </a:rPr>
            </a:br>
            <a:r>
              <a:rPr lang="ru-RU" sz="2800" b="1" u="sng" dirty="0" smtClean="0">
                <a:latin typeface="Monotype Corsiva" pitchFamily="66" charset="0"/>
              </a:rPr>
              <a:t/>
            </a:r>
            <a:br>
              <a:rPr lang="ru-RU" sz="2800" b="1" u="sng" dirty="0" smtClean="0">
                <a:latin typeface="Monotype Corsiva" pitchFamily="66" charset="0"/>
              </a:rPr>
            </a:br>
            <a:r>
              <a:rPr lang="ru-RU" sz="4000" b="1" u="sng" dirty="0" smtClean="0">
                <a:latin typeface="Monotype Corsiva" pitchFamily="66" charset="0"/>
              </a:rPr>
              <a:t>2 блок «Поселок, в котором я живу»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3100" b="1" dirty="0" smtClean="0">
                <a:latin typeface="Monotype Corsiva" pitchFamily="66" charset="0"/>
              </a:rPr>
              <a:t>Задачи :</a:t>
            </a:r>
            <a:br>
              <a:rPr lang="ru-RU" sz="3100" b="1" dirty="0" smtClean="0">
                <a:latin typeface="Monotype Corsiva" pitchFamily="66" charset="0"/>
              </a:rPr>
            </a:br>
            <a:r>
              <a:rPr lang="ru-RU" sz="3100" b="1" dirty="0" smtClean="0">
                <a:latin typeface="Monotype Corsiva" pitchFamily="66" charset="0"/>
              </a:rPr>
              <a:t>-формировать представление об исторических корнях поселка; </a:t>
            </a:r>
            <a:br>
              <a:rPr lang="ru-RU" sz="3100" b="1" dirty="0" smtClean="0">
                <a:latin typeface="Monotype Corsiva" pitchFamily="66" charset="0"/>
              </a:rPr>
            </a:br>
            <a:r>
              <a:rPr lang="ru-RU" sz="3100" b="1" dirty="0" smtClean="0">
                <a:latin typeface="Monotype Corsiva" pitchFamily="66" charset="0"/>
              </a:rPr>
              <a:t>- расширять представления о достопримечательностях, социально-экономической значимости поселка;  </a:t>
            </a:r>
            <a:br>
              <a:rPr lang="ru-RU" sz="3100" b="1" dirty="0" smtClean="0">
                <a:latin typeface="Monotype Corsiva" pitchFamily="66" charset="0"/>
              </a:rPr>
            </a:br>
            <a:r>
              <a:rPr lang="ru-RU" sz="3100" b="1" dirty="0" smtClean="0">
                <a:latin typeface="Monotype Corsiva" pitchFamily="66" charset="0"/>
              </a:rPr>
              <a:t>-воспитывать уважение к людям- героям труда, Великой Отечественной Войны, защитникам Отечества</a:t>
            </a:r>
            <a:br>
              <a:rPr lang="ru-RU" sz="3100" b="1" dirty="0" smtClean="0">
                <a:latin typeface="Monotype Corsiva" pitchFamily="66" charset="0"/>
              </a:rPr>
            </a:br>
            <a:endParaRPr lang="ru-RU" sz="3100" b="1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фон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Monotype Corsiva" pitchFamily="66" charset="0"/>
              </a:rPr>
              <a:t>Экскурсия по фотоальбому «Каким был наш поселок»</a:t>
            </a:r>
            <a:endParaRPr lang="ru-RU" sz="2800" b="1" dirty="0">
              <a:latin typeface="Monotype Corsiva" pitchFamily="66" charset="0"/>
            </a:endParaRPr>
          </a:p>
        </p:txBody>
      </p:sp>
      <p:pic>
        <p:nvPicPr>
          <p:cNvPr id="1026" name="Picture 2" descr="C:\Users\111\Pictures\пр.Рам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1428736"/>
            <a:ext cx="3476501" cy="407196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9" name="Picture 5" descr="C:\Users\111\Pictures\пр.Рам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1428736"/>
            <a:ext cx="3643338" cy="407196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фон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latin typeface="Monotype Corsiva" pitchFamily="66" charset="0"/>
              </a:rPr>
              <a:t>Экскурсия по родному поселку</a:t>
            </a:r>
            <a:endParaRPr lang="ru-RU" sz="3600" dirty="0">
              <a:latin typeface="Monotype Corsiva" pitchFamily="66" charset="0"/>
            </a:endParaRPr>
          </a:p>
        </p:txBody>
      </p:sp>
      <p:pic>
        <p:nvPicPr>
          <p:cNvPr id="2050" name="Picture 2" descr="C:\Users\111\Pictures\дом р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1285861"/>
            <a:ext cx="3357586" cy="26844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2" name="Picture 4" descr="C:\Users\111\Pictures\цер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723060" y="13573196"/>
            <a:ext cx="6429388" cy="5214974"/>
          </a:xfrm>
          <a:prstGeom prst="rect">
            <a:avLst/>
          </a:prstGeom>
          <a:noFill/>
        </p:spPr>
      </p:pic>
      <p:pic>
        <p:nvPicPr>
          <p:cNvPr id="2054" name="Picture 6" descr="C:\Users\111\Pictures\д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728" y="1285860"/>
            <a:ext cx="3905272" cy="265114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5" name="Picture 7" descr="C:\Users\111\Pictures\наст сов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3108" y="4071942"/>
            <a:ext cx="5786478" cy="25003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Рисунок 17"/>
          <p:cNvSpPr>
            <a:spLocks noGrp="1"/>
          </p:cNvSpPr>
          <p:nvPr>
            <p:ph type="pic" idx="1"/>
          </p:nvPr>
        </p:nvSpPr>
        <p:spPr/>
      </p:sp>
      <p:sp>
        <p:nvSpPr>
          <p:cNvPr id="19" name="Текст 18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C:\Users\111\Pictures\фон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525"/>
            <a:ext cx="9353550" cy="7000852"/>
          </a:xfrm>
          <a:prstGeom prst="rect">
            <a:avLst/>
          </a:prstGeom>
          <a:noFill/>
        </p:spPr>
      </p:pic>
      <p:pic>
        <p:nvPicPr>
          <p:cNvPr id="1026" name="Picture 2" descr="C:\Users\111\Pictures\рам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1143000"/>
            <a:ext cx="4857784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6143636" y="214290"/>
            <a:ext cx="2714644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b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Гимн Рамешек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(Музыка и слова Елены Васильевой)</a:t>
            </a:r>
            <a:endParaRPr lang="ru-RU" sz="2000" b="1" dirty="0" smtClean="0">
              <a:latin typeface="Monotype Corsiva" pitchFamily="66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       Мы с тобою, мой друг, родились</a:t>
            </a:r>
            <a:endParaRPr lang="ru-RU" sz="2000" b="1" dirty="0" smtClean="0">
              <a:latin typeface="Monotype Corsiva" pitchFamily="66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В </a:t>
            </a:r>
            <a:r>
              <a:rPr lang="ru-RU" sz="2000" b="1" dirty="0" err="1" smtClean="0"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Рамешковском</a:t>
            </a:r>
            <a:r>
              <a:rPr lang="ru-RU" sz="2000" b="1" dirty="0" smtClean="0"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, старинном краю.</a:t>
            </a:r>
            <a:endParaRPr lang="ru-RU" sz="2000" b="1" dirty="0" smtClean="0">
              <a:latin typeface="Monotype Corsiva" pitchFamily="66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С этим краем связали, мой друг.</a:t>
            </a:r>
            <a:endParaRPr lang="ru-RU" sz="2000" b="1" dirty="0" smtClean="0">
              <a:latin typeface="Monotype Corsiva" pitchFamily="66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Мы судьбу и твою и мою</a:t>
            </a:r>
            <a:endParaRPr lang="ru-RU" sz="2000" b="1" dirty="0" smtClean="0">
              <a:latin typeface="Monotype Corsiva" pitchFamily="66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Край лесистый, ромашковый край,</a:t>
            </a:r>
            <a:endParaRPr lang="ru-RU" sz="2000" b="1" dirty="0" smtClean="0">
              <a:latin typeface="Monotype Corsiva" pitchFamily="66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Край озёр, родников и болот.</a:t>
            </a:r>
            <a:endParaRPr lang="ru-RU" sz="2000" b="1" dirty="0" smtClean="0">
              <a:latin typeface="Monotype Corsiva" pitchFamily="66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Ну, а главная ценность твоя-</a:t>
            </a:r>
            <a:endParaRPr lang="ru-RU" sz="2000" b="1" dirty="0" smtClean="0">
              <a:latin typeface="Monotype Corsiva" pitchFamily="66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Простодушный и добрый народ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11\Pictures\фон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908" y="0"/>
            <a:ext cx="9286908" cy="7572380"/>
          </a:xfrm>
          <a:prstGeom prst="rect">
            <a:avLst/>
          </a:prstGeom>
          <a:noFill/>
        </p:spPr>
      </p:pic>
      <p:pic>
        <p:nvPicPr>
          <p:cNvPr id="2051" name="Picture 3" descr="C:\Users\111\Pictures\Храм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1285860"/>
            <a:ext cx="6357982" cy="5572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l" fontAlgn="base">
              <a:spcAft>
                <a:spcPct val="0"/>
              </a:spcAft>
            </a:pPr>
            <a:r>
              <a:rPr lang="ru-RU" sz="3600" dirty="0" smtClean="0">
                <a:latin typeface="Monotype Corsiva" pitchFamily="66" charset="0"/>
                <a:cs typeface="Arial" pitchFamily="34" charset="0"/>
              </a:rPr>
              <a:t/>
            </a:r>
            <a:br>
              <a:rPr lang="ru-RU" sz="3600" dirty="0" smtClean="0">
                <a:latin typeface="Monotype Corsiva" pitchFamily="66" charset="0"/>
                <a:cs typeface="Arial" pitchFamily="34" charset="0"/>
              </a:rPr>
            </a:br>
            <a:r>
              <a:rPr lang="ru-RU" dirty="0" smtClean="0"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   </a:t>
            </a:r>
            <a:r>
              <a:rPr lang="ru-RU" i="1" dirty="0" smtClean="0"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latin typeface="Monotype Corsiva" pitchFamily="66" charset="0"/>
              <a:cs typeface="Arial" pitchFamily="34" charset="0"/>
            </a:endParaRPr>
          </a:p>
        </p:txBody>
      </p:sp>
      <p:sp>
        <p:nvSpPr>
          <p:cNvPr id="12" name="Содержимое 1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1100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  </a:t>
            </a:r>
            <a:r>
              <a:rPr lang="ru-RU" sz="1100" b="1" i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lang="ru-RU" sz="1100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1100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       </a:t>
            </a:r>
            <a:r>
              <a:rPr lang="ru-RU" sz="20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lang="ru-RU" sz="2000" b="1" dirty="0">
              <a:latin typeface="Monotype Corsiva" pitchFamily="66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457200" y="428604"/>
            <a:ext cx="8472518" cy="5697559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>
                <a:latin typeface="Monotype Corsiva" pitchFamily="66" charset="0"/>
              </a:rPr>
              <a:t>Храм Александра Невского</a:t>
            </a:r>
            <a:endParaRPr lang="ru-RU" sz="4800" dirty="0"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262" y="0"/>
            <a:ext cx="9144000" cy="6881446"/>
          </a:xfrm>
          <a:prstGeom prst="rect">
            <a:avLst/>
          </a:prstGeom>
        </p:spPr>
      </p:pic>
      <p:pic>
        <p:nvPicPr>
          <p:cNvPr id="3" name="Picture 3" descr="F:\100PHOTO\SAM_27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1428736"/>
            <a:ext cx="6900882" cy="471490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latin typeface="Monotype Corsiva" pitchFamily="66" charset="0"/>
              </a:rPr>
              <a:t>«Вот эта улица, вот этот дом»</a:t>
            </a:r>
            <a:endParaRPr lang="ru-RU" sz="3600" dirty="0"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фон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6227"/>
            <a:ext cx="9144000" cy="6894227"/>
          </a:xfrm>
          <a:prstGeom prst="rect">
            <a:avLst/>
          </a:prstGeom>
        </p:spPr>
      </p:pic>
      <p:sp>
        <p:nvSpPr>
          <p:cNvPr id="18" name="Заголовок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Monotype Corsiva" pitchFamily="66" charset="0"/>
              </a:rPr>
              <a:t>Экскурсия в парк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19" name="Содержимое 1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Picture 2" descr="C:\Users\1\Desktop\фото т.в\SAM_3378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932040" y="2071678"/>
            <a:ext cx="3497612" cy="400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4" descr="C:\Users\1\Desktop\фото т.в\SAM_3214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3608" y="2071678"/>
            <a:ext cx="3816424" cy="40310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фон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8684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Monotype Corsiva" pitchFamily="66" charset="0"/>
              </a:rPr>
              <a:t>«Поселок в котором я живу»</a:t>
            </a:r>
            <a:endParaRPr lang="ru-RU" dirty="0">
              <a:latin typeface="Monotype Corsiva" pitchFamily="66" charset="0"/>
            </a:endParaRPr>
          </a:p>
        </p:txBody>
      </p:sp>
      <p:pic>
        <p:nvPicPr>
          <p:cNvPr id="1026" name="Picture 2" descr="C:\Users\111\Pictures\Рамешки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1500174"/>
            <a:ext cx="2714644" cy="250033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школ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85984" y="4286256"/>
            <a:ext cx="3857652" cy="221457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Поселок-Рамешкипамятник-В_И_-Ленину-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9124" y="1500175"/>
            <a:ext cx="3714776" cy="25003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он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946352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Monotype Corsiva" pitchFamily="66" charset="0"/>
              </a:rPr>
              <a:t>«Человек, не знающий своего прошлого, не знает ничего»</a:t>
            </a:r>
            <a:endParaRPr lang="ru-RU" dirty="0">
              <a:latin typeface="Monotype Corsiva" pitchFamily="66" charset="0"/>
            </a:endParaRPr>
          </a:p>
        </p:txBody>
      </p:sp>
      <p:pic>
        <p:nvPicPr>
          <p:cNvPr id="5" name="Рисунок 4" descr="Бронз смирн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728" y="1390070"/>
            <a:ext cx="3429024" cy="26818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память зем.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2066" y="1357298"/>
            <a:ext cx="3643338" cy="271464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пам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57422" y="4286256"/>
            <a:ext cx="4119578" cy="221457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фон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latin typeface="Monotype Corsiva" pitchFamily="66" charset="0"/>
              </a:rPr>
              <a:t>Альбом День Победы</a:t>
            </a:r>
            <a:endParaRPr lang="ru-RU" sz="4800" b="1" dirty="0">
              <a:latin typeface="Monotype Corsiva" pitchFamily="66" charset="0"/>
            </a:endParaRPr>
          </a:p>
        </p:txBody>
      </p:sp>
      <p:pic>
        <p:nvPicPr>
          <p:cNvPr id="3081" name="Picture 9" descr="C:\Users\111\Desktop\фото Диана\SAM_057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500174"/>
            <a:ext cx="4429156" cy="46434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9" descr="C:\Users\111\Desktop\фото Диана\SAM_057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295224" y="29360994"/>
            <a:ext cx="3929090" cy="3568279"/>
          </a:xfrm>
          <a:prstGeom prst="rect">
            <a:avLst/>
          </a:prstGeom>
          <a:noFill/>
        </p:spPr>
      </p:pic>
      <p:pic>
        <p:nvPicPr>
          <p:cNvPr id="3082" name="Picture 10" descr="C:\Users\111\Desktop\фото Диана\SAM_0558.JPG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2976" y="1643050"/>
            <a:ext cx="3286148" cy="38576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фон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Picture 2" descr="C:\Users\111\Desktop\фото Диана\SAM_055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84912" y="2143116"/>
            <a:ext cx="3558526" cy="304233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7" descr="C:\Users\111\Desktop\фото Диана\SAM_0551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1412" y="2071678"/>
            <a:ext cx="3906868" cy="378621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фон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881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28588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Monotype Corsiva" pitchFamily="66" charset="0"/>
              </a:rPr>
              <a:t>Встреча с участником ВОВ 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Лисичкиным</a:t>
            </a:r>
            <a:r>
              <a:rPr lang="ru-RU" dirty="0" smtClean="0">
                <a:latin typeface="Monotype Corsiva" pitchFamily="66" charset="0"/>
              </a:rPr>
              <a:t>  И.И.</a:t>
            </a:r>
            <a:endParaRPr lang="ru-RU" dirty="0">
              <a:latin typeface="Monotype Corsiva" pitchFamily="66" charset="0"/>
            </a:endParaRPr>
          </a:p>
        </p:txBody>
      </p:sp>
      <p:pic>
        <p:nvPicPr>
          <p:cNvPr id="4" name="Picture 2" descr="F:\Новая папка\SAM_287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1142976" y="1643050"/>
            <a:ext cx="3357586" cy="39858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https://i.mycdn.me/image?id=772203619343&amp;t=52&amp;plc=WEB&amp;tkn=*c8t2EKphOmkPqGG96Ry29dT8jeI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1643050"/>
            <a:ext cx="3714776" cy="38576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он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428652"/>
            <a:ext cx="9144000" cy="7286652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14338"/>
            <a:ext cx="8229600" cy="2286016"/>
          </a:xfrm>
        </p:spPr>
        <p:txBody>
          <a:bodyPr/>
          <a:lstStyle/>
          <a:p>
            <a:pPr algn="l"/>
            <a:r>
              <a:rPr lang="ru-RU" dirty="0" smtClean="0">
                <a:latin typeface="Monotype Corsiva" pitchFamily="66" charset="0"/>
              </a:rPr>
              <a:t>  70 лет  Победы !                                   </a:t>
            </a:r>
            <a:endParaRPr lang="ru-RU" dirty="0">
              <a:latin typeface="Monotype Corsiva" pitchFamily="66" charset="0"/>
            </a:endParaRPr>
          </a:p>
        </p:txBody>
      </p:sp>
      <p:pic>
        <p:nvPicPr>
          <p:cNvPr id="6" name="Рисунок 5" descr="https://i.mycdn.me/image?id=772203619599&amp;t=52&amp;plc=WEB&amp;tkn=*Ne1A2XeRDKcKjqFU_G0t2V8fqVc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2571744"/>
            <a:ext cx="3286147" cy="40005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https://i.mycdn.me/image?id=772203646991&amp;t=52&amp;plc=WEB&amp;tkn=*ZP4wK0n0ajrE5eJeJJ5qcH5hfck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3714752"/>
            <a:ext cx="4357686" cy="292895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 descr="https://i.mycdn.me/image?id=772203619087&amp;t=52&amp;plc=WEB&amp;tkn=*kAopnzLKsIfg8Pga4chXcYy5NkQ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4" y="142852"/>
            <a:ext cx="4357718" cy="31432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фон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943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 smtClean="0">
                <a:latin typeface="Monotype Corsiva" pitchFamily="66" charset="0"/>
              </a:rPr>
              <a:t>Материал из архива ветерана ВОВ  </a:t>
            </a:r>
            <a:r>
              <a:rPr lang="ru-RU" sz="4000" b="1" dirty="0" err="1" smtClean="0">
                <a:latin typeface="Monotype Corsiva" pitchFamily="66" charset="0"/>
              </a:rPr>
              <a:t>Лисичкина</a:t>
            </a:r>
            <a:r>
              <a:rPr lang="ru-RU" sz="4000" b="1" dirty="0" smtClean="0">
                <a:latin typeface="Monotype Corsiva" pitchFamily="66" charset="0"/>
              </a:rPr>
              <a:t> И.И.</a:t>
            </a:r>
            <a:endParaRPr lang="ru-RU" sz="4000" b="1" dirty="0">
              <a:latin typeface="Monotype Corsiva" pitchFamily="66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179375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4098" name="Picture 2" descr="C:\Users\111\Desktop\фото Диана\SAM_057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4071942"/>
            <a:ext cx="4040188" cy="23574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101" name="Picture 5" descr="C:\Users\111\Desktop\фото Диана\SAM_0556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4000504"/>
            <a:ext cx="4041775" cy="24288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6" name="Picture 2" descr="C:\Users\111\Desktop\фото Диана\SAM_055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28860" y="1643050"/>
            <a:ext cx="4857784" cy="22145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фон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1430"/>
            <a:ext cx="9144000" cy="6869430"/>
          </a:xfrm>
          <a:prstGeom prst="rect">
            <a:avLst/>
          </a:prstGeom>
        </p:spPr>
      </p:pic>
      <p:pic>
        <p:nvPicPr>
          <p:cNvPr id="5" name="Рисунок 4" descr="фон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52800" y="2511552"/>
            <a:ext cx="2438400" cy="1834896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78298"/>
          </a:xfrm>
        </p:spPr>
        <p:txBody>
          <a:bodyPr>
            <a:normAutofit/>
          </a:bodyPr>
          <a:lstStyle/>
          <a:p>
            <a:r>
              <a:rPr lang="ru-RU" sz="4000" b="1" u="sng" dirty="0" smtClean="0">
                <a:latin typeface="Monotype Corsiva" pitchFamily="66" charset="0"/>
              </a:rPr>
              <a:t>3 блок «Традиции и культура</a:t>
            </a:r>
            <a:r>
              <a:rPr lang="ru-RU" sz="4000" b="1" dirty="0" smtClean="0">
                <a:latin typeface="Monotype Corsiva" pitchFamily="66" charset="0"/>
              </a:rPr>
              <a:t>»</a:t>
            </a:r>
            <a:r>
              <a:rPr lang="ru-RU" sz="4000" dirty="0" smtClean="0">
                <a:latin typeface="Monotype Corsiva" pitchFamily="66" charset="0"/>
              </a:rPr>
              <a:t>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2400" b="1" dirty="0" smtClean="0">
                <a:latin typeface="Monotype Corsiva" pitchFamily="66" charset="0"/>
              </a:rPr>
              <a:t>Знакомство с культурой своего края является первым шагом для ребенка в усвоении общечеловеческих ценностей. В то же время приобщение детей к народной культуре является мощным средством формирования у них патриотических чувств и развития духовности</a:t>
            </a:r>
            <a:br>
              <a:rPr lang="ru-RU" sz="2400" b="1" dirty="0" smtClean="0">
                <a:latin typeface="Monotype Corsiva" pitchFamily="66" charset="0"/>
              </a:rPr>
            </a:br>
            <a:endParaRPr lang="ru-RU" sz="2400" b="1" dirty="0">
              <a:latin typeface="Monotype Corsiva" pitchFamily="66" charset="0"/>
            </a:endParaRPr>
          </a:p>
        </p:txBody>
      </p:sp>
      <p:pic>
        <p:nvPicPr>
          <p:cNvPr id="6" name="Содержимое 5" descr="https://upload.wikimedia.org/wikipedia/commons/thumb/7/7d/Coat_of_Arms_of_Tver_oblast.svg/720px-Coat_of_Arms_of_Tver_oblast.svg.pn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2492896"/>
            <a:ext cx="4392487" cy="436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фон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64371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62474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400" dirty="0" smtClean="0">
                <a:latin typeface="Monotype Corsiva" pitchFamily="66" charset="0"/>
              </a:rPr>
              <a:t>В своей работе по приобщению детей к традициям и культуре родного края я использовала: </a:t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smtClean="0">
                <a:latin typeface="Monotype Corsiva" pitchFamily="66" charset="0"/>
              </a:rPr>
              <a:t>Беседы: «Знакомство с гербом Тверской области»«Народные промыслы », «Наши праздники».</a:t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smtClean="0">
                <a:latin typeface="Monotype Corsiva" pitchFamily="66" charset="0"/>
              </a:rPr>
              <a:t>Дидактические игры: «Из чего сделан предмет?», «Собери узор», «Подбери орнамент».</a:t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smtClean="0">
                <a:latin typeface="Monotype Corsiva" pitchFamily="66" charset="0"/>
              </a:rPr>
              <a:t/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smtClean="0">
                <a:latin typeface="Monotype Corsiva" pitchFamily="66" charset="0"/>
              </a:rPr>
              <a:t>Русские народные игры: «Жмурки»  «Ручеек» </a:t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smtClean="0">
                <a:latin typeface="Monotype Corsiva" pitchFamily="66" charset="0"/>
              </a:rPr>
              <a:t/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smtClean="0">
                <a:latin typeface="Monotype Corsiva" pitchFamily="66" charset="0"/>
              </a:rPr>
              <a:t>«Русский народный костюм», </a:t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smtClean="0">
                <a:latin typeface="Monotype Corsiva" pitchFamily="66" charset="0"/>
              </a:rPr>
              <a:t/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smtClean="0">
                <a:latin typeface="Monotype Corsiva" pitchFamily="66" charset="0"/>
              </a:rPr>
              <a:t> «Экскурсия в музей старинного быта».</a:t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smtClean="0">
                <a:latin typeface="Monotype Corsiva" pitchFamily="66" charset="0"/>
              </a:rPr>
              <a:t>«Праздники и развлечения»; «Масленица», «Праздник русского валенка» ,« Русские </a:t>
            </a:r>
            <a:r>
              <a:rPr lang="ru-RU" sz="2000" dirty="0" smtClean="0">
                <a:latin typeface="Monotype Corsiva" pitchFamily="66" charset="0"/>
              </a:rPr>
              <a:t>посиделки»</a:t>
            </a:r>
            <a:br>
              <a:rPr lang="ru-RU" sz="2000" dirty="0" smtClean="0">
                <a:latin typeface="Monotype Corsiva" pitchFamily="66" charset="0"/>
              </a:rPr>
            </a:br>
            <a:endParaRPr lang="ru-RU" sz="2000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фон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28690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Monotype Corsiva" pitchFamily="66" charset="0"/>
              </a:rPr>
              <a:t>Народные промыслы</a:t>
            </a:r>
            <a:endParaRPr lang="ru-RU" dirty="0">
              <a:latin typeface="Monotype Corsiva" pitchFamily="66" charset="0"/>
            </a:endParaRPr>
          </a:p>
        </p:txBody>
      </p:sp>
      <p:pic>
        <p:nvPicPr>
          <p:cNvPr id="5122" name="Picture 2" descr="C:\Users\111\Desktop\фото Диана\SAM_058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4429132"/>
            <a:ext cx="3714776" cy="22145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3" name="Picture 3" descr="C:\Users\111\Desktop\фото Диана\SAM_057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1571612"/>
            <a:ext cx="3357586" cy="424330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5" name="Picture 5" descr="C:\Users\111\Desktop\фото Диана\SAM_057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57290" y="1571612"/>
            <a:ext cx="3857652" cy="29574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фон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Monotype Corsiva" pitchFamily="66" charset="0"/>
              </a:rPr>
              <a:t>Экскурсия в музей старинного быта</a:t>
            </a:r>
            <a:endParaRPr lang="ru-RU" dirty="0">
              <a:latin typeface="Monotype Corsiva" pitchFamily="66" charset="0"/>
            </a:endParaRPr>
          </a:p>
        </p:txBody>
      </p:sp>
      <p:pic>
        <p:nvPicPr>
          <p:cNvPr id="6146" name="Picture 2" descr="C:\Users\111\Pictures\муз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1389111"/>
            <a:ext cx="3643338" cy="23970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147" name="Picture 3" descr="C:\Users\111\Pictures\муз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1428736"/>
            <a:ext cx="3143272" cy="442915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149" name="Picture 5" descr="C:\Users\111\Pictures\муз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57357" y="3857628"/>
            <a:ext cx="3643337" cy="27146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фон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4290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 fontScale="90000"/>
          </a:bodyPr>
          <a:lstStyle/>
          <a:p>
            <a:r>
              <a:rPr lang="ru-RU" sz="4800" dirty="0" smtClean="0">
                <a:latin typeface="Monotype Corsiva" pitchFamily="66" charset="0"/>
              </a:rPr>
              <a:t>Праздники и развлечения</a:t>
            </a:r>
            <a:br>
              <a:rPr lang="ru-RU" sz="4800" dirty="0" smtClean="0">
                <a:latin typeface="Monotype Corsiva" pitchFamily="66" charset="0"/>
              </a:rPr>
            </a:br>
            <a:r>
              <a:rPr lang="ru-RU" sz="4800" dirty="0" smtClean="0">
                <a:latin typeface="Monotype Corsiva" pitchFamily="66" charset="0"/>
              </a:rPr>
              <a:t>«Масленица»</a:t>
            </a:r>
            <a:endParaRPr lang="ru-RU" sz="4800" dirty="0">
              <a:latin typeface="Monotype Corsiva" pitchFamily="66" charset="0"/>
            </a:endParaRPr>
          </a:p>
        </p:txBody>
      </p:sp>
      <p:pic>
        <p:nvPicPr>
          <p:cNvPr id="4" name="Picture 2" descr="C:\Users\1\Desktop\фото\Photos\IMG0272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1785926"/>
            <a:ext cx="3357586" cy="424021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3" descr="C:\Users\1\Desktop\фото\Photos\IMG0270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1857364"/>
            <a:ext cx="3714776" cy="42687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фон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Monotype Corsiva" pitchFamily="66" charset="0"/>
              </a:rPr>
              <a:t>«Праздник русского валенка»</a:t>
            </a:r>
            <a:endParaRPr lang="ru-RU" dirty="0">
              <a:latin typeface="Monotype Corsiva" pitchFamily="66" charset="0"/>
            </a:endParaRPr>
          </a:p>
        </p:txBody>
      </p:sp>
      <p:pic>
        <p:nvPicPr>
          <p:cNvPr id="6" name="Picture 2" descr="F:\100PHOTO\SAM_26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285861"/>
            <a:ext cx="4038600" cy="27860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3" descr="F:\100PHOTO\SAM_263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1285861"/>
            <a:ext cx="4038600" cy="278608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2" descr="F:\100PHOTO\SAM_268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0232" y="4286256"/>
            <a:ext cx="4429156" cy="23574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C:\Users\111\Pictures\фон2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1536" y="0"/>
            <a:ext cx="9858375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702962" y="357166"/>
            <a:ext cx="50123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Monotype Corsiva" pitchFamily="66" charset="0"/>
              </a:rPr>
              <a:t>Занятие «Россия –мой дом родной»</a:t>
            </a:r>
            <a:endParaRPr lang="ru-RU" sz="2800" b="1" dirty="0">
              <a:latin typeface="Monotype Corsiva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702962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8" name="Picture 2" descr="C:\Users\HOME\Documents\Сканированные фото\IMG_0004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285984" y="1214422"/>
            <a:ext cx="6215106" cy="52244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фон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357214"/>
            <a:ext cx="8229600" cy="6143668"/>
          </a:xfrm>
        </p:spPr>
        <p:txBody>
          <a:bodyPr>
            <a:noAutofit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dirty="0" smtClean="0">
                <a:latin typeface="Monotype Corsiva" pitchFamily="66" charset="0"/>
              </a:rPr>
              <a:t>Таким образом, эффективно используемые формы работы с детьми дошкольного возраста и родителями, взаимодействие с социумом, способствуют формированию нравственно-патриотических чувств у дошкольников, освоение ими первоначальных представлений социального характера, приобщению к истории родного края и культуре</a:t>
            </a:r>
            <a:br>
              <a:rPr lang="ru-RU" sz="3600" b="1" dirty="0" smtClean="0">
                <a:latin typeface="Monotype Corsiva" pitchFamily="66" charset="0"/>
              </a:rPr>
            </a:br>
            <a:r>
              <a:rPr lang="ru-RU" sz="3600" b="1" dirty="0" smtClean="0"/>
              <a:t> </a:t>
            </a:r>
            <a:br>
              <a:rPr lang="ru-RU" sz="3600" b="1" dirty="0" smtClean="0"/>
            </a:br>
            <a:endParaRPr lang="ru-RU" sz="3600" b="1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фон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00108"/>
            <a:ext cx="8229600" cy="4214842"/>
          </a:xfrm>
        </p:spPr>
        <p:txBody>
          <a:bodyPr>
            <a:normAutofit/>
          </a:bodyPr>
          <a:lstStyle/>
          <a:p>
            <a:r>
              <a:rPr lang="ru-RU" sz="8800" dirty="0" smtClean="0">
                <a:latin typeface="Monotype Corsiva" pitchFamily="66" charset="0"/>
              </a:rPr>
              <a:t>Благодарю </a:t>
            </a:r>
            <a:br>
              <a:rPr lang="ru-RU" sz="8800" dirty="0" smtClean="0">
                <a:latin typeface="Monotype Corsiva" pitchFamily="66" charset="0"/>
              </a:rPr>
            </a:br>
            <a:r>
              <a:rPr lang="ru-RU" sz="8800" dirty="0" smtClean="0">
                <a:latin typeface="Monotype Corsiva" pitchFamily="66" charset="0"/>
              </a:rPr>
              <a:t>за </a:t>
            </a:r>
            <a:br>
              <a:rPr lang="ru-RU" sz="8800" dirty="0" smtClean="0">
                <a:latin typeface="Monotype Corsiva" pitchFamily="66" charset="0"/>
              </a:rPr>
            </a:br>
            <a:r>
              <a:rPr lang="ru-RU" sz="8800" dirty="0" smtClean="0">
                <a:latin typeface="Monotype Corsiva" pitchFamily="66" charset="0"/>
              </a:rPr>
              <a:t>внимание!</a:t>
            </a:r>
            <a:endParaRPr lang="ru-RU" sz="8800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695</TotalTime>
  <Words>444</Words>
  <Application>Microsoft Office PowerPoint</Application>
  <PresentationFormat>Экран (4:3)</PresentationFormat>
  <Paragraphs>86</Paragraphs>
  <Slides>39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Тема Office</vt:lpstr>
      <vt:lpstr>Муниципальное дошкольное образовательное учреждение детский сад №2 «Светлячок»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Блок « Моя семья»  В своей деятельности в данном  проекте проведена следующая работа Тематические занятия: «Моя семья», «Герб моей семьи» Беседы: «У нас дружная семья», «Я – помощник», «Традиции и любимые занятия моей семьи», «Как мы отдыхаем?».  Дидактические игры: «Кто где работает?», «Скажи ласково»,           Художественное творчество: аппликация «Подарок мамочке», «Подарок для папы»; рисование «Моя семья», «Как я провел выходной день?», «Все равно портрет красивый, потому что это мама», «Подарок к 8 марта» (изготовление открыток); Сюжетно- ролевые игры: «Семья», «День рождения»;  оформление   фотоальбома: «Моя семья» Провели семейные праздники :  «. Моя семья , моя радость», « А ну-ка мамы», «День матери» </vt:lpstr>
      <vt:lpstr>Страницы фотоальбома:  «Моя семья»</vt:lpstr>
      <vt:lpstr>Слайд 14</vt:lpstr>
      <vt:lpstr>Слайд 15</vt:lpstr>
      <vt:lpstr>Семейный праздник  « Моя семья , моя радость!»  </vt:lpstr>
      <vt:lpstr>    2 блок «Поселок, в котором я живу»   Задачи : -формировать представление об исторических корнях поселка;  - расширять представления о достопримечательностях, социально-экономической значимости поселка;   -воспитывать уважение к людям- героям труда, Великой Отечественной Войны, защитникам Отечества </vt:lpstr>
      <vt:lpstr>Экскурсия по фотоальбому «Каким был наш поселок»</vt:lpstr>
      <vt:lpstr>Экскурсия по родному поселку</vt:lpstr>
      <vt:lpstr>Слайд 20</vt:lpstr>
      <vt:lpstr>     </vt:lpstr>
      <vt:lpstr>«Вот эта улица, вот этот дом»</vt:lpstr>
      <vt:lpstr>Экскурсия в парк</vt:lpstr>
      <vt:lpstr>«Поселок в котором я живу»</vt:lpstr>
      <vt:lpstr>«Человек, не знающий своего прошлого, не знает ничего»</vt:lpstr>
      <vt:lpstr>Альбом День Победы</vt:lpstr>
      <vt:lpstr>Слайд 27</vt:lpstr>
      <vt:lpstr>Встреча с участником ВОВ   Лисичкиным  И.И.</vt:lpstr>
      <vt:lpstr>  70 лет  Победы !                                   </vt:lpstr>
      <vt:lpstr>Материал из архива ветерана ВОВ  Лисичкина И.И.</vt:lpstr>
      <vt:lpstr>3 блок «Традиции и культура»  Знакомство с культурой своего края является первым шагом для ребенка в усвоении общечеловеческих ценностей. В то же время приобщение детей к народной культуре является мощным средством формирования у них патриотических чувств и развития духовности </vt:lpstr>
      <vt:lpstr>       В своей работе по приобщению детей к традициям и культуре родного края я использовала:  Беседы: «Знакомство с гербом Тверской области»«Народные промыслы », «Наши праздники». Дидактические игры: «Из чего сделан предмет?», «Собери узор», «Подбери орнамент».  Русские народные игры: «Жмурки»  «Ручеек»   «Русский народный костюм»,    «Экскурсия в музей старинного быта». «Праздники и развлечения»; «Масленица», «Праздник русского валенка» ,« Русские посиделки» </vt:lpstr>
      <vt:lpstr>Народные промыслы</vt:lpstr>
      <vt:lpstr>Экскурсия в музей старинного быта</vt:lpstr>
      <vt:lpstr>Праздники и развлечения «Масленица»</vt:lpstr>
      <vt:lpstr>«Праздник русского валенка»</vt:lpstr>
      <vt:lpstr>Слайд 37</vt:lpstr>
      <vt:lpstr>     Таким образом, эффективно используемые формы работы с детьми дошкольного возраста и родителями, взаимодействие с социумом, способствуют формированию нравственно-патриотических чувств у дошкольников, освоение ими первоначальных представлений социального характера, приобщению к истории родного края и культуре   </vt:lpstr>
      <vt:lpstr>Благодарю  за  внимание!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дошкольное образовательное учреждение детский сад №2 «Светлячок»</dc:title>
  <dc:creator>111</dc:creator>
  <cp:lastModifiedBy>111</cp:lastModifiedBy>
  <cp:revision>74</cp:revision>
  <dcterms:created xsi:type="dcterms:W3CDTF">2018-02-05T20:39:23Z</dcterms:created>
  <dcterms:modified xsi:type="dcterms:W3CDTF">2018-02-14T18:57:26Z</dcterms:modified>
</cp:coreProperties>
</file>