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5" r:id="rId2"/>
    <p:sldId id="256" r:id="rId3"/>
    <p:sldId id="289" r:id="rId4"/>
    <p:sldId id="257" r:id="rId5"/>
    <p:sldId id="258" r:id="rId6"/>
    <p:sldId id="259" r:id="rId7"/>
    <p:sldId id="261" r:id="rId8"/>
    <p:sldId id="263" r:id="rId9"/>
    <p:sldId id="291" r:id="rId10"/>
    <p:sldId id="265" r:id="rId11"/>
    <p:sldId id="266" r:id="rId12"/>
    <p:sldId id="268" r:id="rId13"/>
    <p:sldId id="270" r:id="rId14"/>
    <p:sldId id="272" r:id="rId15"/>
    <p:sldId id="273" r:id="rId16"/>
    <p:sldId id="274" r:id="rId17"/>
    <p:sldId id="275" r:id="rId18"/>
    <p:sldId id="290" r:id="rId19"/>
    <p:sldId id="276" r:id="rId20"/>
    <p:sldId id="277" r:id="rId21"/>
    <p:sldId id="278" r:id="rId22"/>
    <p:sldId id="280" r:id="rId23"/>
    <p:sldId id="293" r:id="rId24"/>
    <p:sldId id="281" r:id="rId25"/>
    <p:sldId id="282" r:id="rId26"/>
    <p:sldId id="284" r:id="rId27"/>
    <p:sldId id="285" r:id="rId28"/>
    <p:sldId id="294" r:id="rId29"/>
    <p:sldId id="286" r:id="rId30"/>
    <p:sldId id="287" r:id="rId31"/>
    <p:sldId id="292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87008" cy="3514402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rgbClr val="7030A0"/>
                </a:solidFill>
              </a:rPr>
              <a:t>07 .12. 2018г.</a:t>
            </a:r>
            <a:br>
              <a:rPr lang="ru-RU" sz="4000" b="1" i="1" dirty="0" smtClean="0">
                <a:solidFill>
                  <a:srgbClr val="7030A0"/>
                </a:solidFill>
              </a:rPr>
            </a:br>
            <a:r>
              <a:rPr lang="ru-RU" sz="4000" b="1" i="1" dirty="0" smtClean="0">
                <a:solidFill>
                  <a:srgbClr val="7030A0"/>
                </a:solidFill>
              </a:rPr>
              <a:t>прошло районное методическое объединение на базе МДОУ детский сад №2 «Светлячок»</a:t>
            </a:r>
            <a:endParaRPr lang="ru-RU" sz="4000" b="1" i="1" dirty="0">
              <a:solidFill>
                <a:srgbClr val="7030A0"/>
              </a:solidFill>
            </a:endParaRPr>
          </a:p>
        </p:txBody>
      </p:sp>
      <p:pic>
        <p:nvPicPr>
          <p:cNvPr id="6146" name="Picture 2" descr="C:\Users\1\Desktop\фото\РМО подг.гр\DSCN505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717032"/>
            <a:ext cx="4165004" cy="2952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188640"/>
            <a:ext cx="6460232" cy="5400600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>
                <a:solidFill>
                  <a:srgbClr val="7030A0"/>
                </a:solidFill>
              </a:rPr>
              <a:t>Непосредственно -образовательная деятельность </a:t>
            </a:r>
            <a:br>
              <a:rPr lang="ru-RU" i="1" dirty="0" smtClean="0">
                <a:solidFill>
                  <a:srgbClr val="7030A0"/>
                </a:solidFill>
              </a:rPr>
            </a:br>
            <a:r>
              <a:rPr lang="ru-RU" i="1" dirty="0" smtClean="0">
                <a:solidFill>
                  <a:srgbClr val="7030A0"/>
                </a:solidFill>
              </a:rPr>
              <a:t>«</a:t>
            </a:r>
            <a:r>
              <a:rPr lang="ru-RU" i="1" u="sng" dirty="0" smtClean="0">
                <a:solidFill>
                  <a:srgbClr val="7030A0"/>
                </a:solidFill>
              </a:rPr>
              <a:t>ЦВЕТОК  ЗДОРОВЬЯ»</a:t>
            </a:r>
            <a:br>
              <a:rPr lang="ru-RU" i="1" u="sng" dirty="0" smtClean="0">
                <a:solidFill>
                  <a:srgbClr val="7030A0"/>
                </a:solidFill>
              </a:rPr>
            </a:br>
            <a:r>
              <a:rPr lang="ru-RU" i="1" u="sng" dirty="0" smtClean="0">
                <a:solidFill>
                  <a:srgbClr val="7030A0"/>
                </a:solidFill>
              </a:rPr>
              <a:t/>
            </a:r>
            <a:br>
              <a:rPr lang="ru-RU" i="1" u="sng" dirty="0" smtClean="0">
                <a:solidFill>
                  <a:srgbClr val="7030A0"/>
                </a:solidFill>
              </a:rPr>
            </a:br>
            <a:r>
              <a:rPr lang="ru-RU" i="1" u="sng" dirty="0" smtClean="0">
                <a:solidFill>
                  <a:srgbClr val="7030A0"/>
                </a:solidFill>
              </a:rPr>
              <a:t/>
            </a:r>
            <a:br>
              <a:rPr lang="ru-RU" i="1" u="sng" dirty="0" smtClean="0">
                <a:solidFill>
                  <a:srgbClr val="7030A0"/>
                </a:solidFill>
              </a:rPr>
            </a:br>
            <a:r>
              <a:rPr lang="ru-RU" i="1" u="sng" dirty="0" smtClean="0">
                <a:solidFill>
                  <a:srgbClr val="7030A0"/>
                </a:solidFill>
              </a:rPr>
              <a:t/>
            </a:r>
            <a:br>
              <a:rPr lang="ru-RU" i="1" u="sng" dirty="0" smtClean="0">
                <a:solidFill>
                  <a:srgbClr val="7030A0"/>
                </a:solidFill>
              </a:rPr>
            </a:br>
            <a:r>
              <a:rPr lang="ru-RU" i="1" u="sng" dirty="0" smtClean="0">
                <a:solidFill>
                  <a:srgbClr val="7030A0"/>
                </a:solidFill>
              </a:rPr>
              <a:t/>
            </a:r>
            <a:br>
              <a:rPr lang="ru-RU" i="1" u="sng" dirty="0" smtClean="0">
                <a:solidFill>
                  <a:srgbClr val="7030A0"/>
                </a:solidFill>
              </a:rPr>
            </a:br>
            <a:r>
              <a:rPr lang="ru-RU" sz="2000" i="1" u="sng" dirty="0" smtClean="0">
                <a:solidFill>
                  <a:srgbClr val="7030A0"/>
                </a:solidFill>
              </a:rPr>
              <a:t>Кротова </a:t>
            </a:r>
            <a:r>
              <a:rPr lang="ru-RU" sz="2000" i="1" u="sng" dirty="0" smtClean="0">
                <a:solidFill>
                  <a:srgbClr val="7030A0"/>
                </a:solidFill>
              </a:rPr>
              <a:t>Валентина Александровна – </a:t>
            </a:r>
            <a:r>
              <a:rPr lang="ru-RU" sz="2000" i="1" u="sng" dirty="0" err="1" smtClean="0">
                <a:solidFill>
                  <a:srgbClr val="7030A0"/>
                </a:solidFill>
              </a:rPr>
              <a:t>инструтор</a:t>
            </a:r>
            <a:r>
              <a:rPr lang="ru-RU" sz="2000" i="1" u="sng" dirty="0" smtClean="0">
                <a:solidFill>
                  <a:srgbClr val="7030A0"/>
                </a:solidFill>
              </a:rPr>
              <a:t> </a:t>
            </a:r>
            <a:r>
              <a:rPr lang="ru-RU" sz="2000" i="1" u="sng" dirty="0" smtClean="0">
                <a:solidFill>
                  <a:srgbClr val="7030A0"/>
                </a:solidFill>
              </a:rPr>
              <a:t>по физической культуре  высшей категории  </a:t>
            </a:r>
            <a:r>
              <a:rPr lang="ru-RU" sz="2000" i="1" u="sng" dirty="0" smtClean="0">
                <a:solidFill>
                  <a:srgbClr val="7030A0"/>
                </a:solidFill>
              </a:rPr>
              <a:t>МДОУ детский сад №2 «светлячок»</a:t>
            </a:r>
            <a:r>
              <a:rPr lang="ru-RU" i="1" u="sng" dirty="0" smtClean="0">
                <a:solidFill>
                  <a:srgbClr val="7030A0"/>
                </a:solidFill>
              </a:rPr>
              <a:t/>
            </a:r>
            <a:br>
              <a:rPr lang="ru-RU" i="1" u="sng" dirty="0" smtClean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821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</a:rPr>
              <a:t>участники: </a:t>
            </a:r>
            <a:br>
              <a:rPr lang="ru-RU" sz="2800" b="1" i="1" dirty="0" smtClean="0">
                <a:solidFill>
                  <a:srgbClr val="7030A0"/>
                </a:solidFill>
              </a:rPr>
            </a:br>
            <a:r>
              <a:rPr lang="ru-RU" sz="2800" b="1" i="1" dirty="0" smtClean="0">
                <a:solidFill>
                  <a:srgbClr val="7030A0"/>
                </a:solidFill>
              </a:rPr>
              <a:t>дети и родители подготовительной группы .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026" name="Picture 2" descr="C:\Users\1\Desktop\РМО подг.гр\DSCN505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00200"/>
            <a:ext cx="7416824" cy="4925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23528" y="210040"/>
            <a:ext cx="619268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Цели: 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1. Привлечь родителей к сотрудничеству по сохранению и укреплению здоровья детей.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2. Повышение интереса взрослых к физкультуре и спорту.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Задачи: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1. Укреплять физическое и психическое здоровье детей.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2. Развивать знания об организме человека, роли физических упражнений в его жизнедеятельности, способах укрепления здоровья.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3. Прививать навыки гигиены.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4. Развивать быстроту, ловкость, выдержку, внимание, смелость и упорство в достижении поставленной цели.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5. Воспитывать умение согласовывать свои действия с действиями других детей.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6</a:t>
            </a:r>
            <a:r>
              <a:rPr lang="ru-RU" sz="2000" dirty="0" smtClean="0">
                <a:solidFill>
                  <a:srgbClr val="7030A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.Воспитывать у детей любовь и уважение к родителям.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4423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solidFill>
                  <a:srgbClr val="7030A0"/>
                </a:solidFill>
              </a:rPr>
              <a:t>Реализация:</a:t>
            </a:r>
            <a:r>
              <a:rPr lang="ru-RU" sz="2200" i="1" dirty="0" smtClean="0">
                <a:solidFill>
                  <a:srgbClr val="7030A0"/>
                </a:solidFill>
              </a:rPr>
              <a:t> 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 речевое развитие, 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-познавательное развитие.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-физическое развитие, 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социально-коммуникативное развитие,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-художественно-эстетическое развитие .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b="1" i="1" dirty="0" smtClean="0">
                <a:solidFill>
                  <a:srgbClr val="7030A0"/>
                </a:solidFill>
              </a:rPr>
              <a:t>Предварительная работа:</a:t>
            </a:r>
            <a:r>
              <a:rPr lang="ru-RU" sz="2200" i="1" dirty="0" smtClean="0">
                <a:solidFill>
                  <a:srgbClr val="7030A0"/>
                </a:solidFill>
              </a:rPr>
              <a:t> 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 беседа родителями, 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 разучивание стихов с родителями. </a:t>
            </a: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i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Содержимое 6" descr="https://ds04.infourok.ru/uploads/ex/0016/0002e645-933ed2ee/8/hello_html_48110b2f.gif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068960"/>
            <a:ext cx="5184576" cy="378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8825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i="1" dirty="0" smtClean="0">
                <a:solidFill>
                  <a:srgbClr val="7030A0"/>
                </a:solidFill>
              </a:rPr>
              <a:t>Ход непосредственно-образовательной деятельности.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Здравствуйте, дорогие мальчики и девочки!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Здравствуйте уважаемые родители и гости!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Сегодня мы проводим совместное физкультурное занятие.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Начну я его с притчи, дошедшей до нас от предков.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</a:t>
            </a:r>
            <a:r>
              <a:rPr lang="ru-RU" sz="2000" b="1" i="1" dirty="0" smtClean="0">
                <a:solidFill>
                  <a:srgbClr val="7030A0"/>
                </a:solidFill>
              </a:rPr>
              <a:t>«Главное богатство, которое имеет человек, помимо жизни, - его здоровье.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Но </a:t>
            </a:r>
            <a:r>
              <a:rPr lang="ru-RU" sz="2000" b="1" i="1" dirty="0" err="1" smtClean="0">
                <a:solidFill>
                  <a:srgbClr val="7030A0"/>
                </a:solidFill>
              </a:rPr>
              <a:t>давным</a:t>
            </a:r>
            <a:r>
              <a:rPr lang="ru-RU" sz="2000" b="1" i="1" dirty="0" smtClean="0">
                <a:solidFill>
                  <a:srgbClr val="7030A0"/>
                </a:solidFill>
              </a:rPr>
              <a:t> - давно здоровье обиделось на людей и решило спрятаться. 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Многие взрослые и дети искали его, да показывается оно не всем, 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а только тем, кому удаётся узнать, что надо делать, чтобы быть здоровым» .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6" name="Содержимое 5" descr="http://iviner.mr.sportsng.ru/img/upload/17/image_image_49459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3" y="4581128"/>
            <a:ext cx="6264696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082354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</a:rPr>
              <a:t>Вот и мы сегодня отправимся на его поиски. 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Задача нам предстоит нелёгкая. 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Но мы с вами сильные и ловкие. 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Вместе мы сможем пройти все испытания на пути к здоровью, 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да и помощники у нас будут самые лучшие – ваши родители.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После каждого испытания вы будете узнавать одно из правил здоровья. А написаны они буду на лепестках, и в конце нашего занятия у нас получится «Цветок здоровья».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9218" name="Picture 2" descr="C:\Users\1\Desktop\РМО подг.гр\DSCN504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401616"/>
            <a:ext cx="5112568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5770984" cy="5400600"/>
          </a:xfrm>
        </p:spPr>
        <p:txBody>
          <a:bodyPr>
            <a:normAutofit/>
          </a:bodyPr>
          <a:lstStyle/>
          <a:p>
            <a:r>
              <a:rPr lang="ru-RU" sz="1800" i="1" dirty="0" smtClean="0">
                <a:solidFill>
                  <a:srgbClr val="7030A0"/>
                </a:solidFill>
              </a:rPr>
              <a:t>Первое правило здоровья мы все очень хорошо знаем. </a:t>
            </a:r>
            <a:br>
              <a:rPr lang="ru-RU" sz="1800" i="1" dirty="0" smtClean="0">
                <a:solidFill>
                  <a:srgbClr val="7030A0"/>
                </a:solidFill>
              </a:rPr>
            </a:br>
            <a:r>
              <a:rPr lang="ru-RU" sz="1800" i="1" dirty="0" smtClean="0">
                <a:solidFill>
                  <a:srgbClr val="7030A0"/>
                </a:solidFill>
              </a:rPr>
              <a:t>Что мы делаем каждое утро?</a:t>
            </a:r>
            <a:br>
              <a:rPr lang="ru-RU" sz="1800" i="1" dirty="0" smtClean="0">
                <a:solidFill>
                  <a:srgbClr val="7030A0"/>
                </a:solidFill>
              </a:rPr>
            </a:br>
            <a:r>
              <a:rPr lang="ru-RU" sz="1800" i="1" dirty="0" smtClean="0">
                <a:solidFill>
                  <a:srgbClr val="7030A0"/>
                </a:solidFill>
              </a:rPr>
              <a:t> Правильно, зарядку. </a:t>
            </a:r>
            <a:br>
              <a:rPr lang="ru-RU" sz="1800" i="1" dirty="0" smtClean="0">
                <a:solidFill>
                  <a:srgbClr val="7030A0"/>
                </a:solidFill>
              </a:rPr>
            </a:br>
            <a:r>
              <a:rPr lang="ru-RU" sz="1800" i="1" dirty="0" smtClean="0">
                <a:solidFill>
                  <a:srgbClr val="7030A0"/>
                </a:solidFill>
              </a:rPr>
              <a:t>Вот этим мы сейчас и займёмся.</a:t>
            </a:r>
            <a:br>
              <a:rPr lang="ru-RU" sz="1800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>Нам лениться не годится.</a:t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>Помните, ребятки!</a:t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>Даже звери, даже птицы</a:t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>Делают зарядку</a:t>
            </a:r>
            <a:r>
              <a:rPr lang="ru-RU" sz="1800" i="1" dirty="0" smtClean="0">
                <a:solidFill>
                  <a:srgbClr val="7030A0"/>
                </a:solidFill>
              </a:rPr>
              <a:t>.</a:t>
            </a:r>
            <a:br>
              <a:rPr lang="ru-RU" sz="1800" i="1" dirty="0" smtClean="0">
                <a:solidFill>
                  <a:srgbClr val="7030A0"/>
                </a:solidFill>
              </a:rPr>
            </a:br>
            <a:r>
              <a:rPr lang="ru-RU" sz="1800" i="1" dirty="0" smtClean="0">
                <a:solidFill>
                  <a:srgbClr val="7030A0"/>
                </a:solidFill>
              </a:rPr>
              <a:t>(</a:t>
            </a:r>
            <a:r>
              <a:rPr lang="ru-RU" sz="1600" i="1" dirty="0" smtClean="0">
                <a:solidFill>
                  <a:srgbClr val="7030A0"/>
                </a:solidFill>
              </a:rPr>
              <a:t>Родитель и ребёнок вместе</a:t>
            </a:r>
            <a:r>
              <a:rPr lang="ru-RU" sz="1800" i="1" dirty="0" smtClean="0">
                <a:solidFill>
                  <a:srgbClr val="7030A0"/>
                </a:solidFill>
              </a:rPr>
              <a:t>)</a:t>
            </a:r>
            <a:br>
              <a:rPr lang="ru-RU" sz="1800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>Зарядка всем полезна</a:t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>Зарядка всем нужна.</a:t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>От лени и болезней</a:t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>Спасает нас она!</a:t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</a:rPr>
              <a:t/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r>
              <a:rPr lang="ru-RU" sz="1800" dirty="0" smtClean="0">
                <a:solidFill>
                  <a:srgbClr val="7030A0"/>
                </a:solidFill>
              </a:rPr>
              <a:t/>
            </a:r>
            <a:br>
              <a:rPr lang="ru-RU" sz="1800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5841" name="Picture 1" descr="C:\Users\1\Desktop\РМО подг.гр\DSCN505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996952"/>
            <a:ext cx="4131940" cy="34769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82154"/>
          </a:xfrm>
        </p:spPr>
        <p:txBody>
          <a:bodyPr/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</a:rPr>
              <a:t>Наше первое правило здоровья – «ЗАРЯДКА»</a:t>
            </a:r>
            <a:endParaRPr lang="ru-RU" dirty="0"/>
          </a:p>
        </p:txBody>
      </p:sp>
      <p:pic>
        <p:nvPicPr>
          <p:cNvPr id="1026" name="Picture 2" descr="C:\Users\1\Desktop\1 фото\IMG_20171220_10272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7" y="2276872"/>
            <a:ext cx="3528392" cy="4581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930226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</a:rPr>
              <a:t>(</a:t>
            </a:r>
            <a:r>
              <a:rPr lang="ru-RU" sz="1400" i="1" dirty="0" smtClean="0">
                <a:solidFill>
                  <a:srgbClr val="7030A0"/>
                </a:solidFill>
              </a:rPr>
              <a:t>вбегает </a:t>
            </a:r>
            <a:r>
              <a:rPr lang="ru-RU" sz="1400" i="1" dirty="0" err="1" smtClean="0">
                <a:solidFill>
                  <a:srgbClr val="7030A0"/>
                </a:solidFill>
              </a:rPr>
              <a:t>Неряха</a:t>
            </a:r>
            <a:r>
              <a:rPr lang="ru-RU" sz="2000" b="1" i="1" dirty="0" smtClean="0">
                <a:solidFill>
                  <a:srgbClr val="7030A0"/>
                </a:solidFill>
              </a:rPr>
              <a:t>)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Здравствуйте! Апчхи! (</a:t>
            </a:r>
            <a:r>
              <a:rPr lang="ru-RU" sz="1400" i="1" dirty="0" smtClean="0">
                <a:solidFill>
                  <a:srgbClr val="7030A0"/>
                </a:solidFill>
              </a:rPr>
              <a:t>Чихает, вытирает нос рукавом).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Будь здоров! Что ты такой лохматый, неумытый? У тебя есть носовой платок?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Нет, а зачем он мне?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6147" name="Picture 3" descr="C:\Users\1\Desktop\РМО подг.гр\DSCN505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5" y="2132856"/>
            <a:ext cx="3960441" cy="4725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658418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Ребята, давайте расскажем </a:t>
            </a:r>
            <a:r>
              <a:rPr lang="ru-RU" sz="2000" i="1" dirty="0" err="1" smtClean="0">
                <a:solidFill>
                  <a:srgbClr val="7030A0"/>
                </a:solidFill>
              </a:rPr>
              <a:t>Неряхе</a:t>
            </a:r>
            <a:r>
              <a:rPr lang="ru-RU" sz="2000" i="1" dirty="0" smtClean="0">
                <a:solidFill>
                  <a:srgbClr val="7030A0"/>
                </a:solidFill>
              </a:rPr>
              <a:t> о правилах гигиены.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1400" i="1" dirty="0" smtClean="0">
                <a:solidFill>
                  <a:srgbClr val="7030A0"/>
                </a:solidFill>
              </a:rPr>
              <a:t> (Родитель и ребёнок вместе)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Зеркало любит чистые лица.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Зеркало скажет: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-Надо умыться.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Зеркало охнет: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Где же гребёнка?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Что же она не причешет ребёнка?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Зеркало даже темнеет от страха,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Если в него поглядится </a:t>
            </a:r>
            <a:r>
              <a:rPr lang="ru-RU" sz="2000" i="1" dirty="0" err="1" smtClean="0">
                <a:solidFill>
                  <a:srgbClr val="7030A0"/>
                </a:solidFill>
              </a:rPr>
              <a:t>неряха</a:t>
            </a:r>
            <a:r>
              <a:rPr lang="ru-RU" sz="2000" i="1" dirty="0" smtClean="0">
                <a:solidFill>
                  <a:srgbClr val="7030A0"/>
                </a:solidFill>
              </a:rPr>
              <a:t>!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endParaRPr lang="ru-RU" sz="2000" i="1" dirty="0"/>
          </a:p>
        </p:txBody>
      </p:sp>
      <p:pic>
        <p:nvPicPr>
          <p:cNvPr id="4" name="Содержимое 3" descr="http://chegdomyn.narod.ru/meny/deti/images/pic/106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996952"/>
            <a:ext cx="388843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6453336"/>
          </a:xfrm>
        </p:spPr>
        <p:txBody>
          <a:bodyPr>
            <a:normAutofit fontScale="90000"/>
          </a:bodyPr>
          <a:lstStyle/>
          <a:p>
            <a:r>
              <a:rPr lang="ru-RU" sz="1600" i="1" dirty="0" smtClean="0">
                <a:solidFill>
                  <a:srgbClr val="7030A0"/>
                </a:solidFill>
              </a:rPr>
              <a:t>Давайте научим </a:t>
            </a:r>
            <a:r>
              <a:rPr lang="ru-RU" sz="1600" i="1" dirty="0" err="1" smtClean="0">
                <a:solidFill>
                  <a:srgbClr val="7030A0"/>
                </a:solidFill>
              </a:rPr>
              <a:t>Неряху</a:t>
            </a:r>
            <a:r>
              <a:rPr lang="ru-RU" sz="1600" i="1" dirty="0" smtClean="0">
                <a:solidFill>
                  <a:srgbClr val="7030A0"/>
                </a:solidFill>
              </a:rPr>
              <a:t> быть опрятным и пользоваться предметами гигиены. Сейчас я вам загадаю загадки.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 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Гладко, душисто и моет чисто.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Нужно, чтоб у каждого было.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Что , ребята, это?  (мыло). Хожу-брожу не по лесам,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А по усам  и волосам.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И зубы у меня длинней,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 Чем у волков и медведей.  (Расческа)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 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Костяная спинка,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Жёсткая щетинка.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С мятной пастой дружит,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Нам усердно служит.  (Зубная щётка)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/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b="1" i="1" dirty="0" smtClean="0">
                <a:solidFill>
                  <a:srgbClr val="7030A0"/>
                </a:solidFill>
              </a:rPr>
              <a:t> </a:t>
            </a:r>
            <a:r>
              <a:rPr lang="ru-RU" sz="1600" i="1" dirty="0" smtClean="0">
                <a:solidFill>
                  <a:srgbClr val="7030A0"/>
                </a:solidFill>
              </a:rPr>
              <a:t>Вафельное полосатое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Ворсистое и мохнатое,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Всегда под рукою – Что это такое?  (Полотенце).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  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Молодцы! Справились с заданием!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Вот и нет микробов больше.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Но придут они опять,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 Если будешь забывать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Руки с мылом мыть почаще,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Не давать микробам счастья жить в грязи,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Зубы вечером и утром чисти регулярно,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Причесаться не забудь</a:t>
            </a:r>
            <a:br>
              <a:rPr lang="ru-RU" sz="1600" i="1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И всегда опрятным будь!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 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Содержимое 3" descr="http://nashamama.com/uploads/images/default/5629_10_1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365625"/>
            <a:ext cx="3312368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810546"/>
          </a:xfrm>
        </p:spPr>
        <p:txBody>
          <a:bodyPr>
            <a:normAutofit fontScale="90000"/>
          </a:bodyPr>
          <a:lstStyle/>
          <a:p>
            <a:r>
              <a:rPr lang="ru-RU" sz="2000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err="1" smtClean="0">
                <a:solidFill>
                  <a:srgbClr val="7030A0"/>
                </a:solidFill>
              </a:rPr>
              <a:t>Неряха</a:t>
            </a:r>
            <a:r>
              <a:rPr lang="ru-RU" sz="2000" i="1" dirty="0" smtClean="0">
                <a:solidFill>
                  <a:srgbClr val="7030A0"/>
                </a:solidFill>
              </a:rPr>
              <a:t> , тебе стали понятны правила гигиены?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Да, спасибо, вам большое! В благодарность я угощу вас фруктами. Весной особенно полезно их есть.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 (</a:t>
            </a:r>
            <a:r>
              <a:rPr lang="ru-RU" sz="1600" i="1" dirty="0" err="1" smtClean="0">
                <a:solidFill>
                  <a:srgbClr val="7030A0"/>
                </a:solidFill>
              </a:rPr>
              <a:t>Неряха</a:t>
            </a:r>
            <a:r>
              <a:rPr lang="ru-RU" sz="1600" i="1" dirty="0" smtClean="0">
                <a:solidFill>
                  <a:srgbClr val="7030A0"/>
                </a:solidFill>
              </a:rPr>
              <a:t> достаёт из корзины яблоко, роняет его на пол, затем поднимает и начинает угощать детей</a:t>
            </a:r>
            <a:r>
              <a:rPr lang="ru-RU" sz="2000" i="1" dirty="0" smtClean="0">
                <a:solidFill>
                  <a:srgbClr val="7030A0"/>
                </a:solidFill>
              </a:rPr>
              <a:t>.)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-</a:t>
            </a:r>
            <a:r>
              <a:rPr lang="ru-RU" sz="2000" i="1" dirty="0" smtClean="0">
                <a:solidFill>
                  <a:srgbClr val="7030A0"/>
                </a:solidFill>
              </a:rPr>
              <a:t>Ой, не делай так!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Опять что-то не так?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            ( </a:t>
            </a:r>
            <a:r>
              <a:rPr lang="ru-RU" sz="1400" i="1" dirty="0" smtClean="0">
                <a:solidFill>
                  <a:srgbClr val="7030A0"/>
                </a:solidFill>
              </a:rPr>
              <a:t>Родитель и ребёнок вместе)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 Сливы, яблоки и груши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Не спешите сразу кушать.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Не кладите сразу в рот, -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Заболит у вас живот!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Пыль к ним всякая пристала,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Отнесите их домой,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И помойте их сначала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Кипячёною водой.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Содержимое 3" descr="http://kirishizdrav.ru/wp-content/uploads/2015/11/%D0%BE%D0%B2%D0%BE%D1%89%D0%B8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2852936"/>
            <a:ext cx="432067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79432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- </a:t>
            </a:r>
            <a:r>
              <a:rPr lang="ru-RU" sz="2000" dirty="0" smtClean="0">
                <a:solidFill>
                  <a:srgbClr val="7030A0"/>
                </a:solidFill>
              </a:rPr>
              <a:t>Сколько же всего я теперь знаю! 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Для чего нужны носовой платок, мыло, зубная щётка, полотенце, расчёска. 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А я ещё теперь буду мыть фрукты кипячёной водой.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      До свидания, ребята!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      Что же вам ещё сказать?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      Разрешите на прощанье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      Вам здоровья пожелать.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(</a:t>
            </a:r>
            <a:r>
              <a:rPr lang="ru-RU" sz="1600" i="1" dirty="0" smtClean="0">
                <a:solidFill>
                  <a:srgbClr val="7030A0"/>
                </a:solidFill>
              </a:rPr>
              <a:t>Уходит.)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050" name="Picture 2" descr="C:\Users\1\Desktop\РМО подг.гр\DSCN505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132856"/>
            <a:ext cx="4628108" cy="47251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362274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</a:rPr>
              <a:t>Наше второе </a:t>
            </a:r>
            <a:r>
              <a:rPr lang="ru-RU" sz="3200" b="1" i="1" dirty="0" smtClean="0">
                <a:solidFill>
                  <a:srgbClr val="7030A0"/>
                </a:solidFill>
              </a:rPr>
              <a:t>правило здоровья – </a:t>
            </a:r>
            <a:r>
              <a:rPr lang="ru-RU" sz="3200" i="1" dirty="0" smtClean="0">
                <a:solidFill>
                  <a:srgbClr val="7030A0"/>
                </a:solidFill>
              </a:rPr>
              <a:t>«</a:t>
            </a:r>
            <a:r>
              <a:rPr lang="ru-RU" sz="3200" b="1" i="1" dirty="0" smtClean="0">
                <a:solidFill>
                  <a:srgbClr val="7030A0"/>
                </a:solidFill>
              </a:rPr>
              <a:t>ГИГИЕНА»</a:t>
            </a:r>
            <a:r>
              <a:rPr lang="ru-RU" sz="3200" dirty="0" smtClean="0">
                <a:solidFill>
                  <a:srgbClr val="7030A0"/>
                </a:solidFill>
              </a:rPr>
              <a:t> </a:t>
            </a:r>
            <a:r>
              <a:rPr lang="ru-RU" sz="2000" dirty="0" smtClean="0">
                <a:solidFill>
                  <a:srgbClr val="7030A0"/>
                </a:solidFill>
              </a:rPr>
              <a:t>. 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( </a:t>
            </a:r>
            <a:r>
              <a:rPr lang="ru-RU" sz="1400" i="1" dirty="0" smtClean="0">
                <a:solidFill>
                  <a:srgbClr val="7030A0"/>
                </a:solidFill>
              </a:rPr>
              <a:t>ребёнок </a:t>
            </a:r>
            <a:r>
              <a:rPr lang="ru-RU" sz="1400" i="1" dirty="0" smtClean="0">
                <a:solidFill>
                  <a:srgbClr val="7030A0"/>
                </a:solidFill>
              </a:rPr>
              <a:t>подходит </a:t>
            </a:r>
            <a:r>
              <a:rPr lang="ru-RU" sz="1400" i="1" dirty="0" smtClean="0">
                <a:solidFill>
                  <a:srgbClr val="7030A0"/>
                </a:solidFill>
              </a:rPr>
              <a:t>к мольберту, </a:t>
            </a:r>
            <a:r>
              <a:rPr lang="ru-RU" sz="1400" i="1" dirty="0" smtClean="0">
                <a:solidFill>
                  <a:srgbClr val="7030A0"/>
                </a:solidFill>
              </a:rPr>
              <a:t>выбирает </a:t>
            </a:r>
            <a:r>
              <a:rPr lang="ru-RU" sz="1400" i="1" dirty="0" smtClean="0">
                <a:solidFill>
                  <a:srgbClr val="7030A0"/>
                </a:solidFill>
              </a:rPr>
              <a:t>нужный лепесток и прикрепляет его.)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.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050" name="Picture 2" descr="C:\Users\1\Desktop\1 фото\IMG_20171220_10275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132856"/>
            <a:ext cx="3744415" cy="45365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858218"/>
          </a:xfrm>
        </p:spPr>
        <p:txBody>
          <a:bodyPr>
            <a:noAutofit/>
          </a:bodyPr>
          <a:lstStyle/>
          <a:p>
            <a:pPr algn="ctr"/>
            <a:r>
              <a:rPr lang="ru-RU" sz="1400" b="1" dirty="0" smtClean="0">
                <a:solidFill>
                  <a:srgbClr val="7030A0"/>
                </a:solidFill>
              </a:rPr>
              <a:t>-</a:t>
            </a:r>
            <a:r>
              <a:rPr lang="ru-RU" sz="1400" i="1" dirty="0" smtClean="0">
                <a:solidFill>
                  <a:srgbClr val="7030A0"/>
                </a:solidFill>
              </a:rPr>
              <a:t>Также , чтобы быть здоровым, необходимо заниматься спортом. Если вы справитесь со следующим заданием, я вам подарю ещё один лепесток здоровья </a:t>
            </a:r>
            <a:r>
              <a:rPr lang="ru-RU" sz="2800" b="1" i="1" dirty="0" smtClean="0">
                <a:solidFill>
                  <a:srgbClr val="7030A0"/>
                </a:solidFill>
              </a:rPr>
              <a:t>Эстафета</a:t>
            </a:r>
            <a:r>
              <a:rPr lang="ru-RU" sz="2800" b="1" i="1" dirty="0" smtClean="0">
                <a:solidFill>
                  <a:srgbClr val="7030A0"/>
                </a:solidFill>
              </a:rPr>
              <a:t>: 1. «Пронеси предмет на ракетке»</a:t>
            </a:r>
            <a:r>
              <a:rPr lang="ru-RU" sz="2800" i="1" dirty="0" smtClean="0">
                <a:solidFill>
                  <a:srgbClr val="7030A0"/>
                </a:solidFill>
              </a:rPr>
              <a:t/>
            </a:r>
            <a:br>
              <a:rPr lang="ru-RU" sz="2800" i="1" dirty="0" smtClean="0">
                <a:solidFill>
                  <a:srgbClr val="7030A0"/>
                </a:solidFill>
              </a:rPr>
            </a:br>
            <a:endParaRPr lang="ru-RU" sz="2800" i="1" dirty="0">
              <a:solidFill>
                <a:srgbClr val="7030A0"/>
              </a:solidFill>
            </a:endParaRPr>
          </a:p>
        </p:txBody>
      </p:sp>
      <p:pic>
        <p:nvPicPr>
          <p:cNvPr id="2053" name="Picture 5" descr="C:\Users\1\Desktop\РМО подг.гр\DSCN505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2708920"/>
            <a:ext cx="5112568" cy="3895328"/>
          </a:xfrm>
          <a:prstGeom prst="rect">
            <a:avLst/>
          </a:prstGeom>
          <a:noFill/>
        </p:spPr>
      </p:pic>
      <p:pic>
        <p:nvPicPr>
          <p:cNvPr id="2051" name="Picture 3" descr="C:\Users\1\Desktop\РМО подг.гр\DSCN505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39952" y="1988840"/>
            <a:ext cx="4752528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</a:rPr>
              <a:t>Эстафета: «Самый ловкий» (</a:t>
            </a:r>
            <a:r>
              <a:rPr lang="ru-RU" sz="1600" b="1" i="1" dirty="0" smtClean="0">
                <a:solidFill>
                  <a:srgbClr val="7030A0"/>
                </a:solidFill>
              </a:rPr>
              <a:t>дети</a:t>
            </a:r>
            <a:r>
              <a:rPr lang="ru-RU" sz="2800" b="1" dirty="0" smtClean="0">
                <a:solidFill>
                  <a:srgbClr val="7030A0"/>
                </a:solidFill>
              </a:rPr>
              <a:t>)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1\Desktop\РМО подг.гр\DSCN505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79512" y="1772816"/>
            <a:ext cx="4305672" cy="3629000"/>
          </a:xfrm>
          <a:prstGeom prst="rect">
            <a:avLst/>
          </a:prstGeom>
          <a:noFill/>
        </p:spPr>
      </p:pic>
      <p:pic>
        <p:nvPicPr>
          <p:cNvPr id="3076" name="Picture 4" descr="C:\Users\1\Desktop\РМО подг.гр\DSCN506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11960" y="3207296"/>
            <a:ext cx="4436095" cy="3650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</a:rPr>
              <a:t>Эстафета: «Самый ловкий» (</a:t>
            </a:r>
            <a:r>
              <a:rPr lang="ru-RU" sz="1600" b="1" i="1" dirty="0" smtClean="0">
                <a:solidFill>
                  <a:srgbClr val="7030A0"/>
                </a:solidFill>
              </a:rPr>
              <a:t>родители</a:t>
            </a:r>
            <a:r>
              <a:rPr lang="ru-RU" sz="2800" b="1" i="1" dirty="0" smtClean="0">
                <a:solidFill>
                  <a:srgbClr val="7030A0"/>
                </a:solidFill>
              </a:rPr>
              <a:t>)</a:t>
            </a:r>
            <a:endParaRPr lang="ru-RU" sz="2800" i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1\Desktop\РМО подг.гр\DSCN506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514600"/>
            <a:ext cx="3657600" cy="2743200"/>
          </a:xfrm>
          <a:prstGeom prst="rect">
            <a:avLst/>
          </a:prstGeom>
          <a:noFill/>
        </p:spPr>
      </p:pic>
      <p:pic>
        <p:nvPicPr>
          <p:cNvPr id="4099" name="Picture 3" descr="C:\Users\1\Desktop\РМО подг.гр\DSCN5065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70375" y="2514600"/>
            <a:ext cx="36576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Эстафета:«Дружная пара»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5123" name="Picture 3" descr="C:\Users\1\Desktop\РМО подг.гр\DSCN506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1916832"/>
            <a:ext cx="4716016" cy="3340968"/>
          </a:xfrm>
          <a:prstGeom prst="rect">
            <a:avLst/>
          </a:prstGeom>
          <a:noFill/>
        </p:spPr>
      </p:pic>
      <p:pic>
        <p:nvPicPr>
          <p:cNvPr id="5122" name="Picture 2" descr="C:\Users\1\Desktop\РМО подг.гр\DSCN506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83968" y="3212976"/>
            <a:ext cx="4478089" cy="3434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362274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</a:rPr>
              <a:t>- </a:t>
            </a:r>
            <a:r>
              <a:rPr lang="ru-RU" sz="3200" b="1" i="1" dirty="0" smtClean="0">
                <a:solidFill>
                  <a:srgbClr val="7030A0"/>
                </a:solidFill>
              </a:rPr>
              <a:t>Наше третье правило </a:t>
            </a:r>
            <a:r>
              <a:rPr lang="ru-RU" sz="3200" b="1" i="1" dirty="0" smtClean="0">
                <a:solidFill>
                  <a:srgbClr val="7030A0"/>
                </a:solidFill>
              </a:rPr>
              <a:t>здоровья – </a:t>
            </a:r>
            <a:r>
              <a:rPr lang="ru-RU" sz="3200" i="1" dirty="0" smtClean="0">
                <a:solidFill>
                  <a:srgbClr val="7030A0"/>
                </a:solidFill>
              </a:rPr>
              <a:t/>
            </a:r>
            <a:br>
              <a:rPr lang="ru-RU" sz="3200" i="1" dirty="0" smtClean="0">
                <a:solidFill>
                  <a:srgbClr val="7030A0"/>
                </a:solidFill>
              </a:rPr>
            </a:br>
            <a:r>
              <a:rPr lang="ru-RU" sz="3200" b="1" i="1" dirty="0" smtClean="0">
                <a:solidFill>
                  <a:srgbClr val="7030A0"/>
                </a:solidFill>
              </a:rPr>
              <a:t>«ДВИЖЕНИЕ - ЭТО ЖИЗНЬ!»</a:t>
            </a:r>
            <a:r>
              <a:rPr lang="ru-RU" sz="3200" i="1" dirty="0" smtClean="0">
                <a:solidFill>
                  <a:srgbClr val="7030A0"/>
                </a:solidFill>
              </a:rPr>
              <a:t> 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 </a:t>
            </a:r>
            <a:r>
              <a:rPr lang="ru-RU" sz="2000" i="1" dirty="0" smtClean="0">
                <a:solidFill>
                  <a:srgbClr val="7030A0"/>
                </a:solidFill>
              </a:rPr>
              <a:t>(</a:t>
            </a:r>
            <a:r>
              <a:rPr lang="ru-RU" sz="1400" i="1" dirty="0" smtClean="0">
                <a:solidFill>
                  <a:srgbClr val="7030A0"/>
                </a:solidFill>
              </a:rPr>
              <a:t>ребёнок подходит к мольберту, выбирает нужный лепесток и прикрепляет его</a:t>
            </a:r>
            <a:r>
              <a:rPr lang="ru-RU" sz="2000" i="1" dirty="0" smtClean="0">
                <a:solidFill>
                  <a:srgbClr val="7030A0"/>
                </a:solidFill>
              </a:rPr>
              <a:t>.)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1\Desktop\1 фото\IMG_20171220_10282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420888"/>
            <a:ext cx="3816424" cy="42484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5915000" cy="658336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-</a:t>
            </a:r>
            <a:r>
              <a:rPr lang="ru-RU" sz="2000" dirty="0" smtClean="0">
                <a:solidFill>
                  <a:srgbClr val="7030A0"/>
                </a:solidFill>
              </a:rPr>
              <a:t>Ребята, к нам в гости спешит Доктор Айболит.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( </a:t>
            </a:r>
            <a:r>
              <a:rPr lang="ru-RU" sz="1600" i="1" dirty="0" smtClean="0">
                <a:solidFill>
                  <a:srgbClr val="7030A0"/>
                </a:solidFill>
              </a:rPr>
              <a:t>В зал вбегает Доктор Айболит и начинает что-то искать.)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-</a:t>
            </a:r>
            <a:r>
              <a:rPr lang="ru-RU" sz="2000" dirty="0" smtClean="0">
                <a:solidFill>
                  <a:srgbClr val="7030A0"/>
                </a:solidFill>
              </a:rPr>
              <a:t>Доктор Айболит, чем ты так расстроен, что ты потерял?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-</a:t>
            </a:r>
            <a:r>
              <a:rPr lang="ru-RU" sz="2000" dirty="0" smtClean="0">
                <a:solidFill>
                  <a:srgbClr val="7030A0"/>
                </a:solidFill>
              </a:rPr>
              <a:t>Наступила осень и моим пациентам – зверькам – надо давать витамины. Но вот беда, я их потерял. (плачет).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-</a:t>
            </a:r>
            <a:r>
              <a:rPr lang="ru-RU" sz="2000" dirty="0" smtClean="0">
                <a:solidFill>
                  <a:srgbClr val="7030A0"/>
                </a:solidFill>
              </a:rPr>
              <a:t>Доктор Айболит ,ты, наверное, забыл, что витамины можно найти не только в аптеках, но и в свежих фруктах и овощах.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1600" i="1" dirty="0" smtClean="0">
                <a:solidFill>
                  <a:srgbClr val="7030A0"/>
                </a:solidFill>
              </a:rPr>
              <a:t> (Родитель и ребёнок вместе)</a:t>
            </a:r>
            <a:r>
              <a:rPr lang="ru-RU" sz="1600" dirty="0" smtClean="0">
                <a:solidFill>
                  <a:srgbClr val="7030A0"/>
                </a:solidFill>
              </a:rPr>
              <a:t/>
            </a:r>
            <a:br>
              <a:rPr lang="ru-RU" sz="1600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 </a:t>
            </a:r>
            <a:r>
              <a:rPr lang="ru-RU" sz="2000" b="1" i="1" dirty="0" smtClean="0">
                <a:solidFill>
                  <a:srgbClr val="7030A0"/>
                </a:solidFill>
              </a:rPr>
              <a:t>Витамины нам полезны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Это точно знаю.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Только их не из таблеток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Я употребляю.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Получаю их из пищи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Вкусной и полезной.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Где же прячутся они?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Очень интересно.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Объясняет мама мне: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-Они прячутся в еде,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Ты из фруктов, овощей,</a:t>
            </a:r>
            <a:r>
              <a:rPr lang="ru-RU" sz="2000" b="1" dirty="0" smtClean="0">
                <a:solidFill>
                  <a:srgbClr val="7030A0"/>
                </a:solidFill>
              </a:rPr>
              <a:t/>
            </a:r>
            <a:br>
              <a:rPr lang="ru-RU" sz="2000" b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Получай их поскорей!.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7170" name="Picture 2" descr="C:\Users\1\Desktop\РМО подг.гр\DSCN507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356992"/>
            <a:ext cx="4828117" cy="3261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467600" cy="2650306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</a:rPr>
              <a:t>- </a:t>
            </a:r>
            <a:r>
              <a:rPr lang="ru-RU" sz="2000" i="1" dirty="0" smtClean="0">
                <a:solidFill>
                  <a:srgbClr val="7030A0"/>
                </a:solidFill>
              </a:rPr>
              <a:t>Ребята, давайте поможем Доктору Айболиту собрать корзину с витаминами.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Игра «Собери корзину»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 </a:t>
            </a:r>
            <a:r>
              <a:rPr lang="ru-RU" sz="2000" i="1" dirty="0" smtClean="0">
                <a:solidFill>
                  <a:srgbClr val="7030A0"/>
                </a:solidFill>
              </a:rPr>
              <a:t> Вот вы говорите мне о пользе витаминов с грядок и садов, а я сейчас проверю. Насколько вы  всё это хорошо знаете. Скажите, пожалуйста, какие витамины содержаться в моркови, яблоках, орехах, апельсинах.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(</a:t>
            </a:r>
            <a:r>
              <a:rPr lang="ru-RU" sz="1600" i="1" dirty="0" smtClean="0">
                <a:solidFill>
                  <a:srgbClr val="7030A0"/>
                </a:solidFill>
              </a:rPr>
              <a:t>Дети и родители отвечают.)</a:t>
            </a:r>
            <a:r>
              <a:rPr lang="ru-RU" sz="1600" i="1" dirty="0" smtClean="0"/>
              <a:t/>
            </a:r>
            <a:br>
              <a:rPr lang="ru-RU" sz="1600" i="1" dirty="0" smtClean="0"/>
            </a:br>
            <a:endParaRPr lang="ru-RU" sz="1600" i="1" dirty="0"/>
          </a:p>
        </p:txBody>
      </p:sp>
      <p:pic>
        <p:nvPicPr>
          <p:cNvPr id="10242" name="Picture 2" descr="C:\Users\1\Desktop\РМО подг.гр\DSCN507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429000"/>
            <a:ext cx="3657600" cy="2880320"/>
          </a:xfrm>
          <a:prstGeom prst="rect">
            <a:avLst/>
          </a:prstGeom>
          <a:noFill/>
        </p:spPr>
      </p:pic>
      <p:pic>
        <p:nvPicPr>
          <p:cNvPr id="10243" name="Picture 3" descr="C:\Users\1\Desktop\РМО подг.гр\DSCN5073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0375" y="3429000"/>
            <a:ext cx="3657600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98178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rgbClr val="7030A0"/>
                </a:solidFill>
              </a:rPr>
              <a:t>- </a:t>
            </a:r>
            <a:r>
              <a:rPr lang="ru-RU" sz="1600" dirty="0" smtClean="0">
                <a:solidFill>
                  <a:srgbClr val="7030A0"/>
                </a:solidFill>
              </a:rPr>
              <a:t> Вот вы говорите мне о пользе витаминов с грядок и садов, а я сейчас проверю. Насколько вы  всё это хорошо знаете. Скажите, пожалуйста, какие витамины содержаться в моркови, яблоках, орехах, апельсинах.</a:t>
            </a:r>
            <a:br>
              <a:rPr lang="ru-RU" sz="1600" dirty="0" smtClean="0">
                <a:solidFill>
                  <a:srgbClr val="7030A0"/>
                </a:solidFill>
              </a:rPr>
            </a:br>
            <a:r>
              <a:rPr lang="ru-RU" sz="1600" dirty="0" smtClean="0">
                <a:solidFill>
                  <a:srgbClr val="7030A0"/>
                </a:solidFill>
              </a:rPr>
              <a:t>(</a:t>
            </a:r>
            <a:r>
              <a:rPr lang="ru-RU" sz="1200" i="1" dirty="0" smtClean="0">
                <a:solidFill>
                  <a:srgbClr val="7030A0"/>
                </a:solidFill>
              </a:rPr>
              <a:t>Дети и родители отвечают</a:t>
            </a:r>
            <a:r>
              <a:rPr lang="ru-RU" sz="1200" i="1" dirty="0" smtClean="0">
                <a:solidFill>
                  <a:srgbClr val="7030A0"/>
                </a:solidFill>
              </a:rPr>
              <a:t>.)</a:t>
            </a:r>
            <a:br>
              <a:rPr lang="ru-RU" sz="1200" i="1" dirty="0" smtClean="0">
                <a:solidFill>
                  <a:srgbClr val="7030A0"/>
                </a:solidFill>
              </a:rPr>
            </a:br>
            <a:r>
              <a:rPr lang="ru-RU" sz="1600" dirty="0" smtClean="0">
                <a:solidFill>
                  <a:srgbClr val="7030A0"/>
                </a:solidFill>
              </a:rPr>
              <a:t> Спасибо большое. Теперь мои звери будут здоровыми, а вы познакомились ещё с одним правилом .</a:t>
            </a:r>
            <a:endParaRPr lang="ru-RU" sz="1600" dirty="0"/>
          </a:p>
        </p:txBody>
      </p:sp>
      <p:pic>
        <p:nvPicPr>
          <p:cNvPr id="5122" name="Picture 2" descr="C:\Users\1\Desktop\фото\РМО подг.гр\DSCN507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1916" y="2276872"/>
            <a:ext cx="6498167" cy="4581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467600" cy="230425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3200" b="1" i="1" dirty="0" smtClean="0">
                <a:solidFill>
                  <a:srgbClr val="7030A0"/>
                </a:solidFill>
              </a:rPr>
              <a:t>Наше четвертое </a:t>
            </a:r>
            <a:r>
              <a:rPr lang="ru-RU" sz="3200" b="1" i="1" dirty="0" smtClean="0">
                <a:solidFill>
                  <a:srgbClr val="7030A0"/>
                </a:solidFill>
              </a:rPr>
              <a:t>п</a:t>
            </a:r>
            <a:r>
              <a:rPr lang="ru-RU" sz="3200" b="1" i="1" dirty="0" smtClean="0">
                <a:solidFill>
                  <a:srgbClr val="7030A0"/>
                </a:solidFill>
              </a:rPr>
              <a:t>равило </a:t>
            </a:r>
            <a:r>
              <a:rPr lang="ru-RU" sz="3200" b="1" i="1" dirty="0" smtClean="0">
                <a:solidFill>
                  <a:srgbClr val="7030A0"/>
                </a:solidFill>
              </a:rPr>
              <a:t>здоровья </a:t>
            </a:r>
            <a:r>
              <a:rPr lang="ru-RU" sz="3200" b="1" i="1" dirty="0" smtClean="0">
                <a:solidFill>
                  <a:srgbClr val="7030A0"/>
                </a:solidFill>
              </a:rPr>
              <a:t>– «ПОЛЬЗА ВИТАМИНОВ»</a:t>
            </a:r>
            <a:r>
              <a:rPr lang="ru-RU" sz="3200" i="1" dirty="0" smtClean="0">
                <a:solidFill>
                  <a:srgbClr val="7030A0"/>
                </a:solidFill>
              </a:rPr>
              <a:t>.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 </a:t>
            </a:r>
            <a:r>
              <a:rPr lang="ru-RU" sz="2000" dirty="0" smtClean="0">
                <a:solidFill>
                  <a:srgbClr val="7030A0"/>
                </a:solidFill>
              </a:rPr>
              <a:t>(</a:t>
            </a:r>
            <a:r>
              <a:rPr lang="ru-RU" sz="1400" i="1" dirty="0" smtClean="0">
                <a:solidFill>
                  <a:srgbClr val="7030A0"/>
                </a:solidFill>
              </a:rPr>
              <a:t>ребёнок подходит </a:t>
            </a:r>
            <a:r>
              <a:rPr lang="ru-RU" sz="1400" i="1" dirty="0" smtClean="0">
                <a:solidFill>
                  <a:srgbClr val="7030A0"/>
                </a:solidFill>
              </a:rPr>
              <a:t>и </a:t>
            </a:r>
            <a:r>
              <a:rPr lang="ru-RU" sz="1400" i="1" dirty="0" smtClean="0">
                <a:solidFill>
                  <a:srgbClr val="7030A0"/>
                </a:solidFill>
              </a:rPr>
              <a:t>прикрепляет лепесток).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1\Desktop\1 фото\IMG_20171220_10290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564904"/>
            <a:ext cx="3600400" cy="4293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75040" cy="6583362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Чтобы быть здоровыми, недостаточно только правильно питаться, знать правила гигиены, заниматься физкультурой и спортом, нужно также быть в хорошем настроении, почаще улыбаться, дарить добро и заботу окружающим и радоваться жизни. А подарят нам хорошее настроение весёлые игры.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</a:t>
            </a:r>
            <a:r>
              <a:rPr lang="ru-RU" sz="1600" i="1" dirty="0" smtClean="0">
                <a:solidFill>
                  <a:srgbClr val="7030A0"/>
                </a:solidFill>
              </a:rPr>
              <a:t>(</a:t>
            </a:r>
            <a:r>
              <a:rPr lang="ru-RU" sz="1600" b="1" i="1" dirty="0" smtClean="0">
                <a:solidFill>
                  <a:srgbClr val="7030A0"/>
                </a:solidFill>
              </a:rPr>
              <a:t> </a:t>
            </a:r>
            <a:r>
              <a:rPr lang="ru-RU" sz="1600" i="1" dirty="0" smtClean="0">
                <a:solidFill>
                  <a:srgbClr val="7030A0"/>
                </a:solidFill>
              </a:rPr>
              <a:t>Вбегает </a:t>
            </a:r>
            <a:r>
              <a:rPr lang="ru-RU" sz="1600" i="1" dirty="0" err="1" smtClean="0">
                <a:solidFill>
                  <a:srgbClr val="7030A0"/>
                </a:solidFill>
              </a:rPr>
              <a:t>Неряха</a:t>
            </a:r>
            <a:r>
              <a:rPr lang="ru-RU" sz="1600" i="1" dirty="0" smtClean="0">
                <a:solidFill>
                  <a:srgbClr val="7030A0"/>
                </a:solidFill>
              </a:rPr>
              <a:t> .)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А можно мне с вами тоже поиграть?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А ты кто?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Как кто? Разве вы меня не узнали? После того, как вы меня научили быть чистым и опрятным – я стал таким же, как вы.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Теперь мы тебя узнали, </a:t>
            </a:r>
            <a:r>
              <a:rPr lang="ru-RU" sz="2000" i="1" dirty="0" err="1" smtClean="0">
                <a:solidFill>
                  <a:srgbClr val="7030A0"/>
                </a:solidFill>
              </a:rPr>
              <a:t>Неряха</a:t>
            </a:r>
            <a:r>
              <a:rPr lang="ru-RU" sz="2000" i="1" dirty="0" smtClean="0">
                <a:solidFill>
                  <a:srgbClr val="7030A0"/>
                </a:solidFill>
              </a:rPr>
              <a:t> ! Давай вместе поиграем!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Ручки растираем и разогреваем,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И теплом своим лицо мы умываем.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Грабельки сгребают все плохие мысли,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Ушки растираем сверху вниз мы быстро.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Их вперёд сгибаем, тянем их за мочки,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И быстро убегаем пальцами на щёчки.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   Щёчки </a:t>
            </a:r>
            <a:r>
              <a:rPr lang="ru-RU" sz="2000" b="1" i="1" dirty="0" err="1" smtClean="0">
                <a:solidFill>
                  <a:srgbClr val="7030A0"/>
                </a:solidFill>
              </a:rPr>
              <a:t>пощипаем</a:t>
            </a:r>
            <a:r>
              <a:rPr lang="ru-RU" sz="2000" b="1" i="1" dirty="0" smtClean="0">
                <a:solidFill>
                  <a:srgbClr val="7030A0"/>
                </a:solidFill>
              </a:rPr>
              <a:t>, чтобы надувались,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Губки разминаем, чтобы улыбались.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          </a:t>
            </a:r>
            <a:r>
              <a:rPr lang="ru-RU" sz="1600" i="1" dirty="0" smtClean="0">
                <a:solidFill>
                  <a:srgbClr val="7030A0"/>
                </a:solidFill>
              </a:rPr>
              <a:t>(выполняется </a:t>
            </a:r>
            <a:r>
              <a:rPr lang="ru-RU" sz="1600" i="1" dirty="0" err="1" smtClean="0">
                <a:solidFill>
                  <a:srgbClr val="7030A0"/>
                </a:solidFill>
              </a:rPr>
              <a:t>самомассаж</a:t>
            </a:r>
            <a:r>
              <a:rPr lang="ru-RU" sz="1600" i="1" dirty="0" smtClean="0">
                <a:solidFill>
                  <a:srgbClr val="7030A0"/>
                </a:solidFill>
              </a:rPr>
              <a:t> )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Содержимое 3" descr="http://iviner.mr.sportsng.ru/img/upload/17/image_image_49459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977681"/>
            <a:ext cx="3384376" cy="2880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А теперь поиграем в весёлые игры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«ГУСЕНИЦА»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«Рука к руке»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endParaRPr lang="ru-RU" sz="2000" i="1" dirty="0">
              <a:solidFill>
                <a:srgbClr val="7030A0"/>
              </a:solidFill>
            </a:endParaRPr>
          </a:p>
        </p:txBody>
      </p:sp>
      <p:pic>
        <p:nvPicPr>
          <p:cNvPr id="8195" name="Picture 3" descr="C:\Users\1\Desktop\РМО подг.гр\DSCN507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2852936"/>
            <a:ext cx="3863280" cy="3816424"/>
          </a:xfrm>
          <a:prstGeom prst="rect">
            <a:avLst/>
          </a:prstGeom>
          <a:noFill/>
        </p:spPr>
      </p:pic>
      <p:pic>
        <p:nvPicPr>
          <p:cNvPr id="8194" name="Picture 2" descr="C:\Users\1\Desktop\РМО подг.гр\DSCN5078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211960" y="260648"/>
            <a:ext cx="4478090" cy="4154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074242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</a:rPr>
              <a:t>Наше пятое правило здоровья </a:t>
            </a:r>
            <a:r>
              <a:rPr lang="ru-RU" sz="3200" i="1" dirty="0" smtClean="0">
                <a:solidFill>
                  <a:srgbClr val="7030A0"/>
                </a:solidFill>
              </a:rPr>
              <a:t>– </a:t>
            </a:r>
            <a:r>
              <a:rPr lang="ru-RU" sz="3200" b="1" i="1" dirty="0" smtClean="0">
                <a:solidFill>
                  <a:srgbClr val="7030A0"/>
                </a:solidFill>
              </a:rPr>
              <a:t>«ХОРОШЕЕ НАСТРОЕНИЕ» 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(</a:t>
            </a:r>
            <a:r>
              <a:rPr lang="ru-RU" sz="1400" i="1" dirty="0" smtClean="0">
                <a:solidFill>
                  <a:srgbClr val="7030A0"/>
                </a:solidFill>
              </a:rPr>
              <a:t>ребенок  находит </a:t>
            </a:r>
            <a:r>
              <a:rPr lang="ru-RU" sz="1400" i="1" dirty="0" smtClean="0">
                <a:solidFill>
                  <a:srgbClr val="7030A0"/>
                </a:solidFill>
              </a:rPr>
              <a:t>и </a:t>
            </a:r>
            <a:r>
              <a:rPr lang="ru-RU" sz="1400" i="1" dirty="0" smtClean="0">
                <a:solidFill>
                  <a:srgbClr val="7030A0"/>
                </a:solidFill>
              </a:rPr>
              <a:t>прикрепляет </a:t>
            </a:r>
            <a:r>
              <a:rPr lang="ru-RU" sz="1400" i="1" dirty="0" smtClean="0">
                <a:solidFill>
                  <a:srgbClr val="7030A0"/>
                </a:solidFill>
              </a:rPr>
              <a:t>лепесток)</a:t>
            </a: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1\Desktop\1 фото\IMG_20171220_10293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060848"/>
            <a:ext cx="3528392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8621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rgbClr val="7030A0"/>
                </a:solidFill>
              </a:rPr>
              <a:t>Ребята , сегодня вы были все дружными Дружба помогла нам провести веселые игры и веселые эстафеты.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3100" b="1" i="1" dirty="0" smtClean="0">
                <a:solidFill>
                  <a:srgbClr val="7030A0"/>
                </a:solidFill>
              </a:rPr>
              <a:t>Наше</a:t>
            </a:r>
            <a:r>
              <a:rPr lang="ru-RU" sz="2000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smtClean="0">
                <a:solidFill>
                  <a:srgbClr val="7030A0"/>
                </a:solidFill>
              </a:rPr>
              <a:t>шестое правило здоровья – «Дружба»</a:t>
            </a:r>
            <a:endParaRPr lang="ru-RU" b="1" i="1" dirty="0">
              <a:solidFill>
                <a:srgbClr val="7030A0"/>
              </a:solidFill>
            </a:endParaRPr>
          </a:p>
        </p:txBody>
      </p:sp>
      <p:pic>
        <p:nvPicPr>
          <p:cNvPr id="4" name="Picture 2" descr="C:\Users\1\Desktop\1 фото\IMG_20171220_10301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753544"/>
            <a:ext cx="3335883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27584" y="260648"/>
            <a:ext cx="7272808" cy="5242594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Цветок здоровья мы собрали, теперь здоровье нам покажется.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(</a:t>
            </a:r>
            <a:r>
              <a:rPr lang="ru-RU" sz="1400" i="1" dirty="0" err="1" smtClean="0">
                <a:solidFill>
                  <a:srgbClr val="7030A0"/>
                </a:solidFill>
              </a:rPr>
              <a:t>Неряха</a:t>
            </a:r>
            <a:r>
              <a:rPr lang="ru-RU" sz="1400" i="1" dirty="0" smtClean="0">
                <a:solidFill>
                  <a:srgbClr val="7030A0"/>
                </a:solidFill>
              </a:rPr>
              <a:t> выносит красивое настольное зеркало. Держа его в руках и проходя мимо команд, он предлагает каждому участнику заглянуть в него</a:t>
            </a:r>
            <a:r>
              <a:rPr lang="ru-RU" sz="2000" i="1" dirty="0" smtClean="0">
                <a:solidFill>
                  <a:srgbClr val="7030A0"/>
                </a:solidFill>
              </a:rPr>
              <a:t>.)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 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Что мы увидели в волшебном зеркале?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Своё отражение</a:t>
            </a:r>
            <a:r>
              <a:rPr lang="ru-RU" sz="2000" b="1" i="1" dirty="0" smtClean="0">
                <a:solidFill>
                  <a:srgbClr val="7030A0"/>
                </a:solidFill>
              </a:rPr>
              <a:t>.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Правильно! Ведь здоровье спрятано внутри нас! И чтобы оно не убежало, нужно бережно к нему относиться. Что мы будем делать, чтобы сохранить здоровье? 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Заниматься спортом, дышать свежим воздухом, соблюдать правила гигиены, правильно питаться, быть в хорошем настроении.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endParaRPr lang="ru-RU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541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-</a:t>
            </a:r>
            <a:r>
              <a:rPr lang="ru-RU" sz="2000" i="1" dirty="0" smtClean="0">
                <a:solidFill>
                  <a:srgbClr val="7030A0"/>
                </a:solidFill>
              </a:rPr>
              <a:t>Наш праздник подошёл к концу.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А на прощание мы желаем  и детям, и родителям, и гостям….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КРЕПКОГО ЗДОРОВЬЯ</a:t>
            </a:r>
            <a:r>
              <a:rPr lang="ru-RU" sz="2000" b="1" i="1" dirty="0" smtClean="0">
                <a:solidFill>
                  <a:srgbClr val="7030A0"/>
                </a:solidFill>
              </a:rPr>
              <a:t>!!!</a:t>
            </a:r>
            <a:br>
              <a:rPr lang="ru-RU" sz="2000" b="1" i="1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4099" name="Picture 3" descr="C:\Users\1\Desktop\1 фото\IMG_20171220_10303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3" y="1600200"/>
            <a:ext cx="4680521" cy="49251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611560" y="1600200"/>
            <a:ext cx="7416824" cy="487362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600" i="1" dirty="0" smtClean="0">
                <a:solidFill>
                  <a:srgbClr val="7030A0"/>
                </a:solidFill>
              </a:rPr>
              <a:t>Спасибо</a:t>
            </a:r>
          </a:p>
          <a:p>
            <a:pPr algn="ctr">
              <a:buNone/>
            </a:pPr>
            <a:r>
              <a:rPr lang="ru-RU" sz="6600" i="1" dirty="0" smtClean="0">
                <a:solidFill>
                  <a:srgbClr val="7030A0"/>
                </a:solidFill>
              </a:rPr>
              <a:t> </a:t>
            </a:r>
            <a:r>
              <a:rPr lang="ru-RU" sz="6600" i="1" dirty="0" smtClean="0">
                <a:solidFill>
                  <a:srgbClr val="7030A0"/>
                </a:solidFill>
              </a:rPr>
              <a:t>за внимание!!!</a:t>
            </a:r>
          </a:p>
          <a:p>
            <a:pPr algn="ctr"/>
            <a:endParaRPr lang="ru-RU" sz="6600" i="1" dirty="0"/>
          </a:p>
        </p:txBody>
      </p:sp>
      <p:pic>
        <p:nvPicPr>
          <p:cNvPr id="4" name="Рисунок 3" descr="https://serkova-mar-detsad13.edumsko.ru/uploads/32200/32169/persona/folders/084.jpg?150606330100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645024"/>
            <a:ext cx="4896544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262</TotalTime>
  <Words>427</Words>
  <Application>Microsoft Office PowerPoint</Application>
  <PresentationFormat>Экран (4:3)</PresentationFormat>
  <Paragraphs>42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Эркер</vt:lpstr>
      <vt:lpstr>07 .12. 2018г. прошло районное методическое объединение на базе МДОУ детский сад №2 «Светлячок»</vt:lpstr>
      <vt:lpstr>Непосредственно -образовательная деятельность  «ЦВЕТОК  ЗДОРОВЬЯ»     Кротова Валентина Александровна – инструтор по физической культуре  высшей категории  МДОУ детский сад №2 «светлячок» </vt:lpstr>
      <vt:lpstr>участники:  дети и родители подготовительной группы .  </vt:lpstr>
      <vt:lpstr>Слайд 4</vt:lpstr>
      <vt:lpstr>Реализация:  - речевое развитие,  -познавательное развитие. -физическое развитие,  социально-коммуникативное развитие, -художественно-эстетическое развитие . Предварительная работа:  - беседа родителями,  - разучивание стихов с родителями.    </vt:lpstr>
      <vt:lpstr> Ход непосредственно-образовательной деятельности.  Здравствуйте, дорогие мальчики и девочки! Здравствуйте уважаемые родители и гости! Сегодня мы проводим совместное физкультурное занятие. Начну я его с притчи, дошедшей до нас от предков.   «Главное богатство, которое имеет человек, помимо жизни, - его здоровье.  Но давным - давно здоровье обиделось на людей и решило спрятаться.  Многие взрослые и дети искали его, да показывается оно не всем,  а только тем, кому удаётся узнать, что надо делать, чтобы быть здоровым» .  </vt:lpstr>
      <vt:lpstr>Вот и мы сегодня отправимся на его поиски.  Задача нам предстоит нелёгкая.  Но мы с вами сильные и ловкие.  Вместе мы сможем пройти все испытания на пути к здоровью,  да и помощники у нас будут самые лучшие – ваши родители. После каждого испытания вы будете узнавать одно из правил здоровья. А написаны они буду на лепестках, и в конце нашего занятия у нас получится «Цветок здоровья».  </vt:lpstr>
      <vt:lpstr>Первое правило здоровья мы все очень хорошо знаем.  Что мы делаем каждое утро?  Правильно, зарядку.  Вот этим мы сейчас и займёмся. Нам лениться не годится. Помните, ребятки! Даже звери, даже птицы Делают зарядку. (Родитель и ребёнок вместе) Зарядка всем полезна Зарядка всем нужна. От лени и болезней Спасает нас она!    </vt:lpstr>
      <vt:lpstr>Наше первое правило здоровья – «ЗАРЯДКА»</vt:lpstr>
      <vt:lpstr>(вбегает Неряха) -Здравствуйте! Апчхи! (Чихает, вытирает нос рукавом). -Будь здоров! Что ты такой лохматый, неумытый? У тебя есть носовой платок? -Нет, а зачем он мне?  </vt:lpstr>
      <vt:lpstr>-Ребята, давайте расскажем Неряхе о правилах гигиены.  (Родитель и ребёнок вместе) Зеркало любит чистые лица. Зеркало скажет: -Надо умыться. Зеркало охнет:  Где же гребёнка? Что же она не причешет ребёнка? Зеркало даже темнеет от страха, Если в него поглядится неряха! </vt:lpstr>
      <vt:lpstr>Давайте научим Неряху быть опрятным и пользоваться предметами гигиены. Сейчас я вам загадаю загадки.   Гладко, душисто и моет чисто. Нужно, чтоб у каждого было. Что , ребята, это?  (мыло). Хожу-брожу не по лесам, А по усам  и волосам. И зубы у меня длинней,  Чем у волков и медведей.  (Расческа)   Костяная спинка, Жёсткая щетинка. С мятной пастой дружит, Нам усердно служит.  (Зубная щётка)   Вафельное полосатое Ворсистое и мохнатое, Всегда под рукою – Что это такое?  (Полотенце).    Молодцы! Справились с заданием! Вот и нет микробов больше. Но придут они опять,  Если будешь забывать Руки с мылом мыть почаще, Не давать микробам счастья жить в грязи, Зубы вечером и утром чисти регулярно, Причесаться не забудь И всегда опрятным будь!     </vt:lpstr>
      <vt:lpstr>-Неряха , тебе стали понятны правила гигиены? -Да, спасибо, вам большое! В благодарность я угощу вас фруктами. Весной особенно полезно их есть.    (Неряха достаёт из корзины яблоко, роняет его на пол, затем поднимает и начинает угощать детей.)  -Ой, не делай так! -Опять что-то не так?               ( Родитель и ребёнок вместе)    Сливы, яблоки и груши   Не спешите сразу кушать.   Не кладите сразу в рот, -   Заболит у вас живот!   Пыль к ним всякая пристала,   Отнесите их домой,   И помойте их сначала   Кипячёною водой.  </vt:lpstr>
      <vt:lpstr>- Сколько же всего я теперь знаю!  Для чего нужны носовой платок, мыло, зубная щётка, полотенце, расчёска.  А я ещё теперь буду мыть фрукты кипячёной водой.       До свидания, ребята!       Что же вам ещё сказать?       Разрешите на прощанье       Вам здоровья пожелать. (Уходит.) </vt:lpstr>
      <vt:lpstr>Наше второе правило здоровья – «ГИГИЕНА» .    ( ребёнок подходит к мольберту, выбирает нужный лепесток и прикрепляет его.) .  </vt:lpstr>
      <vt:lpstr>-Также , чтобы быть здоровым, необходимо заниматься спортом. Если вы справитесь со следующим заданием, я вам подарю ещё один лепесток здоровья Эстафета: 1. «Пронеси предмет на ракетке» </vt:lpstr>
      <vt:lpstr>Эстафета: «Самый ловкий» (дети)</vt:lpstr>
      <vt:lpstr>Эстафета: «Самый ловкий» (родители)</vt:lpstr>
      <vt:lpstr>Эстафета:«Дружная пара»</vt:lpstr>
      <vt:lpstr>- Наше третье правило здоровья –  «ДВИЖЕНИЕ - ЭТО ЖИЗНЬ!»     (ребёнок подходит к мольберту, выбирает нужный лепесток и прикрепляет его.) </vt:lpstr>
      <vt:lpstr>-Ребята, к нам в гости спешит Доктор Айболит.   ( В зал вбегает Доктор Айболит и начинает что-то искать.) -Доктор Айболит, чем ты так расстроен, что ты потерял? -Наступила осень и моим пациентам – зверькам – надо давать витамины. Но вот беда, я их потерял. (плачет). -Доктор Айболит ,ты, наверное, забыл, что витамины можно найти не только в аптеках, но и в свежих фруктах и овощах.  (Родитель и ребёнок вместе)    Витамины нам полезны   Это точно знаю.    Только их не из таблеток    Я употребляю.    Получаю их из пищи    Вкусной и полезной.    Где же прячутся они?    Очень интересно.    Объясняет мама мне:   -Они прячутся в еде,    Ты из фруктов, овощей,    Получай их поскорей!.  </vt:lpstr>
      <vt:lpstr>- Ребята, давайте поможем Доктору Айболиту собрать корзину с витаминами. Игра «Собери корзину» -  Вот вы говорите мне о пользе витаминов с грядок и садов, а я сейчас проверю. Насколько вы  всё это хорошо знаете. Скажите, пожалуйста, какие витамины содержаться в моркови, яблоках, орехах, апельсинах. (Дети и родители отвечают.) </vt:lpstr>
      <vt:lpstr>-  Вот вы говорите мне о пользе витаминов с грядок и садов, а я сейчас проверю. Насколько вы  всё это хорошо знаете. Скажите, пожалуйста, какие витамины содержаться в моркови, яблоках, орехах, апельсинах. (Дети и родители отвечают.)  Спасибо большое. Теперь мои звери будут здоровыми, а вы познакомились ещё с одним правилом .</vt:lpstr>
      <vt:lpstr> Наше четвертое правило здоровья – «ПОЛЬЗА ВИТАМИНОВ».  (ребёнок подходит и прикрепляет лепесток). </vt:lpstr>
      <vt:lpstr>-Чтобы быть здоровыми, недостаточно только правильно питаться, знать правила гигиены, заниматься физкультурой и спортом, нужно также быть в хорошем настроении, почаще улыбаться, дарить добро и заботу окружающим и радоваться жизни. А подарят нам хорошее настроение весёлые игры.  ( Вбегает Неряха .) -А можно мне с вами тоже поиграть? -А ты кто? -Как кто? Разве вы меня не узнали? После того, как вы меня научили быть чистым и опрятным – я стал таким же, как вы. -Теперь мы тебя узнали, Неряха ! Давай вместе поиграем!  Ручки растираем и разогреваем,    И теплом своим лицо мы умываем.    Грабельки сгребают все плохие мысли, Ушки растираем сверху вниз мы быстро.    Их вперёд сгибаем, тянем их за мочки,    И быстро убегаем пальцами на щёчки.    Щёчки пощипаем, чтобы надувались, Губки разминаем, чтобы улыбались.            (выполняется самомассаж ) </vt:lpstr>
      <vt:lpstr>-А теперь поиграем в весёлые игры  «ГУСЕНИЦА» «Рука к руке» </vt:lpstr>
      <vt:lpstr>Наше пятое правило здоровья – «ХОРОШЕЕ НАСТРОЕНИЕ»  (ребенок  находит и прикрепляет лепесток) </vt:lpstr>
      <vt:lpstr>Ребята , сегодня вы были все дружными Дружба помогла нам провести веселые игры и веселые эстафеты. Наше шестое правило здоровья – «Дружба»</vt:lpstr>
      <vt:lpstr>-Цветок здоровья мы собрали, теперь здоровье нам покажется. (Неряха выносит красивое настольное зеркало. Держа его в руках и проходя мимо команд, он предлагает каждому участнику заглянуть в него.)   -Что мы увидели в волшебном зеркале? -Своё отражение. -Правильно! Ведь здоровье спрятано внутри нас! И чтобы оно не убежало, нужно бережно к нему относиться. Что мы будем делать, чтобы сохранить здоровье?  -Заниматься спортом, дышать свежим воздухом, соблюдать правила гигиены, правильно питаться, быть в хорошем настроении. </vt:lpstr>
      <vt:lpstr>-Наш праздник подошёл к концу.  А на прощание мы желаем  и детям, и родителям, и гостям…. КРЕПКОГО ЗДОРОВЬЯ!!!  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Непосредственно образовательная деятельность  «ЦВЕТОК  ЗДОРОВЬЯ»  составил : Кротова Валентина Александровна – инструтор физкультуры МДОу детский сад №2 «светлячок» </dc:title>
  <dc:creator>Светлячок</dc:creator>
  <cp:lastModifiedBy>1</cp:lastModifiedBy>
  <cp:revision>30</cp:revision>
  <dcterms:created xsi:type="dcterms:W3CDTF">2017-12-13T06:32:09Z</dcterms:created>
  <dcterms:modified xsi:type="dcterms:W3CDTF">2017-12-20T08:48:18Z</dcterms:modified>
</cp:coreProperties>
</file>