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6" r:id="rId2"/>
    <p:sldId id="256" r:id="rId3"/>
    <p:sldId id="313" r:id="rId4"/>
    <p:sldId id="257" r:id="rId5"/>
    <p:sldId id="258" r:id="rId6"/>
    <p:sldId id="259" r:id="rId7"/>
    <p:sldId id="260" r:id="rId8"/>
    <p:sldId id="263" r:id="rId9"/>
    <p:sldId id="314" r:id="rId10"/>
    <p:sldId id="262" r:id="rId11"/>
    <p:sldId id="315" r:id="rId12"/>
    <p:sldId id="264" r:id="rId13"/>
    <p:sldId id="265" r:id="rId14"/>
    <p:sldId id="266" r:id="rId15"/>
    <p:sldId id="279" r:id="rId16"/>
    <p:sldId id="274" r:id="rId17"/>
    <p:sldId id="267" r:id="rId18"/>
    <p:sldId id="268" r:id="rId19"/>
    <p:sldId id="269" r:id="rId20"/>
    <p:sldId id="270" r:id="rId21"/>
    <p:sldId id="275" r:id="rId22"/>
    <p:sldId id="276" r:id="rId23"/>
    <p:sldId id="277" r:id="rId24"/>
    <p:sldId id="278" r:id="rId25"/>
    <p:sldId id="282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23 ноября 2017 года в МДОУ детский сад №2 «Светлячок» прошел семинар – практикум  :</a:t>
            </a:r>
            <a:r>
              <a:rPr lang="ru-RU" sz="2400" b="1" i="1" dirty="0" smtClean="0"/>
              <a:t> «Художественно-эстетическое развитие дошкольников в условиях ФГОС ДО».</a:t>
            </a:r>
            <a:br>
              <a:rPr lang="ru-RU" sz="2400" b="1" i="1" dirty="0" smtClean="0"/>
            </a:br>
            <a:r>
              <a:rPr lang="ru-RU" sz="2400" i="1" dirty="0" smtClean="0"/>
              <a:t>Участники семинара :  старший воспитатель ,инструктор физкультуры, музыкальный руководитель, воспитатели.</a:t>
            </a:r>
            <a:endParaRPr lang="ru-RU" sz="2400" dirty="0"/>
          </a:p>
        </p:txBody>
      </p:sp>
      <p:pic>
        <p:nvPicPr>
          <p:cNvPr id="1026" name="Picture 2" descr="C:\Users\1\Desktop\IMG_20171122_13380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27584" y="1844824"/>
            <a:ext cx="6840760" cy="47525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30689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/>
              <a:t>Семинар – практикум : «Художественно-эстетическое развитие дошкольников в условиях ФГОС ДО»</a:t>
            </a:r>
            <a:r>
              <a:rPr lang="ru-RU" sz="1200" b="1" i="1" dirty="0" smtClean="0"/>
              <a:t/>
            </a:r>
            <a:br>
              <a:rPr lang="ru-RU" sz="1200" b="1" i="1" dirty="0" smtClean="0"/>
            </a:br>
            <a:r>
              <a:rPr lang="ru-RU" sz="1600" b="1" i="1" dirty="0" smtClean="0"/>
              <a:t>старший воспитатель Давыдова Л.В.</a:t>
            </a:r>
            <a:br>
              <a:rPr lang="ru-RU" sz="1600" b="1" i="1" dirty="0" smtClean="0"/>
            </a:br>
            <a:r>
              <a:rPr lang="ru-RU" sz="1600" b="1" i="1" dirty="0" smtClean="0"/>
              <a:t>МДОУ детский сад №2 «Светлячок»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 descr="Художественно-эстетическое развитие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8064896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02916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>Цель: </a:t>
            </a:r>
            <a:r>
              <a:rPr lang="ru-RU" sz="2400" i="1" dirty="0" smtClean="0"/>
              <a:t>Формирование интереса к эстетической стороне окружающей действительности. Удовлетворение потребностей детей и самовыражения</a:t>
            </a:r>
            <a:r>
              <a:rPr lang="ru-RU" sz="2400" b="1" i="1" dirty="0" smtClean="0"/>
              <a:t>.</a:t>
            </a:r>
            <a:br>
              <a:rPr lang="ru-RU" sz="2400" b="1" i="1" dirty="0" smtClean="0"/>
            </a:br>
            <a:r>
              <a:rPr lang="ru-RU" sz="2400" i="1" dirty="0" smtClean="0"/>
              <a:t>Обеспечить понимание ДОО содержания и особенностей ФГОС ДО .</a:t>
            </a:r>
            <a:br>
              <a:rPr lang="ru-RU" sz="2400" i="1" dirty="0" smtClean="0"/>
            </a:br>
            <a:r>
              <a:rPr lang="ru-RU" sz="2400" b="1" i="1" dirty="0" smtClean="0"/>
              <a:t>Задачи:</a:t>
            </a:r>
            <a:br>
              <a:rPr lang="ru-RU" sz="2400" b="1" i="1" dirty="0" smtClean="0"/>
            </a:br>
            <a:r>
              <a:rPr lang="ru-RU" sz="2400" b="1" i="1" dirty="0" smtClean="0"/>
              <a:t> </a:t>
            </a:r>
            <a:r>
              <a:rPr lang="ru-RU" sz="2400" i="1" dirty="0" smtClean="0"/>
              <a:t>1. Активизировать мыслительную деятельность педагогов в знании основных положений ,понятий и принципов ФГОС ДО.</a:t>
            </a:r>
            <a:br>
              <a:rPr lang="ru-RU" sz="2400" i="1" dirty="0" smtClean="0"/>
            </a:br>
            <a:r>
              <a:rPr lang="ru-RU" sz="2400" i="1" dirty="0" smtClean="0"/>
              <a:t>2. Выявить уровень профессиональной подготовленности  педагогов  в знании основных  положений ,понятий и принципов ФГОС ДО.</a:t>
            </a:r>
            <a:br>
              <a:rPr lang="ru-RU" sz="2400" i="1" dirty="0" smtClean="0"/>
            </a:br>
            <a:r>
              <a:rPr lang="ru-RU" sz="2400" i="1" dirty="0" smtClean="0"/>
              <a:t>3.Развивать уровень профессиональной подготовленности педагогов к введению ФГОС.</a:t>
            </a:r>
            <a:br>
              <a:rPr lang="ru-RU" sz="2400" i="1" dirty="0" smtClean="0"/>
            </a:br>
            <a:r>
              <a:rPr lang="ru-RU" sz="2400" i="1" dirty="0" smtClean="0"/>
              <a:t>3.Развивать умение </a:t>
            </a:r>
            <a:r>
              <a:rPr lang="ru-RU" sz="2400" i="1" dirty="0" err="1" smtClean="0"/>
              <a:t>аргументированно</a:t>
            </a:r>
            <a:r>
              <a:rPr lang="ru-RU" sz="2400" i="1" dirty="0" smtClean="0"/>
              <a:t> отстаивать свою точку зрения.</a:t>
            </a:r>
            <a:br>
              <a:rPr lang="ru-RU" sz="2400" i="1" dirty="0" smtClean="0"/>
            </a:br>
            <a:endParaRPr lang="ru-RU" sz="24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47525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> </a:t>
            </a:r>
            <a:r>
              <a:rPr lang="ru-RU" sz="3100" b="1" i="1" u="sng" dirty="0" smtClean="0">
                <a:solidFill>
                  <a:srgbClr val="C00000"/>
                </a:solidFill>
              </a:rPr>
              <a:t>Первая часть  - теоретическая </a:t>
            </a:r>
            <a:r>
              <a:rPr lang="ru-RU" sz="3100" b="1" i="1" dirty="0" smtClean="0">
                <a:solidFill>
                  <a:srgbClr val="C00000"/>
                </a:solidFill>
              </a:rPr>
              <a:t>.</a:t>
            </a:r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>Реализация художественно-эстетического направления развития детей дошкольного возраста в ФГОС.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i="1" dirty="0" smtClean="0"/>
              <a:t>-</a:t>
            </a:r>
            <a:r>
              <a:rPr lang="ru-RU" sz="2200" b="1" i="1" dirty="0" smtClean="0"/>
              <a:t>Художественно-эстетическое развитие предполагает развитие предпосылок ценностно-смыслового восприятия и понимания произведений искусства (словесного, музыкального, изобразительного, мира природы;</a:t>
            </a:r>
            <a:br>
              <a:rPr lang="ru-RU" sz="2200" b="1" i="1" dirty="0" smtClean="0"/>
            </a:br>
            <a:r>
              <a:rPr lang="ru-RU" sz="2200" b="1" i="1" dirty="0" smtClean="0"/>
              <a:t>- становление эстетического отношения к окружающему миру; </a:t>
            </a:r>
            <a:br>
              <a:rPr lang="ru-RU" sz="2200" b="1" i="1" dirty="0" smtClean="0"/>
            </a:br>
            <a:r>
              <a:rPr lang="ru-RU" sz="2200" b="1" i="1" dirty="0" smtClean="0"/>
              <a:t>-формирование элементарных представлений о видах искусства; </a:t>
            </a:r>
            <a:br>
              <a:rPr lang="ru-RU" sz="2200" b="1" i="1" dirty="0" smtClean="0"/>
            </a:br>
            <a:r>
              <a:rPr lang="ru-RU" sz="2200" b="1" i="1" dirty="0" smtClean="0"/>
              <a:t>-восприятие музыки, художественной литературы, фольклора; </a:t>
            </a:r>
            <a:br>
              <a:rPr lang="ru-RU" sz="2200" b="1" i="1" dirty="0" smtClean="0"/>
            </a:br>
            <a:r>
              <a:rPr lang="ru-RU" sz="2200" b="1" i="1" dirty="0" smtClean="0"/>
              <a:t>-стимулирование сопереживания персонажам художественных произведений; </a:t>
            </a:r>
            <a:br>
              <a:rPr lang="ru-RU" sz="2200" b="1" i="1" dirty="0" smtClean="0"/>
            </a:br>
            <a:r>
              <a:rPr lang="ru-RU" sz="2200" b="1" i="1" dirty="0" smtClean="0"/>
              <a:t>-реализацию самостоятельной творческой деятельности детей (изобразительной, конструктивно-модельной, музыкальной и др.) </a:t>
            </a:r>
            <a:endParaRPr lang="ru-RU" sz="2200" i="1" dirty="0"/>
          </a:p>
        </p:txBody>
      </p:sp>
      <p:pic>
        <p:nvPicPr>
          <p:cNvPr id="23554" name="Picture 2" descr="http://7school33.ucoz.ru/_si/0/09549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5157192"/>
            <a:ext cx="4824536" cy="1700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6450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/>
              <a:t>Стратегической целью государственной политики в области образования, как отмечено в «Концепции долгосрочного социально-экономического развития Российской Федерации на период до 2020 г. » является повышение доступности качественного образования в соответствии с требованиями инновационного развития экономики, задачами конкурентоспособности России в глобальном мире и современными потребностями общества.</a:t>
            </a:r>
            <a:endParaRPr lang="ru-RU" sz="2800" i="1" dirty="0"/>
          </a:p>
        </p:txBody>
      </p:sp>
      <p:pic>
        <p:nvPicPr>
          <p:cNvPr id="7" name="Picture 4" descr="http://vejd.ucoz.ru/ddt1/assets/MG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365104"/>
            <a:ext cx="8280920" cy="2492896"/>
          </a:xfrm>
          <a:prstGeom prst="rect">
            <a:avLst/>
          </a:prstGeom>
          <a:noFill/>
        </p:spPr>
      </p:pic>
      <p:pic>
        <p:nvPicPr>
          <p:cNvPr id="8" name="Picture 4" descr="http://vejd.ucoz.ru/ddt1/assets/MG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944" y="4517504"/>
            <a:ext cx="8280920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3960440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Исходя из поставленной цели, процесс модернизации системы образования сопровождается переосмыслением отечественной и зарубежной образовательной теории и практики, присвоением образованию гуманистического характера и уточнением механизмов всестороннего, гармонического развития личности. </a:t>
            </a:r>
            <a:br>
              <a:rPr lang="ru-RU" sz="2400" b="1" i="1" dirty="0" smtClean="0"/>
            </a:br>
            <a:r>
              <a:rPr lang="ru-RU" sz="2400" b="1" i="1" dirty="0" smtClean="0"/>
              <a:t>Актуальным направлением модернизации системы образования является художественно-эстетическое воспитание, как одно из основных средств духовно-нравственного, культурного развития личности</a:t>
            </a:r>
            <a:r>
              <a:rPr lang="ru-RU" sz="2800" b="1" i="1" dirty="0" smtClean="0"/>
              <a:t>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53250" name="Picture 2" descr="http://miass-dou40.ru/wp-content/uploads/2016/06/raduga03yt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717032"/>
            <a:ext cx="6096000" cy="31409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rmAutofit/>
          </a:bodyPr>
          <a:lstStyle/>
          <a:p>
            <a:r>
              <a:rPr lang="ru-RU" sz="2400" b="1" i="1" dirty="0" smtClean="0"/>
              <a:t>В "Концепции дошкольного воспитания" отмечается, что "искусство является уникальным средством формирования важнейших сторон психической жизни - эмоциональной сферы, образного мышления, художественных и творческих способностей".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23554" name="Picture 2" descr="https://im0-tub-ru.yandex.net/i?id=bd840557a1e8eb3b8f880e14d9eb3009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068961"/>
            <a:ext cx="8352928" cy="3789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3888432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В психологии и педагогике изучались специфика и пути развития творчества детей в разных видах продуктивной деятельности .Отмечалось, что художественно-эстетическая деятельность в силу своей эмоциональности, образной насыщенности воздействует особенно эффективно на развитие личности. Н. А. Ветлугина выделяет эту деятельность как «частное» подразделение в иерархии основных видов детской деятельности</a:t>
            </a:r>
            <a:endParaRPr lang="ru-RU" sz="2400" i="1" dirty="0"/>
          </a:p>
        </p:txBody>
      </p:sp>
      <p:pic>
        <p:nvPicPr>
          <p:cNvPr id="17410" name="Picture 2" descr="http://img0.liveinternet.ru/images/attach/c/5/84/771/84771256_4195696_kr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293096"/>
            <a:ext cx="3384376" cy="23332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305800" cy="280831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Художественно эстетическая деятельность –</a:t>
            </a:r>
            <a:br>
              <a:rPr lang="ru-RU" sz="2400" dirty="0" smtClean="0"/>
            </a:br>
            <a:r>
              <a:rPr lang="ru-RU" sz="2400" dirty="0" smtClean="0"/>
              <a:t>деятельность специфическая для детей. В которой  ребенок наиболее полно может раскрыть себя, свои возможности , может ощутить продукт своей деятельности (поделки, рисунки) одним словом реализовать себя . Как творческая личность. На это нас нацеливает концепция дошкольного образования , где четко определяются задачи  перед педагогом о развитии творческого начала в детях, в последствии так необходимого в жизни .</a:t>
            </a:r>
            <a:endParaRPr lang="ru-RU" sz="2400" dirty="0"/>
          </a:p>
        </p:txBody>
      </p:sp>
      <p:pic>
        <p:nvPicPr>
          <p:cNvPr id="3" name="Рисунок 2" descr="https://thumbs.dreamstime.com/z/illustration-kids-playing-holi-color-pichkari-2978592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140968"/>
            <a:ext cx="8496944" cy="37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520280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Основные компетенции педагога: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800" b="1" dirty="0" smtClean="0"/>
              <a:t>обеспечение эмоционального благополучия через: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- непосредственное общение с каждым ребёнком;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- уважительное отношение к каждому ребенку, к его чувствам и потребностям</a:t>
            </a:r>
            <a:endParaRPr lang="ru-RU" sz="2800" dirty="0"/>
          </a:p>
        </p:txBody>
      </p:sp>
      <p:pic>
        <p:nvPicPr>
          <p:cNvPr id="51202" name="Picture 2" descr="http://feodou35.crimea-school.ru/sites/default/files/images/hello_html_3eeebe4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24944"/>
            <a:ext cx="9144000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05800" cy="48245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/>
              <a:t>Направление работы воспитателя.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-использование элементов фольклора в целях художественно-эстетического воспитания ( </a:t>
            </a:r>
            <a:r>
              <a:rPr lang="ru-RU" sz="2400" i="1" dirty="0" err="1" smtClean="0"/>
              <a:t>потешки</a:t>
            </a:r>
            <a:r>
              <a:rPr lang="ru-RU" sz="2400" i="1" dirty="0" smtClean="0"/>
              <a:t> , пословицы, поговорки) ;</a:t>
            </a:r>
            <a:br>
              <a:rPr lang="ru-RU" sz="2400" i="1" dirty="0" smtClean="0"/>
            </a:br>
            <a:r>
              <a:rPr lang="ru-RU" sz="2400" i="1" dirty="0" smtClean="0"/>
              <a:t>-включение в структуру занятия рассматривание и составление рассказов по образцам художественного творчества;</a:t>
            </a:r>
            <a:br>
              <a:rPr lang="ru-RU" sz="2400" i="1" dirty="0" smtClean="0"/>
            </a:br>
            <a:r>
              <a:rPr lang="ru-RU" sz="2400" i="1" dirty="0" smtClean="0"/>
              <a:t>-участие в конкурсах художественного творчества;</a:t>
            </a:r>
            <a:br>
              <a:rPr lang="ru-RU" sz="2400" i="1" dirty="0" smtClean="0"/>
            </a:br>
            <a:r>
              <a:rPr lang="ru-RU" sz="2400" i="1" dirty="0" smtClean="0"/>
              <a:t>-создание условий для художественно эстетического воспитания в группах: организация уголка детского творчества, уголка для </a:t>
            </a:r>
            <a:r>
              <a:rPr lang="ru-RU" sz="2400" i="1" dirty="0" err="1" smtClean="0"/>
              <a:t>эксперементирования</a:t>
            </a:r>
            <a:r>
              <a:rPr lang="ru-RU" sz="2400" i="1" dirty="0" smtClean="0"/>
              <a:t>, выставочного уголка, подбор литературы, фотографий, природного материала для самостоятельной игры и творчества;</a:t>
            </a:r>
            <a:br>
              <a:rPr lang="ru-RU" sz="2400" i="1" dirty="0" smtClean="0"/>
            </a:br>
            <a:r>
              <a:rPr lang="ru-RU" sz="2400" i="1" dirty="0" smtClean="0"/>
              <a:t>- работа с родителями в системе художественно эстетического воспитания.</a:t>
            </a:r>
            <a:br>
              <a:rPr lang="ru-RU" sz="2400" i="1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Рисунок 3" descr="http://fanlife.ru/images/uploads/actions/1/6/9/3/6/00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509120"/>
            <a:ext cx="5184576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74442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К художественно-эстетической деятельности относится: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i="1" dirty="0" smtClean="0"/>
              <a:t>• Изобразительная деятельность;</a:t>
            </a:r>
            <a:br>
              <a:rPr lang="ru-RU" sz="2700" i="1" dirty="0" smtClean="0"/>
            </a:br>
            <a:r>
              <a:rPr lang="ru-RU" sz="2700" i="1" dirty="0" smtClean="0"/>
              <a:t>• Музыкальное восприятие;</a:t>
            </a:r>
            <a:br>
              <a:rPr lang="ru-RU" sz="2700" i="1" dirty="0" smtClean="0"/>
            </a:br>
            <a:r>
              <a:rPr lang="ru-RU" sz="2700" i="1" dirty="0" smtClean="0"/>
              <a:t>• Восприятие художественной литературы.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i="1" dirty="0"/>
          </a:p>
        </p:txBody>
      </p:sp>
      <p:pic>
        <p:nvPicPr>
          <p:cNvPr id="48130" name="Picture 2" descr="http://mdshi.muzkult.ru/img/upload/2970/image_image_11526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5057800"/>
            <a:ext cx="2771800" cy="1800200"/>
          </a:xfrm>
          <a:prstGeom prst="rect">
            <a:avLst/>
          </a:prstGeom>
          <a:noFill/>
        </p:spPr>
      </p:pic>
      <p:pic>
        <p:nvPicPr>
          <p:cNvPr id="48132" name="Picture 4" descr="http://school1selenga.ru/wp-content/uploads/2016/11/bib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409728"/>
            <a:ext cx="2952328" cy="2448272"/>
          </a:xfrm>
          <a:prstGeom prst="rect">
            <a:avLst/>
          </a:prstGeom>
          <a:noFill/>
        </p:spPr>
      </p:pic>
      <p:pic>
        <p:nvPicPr>
          <p:cNvPr id="48134" name="Picture 6" descr="http://dfkirov.ru/public/images/afisha/.thumbs/a0778145ed55a8a21e12323615675b1b_500_500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581128"/>
            <a:ext cx="2232248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ru-RU" b="1" dirty="0" smtClean="0"/>
              <a:t>• </a:t>
            </a:r>
            <a:r>
              <a:rPr lang="ru-RU" sz="3200" b="1" i="1" dirty="0" smtClean="0"/>
              <a:t>В процессе художественной деятельности ребёнок получает широкие возможности для самовыражения, раскрытия и совершенствования творческих способностей</a:t>
            </a:r>
            <a:r>
              <a:rPr lang="ru-RU" sz="3200" i="1" dirty="0" smtClean="0"/>
              <a:t/>
            </a:r>
            <a:br>
              <a:rPr lang="ru-RU" sz="3200" i="1" dirty="0" smtClean="0"/>
            </a:br>
            <a:r>
              <a:rPr lang="ru-RU" sz="3200" b="1" i="1" dirty="0" smtClean="0"/>
              <a:t>• специфической особенностью художественно-эстетической деятельности является то, что она обращена ко всей личности человека.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i="1" dirty="0"/>
          </a:p>
        </p:txBody>
      </p:sp>
      <p:pic>
        <p:nvPicPr>
          <p:cNvPr id="15362" name="Picture 2" descr="http://sch1989uv.mskobr.ru/images/hudozhestvenno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867275"/>
            <a:ext cx="2857500" cy="1990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4176464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/>
              <a:t>Художественно-эстетическая деятельность может осуществляться успешно, если будет:</a:t>
            </a:r>
            <a:r>
              <a:rPr lang="ru-RU" sz="1800" i="1" dirty="0" smtClean="0"/>
              <a:t/>
            </a:r>
            <a:br>
              <a:rPr lang="ru-RU" sz="1800" i="1" dirty="0" smtClean="0"/>
            </a:br>
            <a:r>
              <a:rPr lang="ru-RU" sz="2200" b="1" i="1" dirty="0" smtClean="0"/>
              <a:t>- Тесная связь с искусством.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- Индивидуальный и дифференцированный подход к детям.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- Взаимосвязь обучения и творчества, как фактор формирования творческой личности.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- Освоение детьми доступных им средств художественной выразительности.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- Интеграция разных видов искусства и разнообразных видов художественно-творческой деятельности детей.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- Создание эстетической развивающей среды.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15362" name="Picture 2" descr="http://detsad-kitty.ru/uploads/posts/2010-03/1267786554_image00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293096"/>
            <a:ext cx="5112568" cy="2564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661016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>Взаимосвязь художественно эстетического развития в детском саду  с другими сторонами воспитательной работы с детьми способствует развитию интереса к продуктивной деятельности , таким как  рисованию, лепке , аппликации , музыке, повышению эффективности  всестороннего воспитания  и развития детей.</a:t>
            </a:r>
            <a:br>
              <a:rPr lang="ru-RU" sz="2400" b="1" i="1" dirty="0" smtClean="0"/>
            </a:br>
            <a:r>
              <a:rPr lang="ru-RU" sz="2400" b="1" i="1" dirty="0" smtClean="0"/>
              <a:t>Художественно эстетическое развитие  одно из важнейших средств воспитания, поэтому комплексное  сочетание всех образовательных  областей с продуктивными видами художественной деятельности делает педагогический процесс более плодотворным и интересным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4034" name="Picture 2" descr="http://mezinowskiyds5.ucoz.ru/953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077072"/>
            <a:ext cx="7307535" cy="27809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rmAutofit/>
          </a:bodyPr>
          <a:lstStyle/>
          <a:p>
            <a:r>
              <a:rPr lang="ru-RU" sz="2200" b="1" i="1" dirty="0" smtClean="0"/>
              <a:t>Успешность художественно-эстетической деятельности определяется увлеченностью и способностью детей свободно использовать приобретенные знания, умения и навыки в самом процессе деятельности и находить оригинальные решения поставленных задач. </a:t>
            </a:r>
            <a:br>
              <a:rPr lang="ru-RU" sz="2200" b="1" i="1" dirty="0" smtClean="0"/>
            </a:br>
            <a:r>
              <a:rPr lang="ru-RU" sz="2200" b="1" i="1" dirty="0" smtClean="0"/>
              <a:t>У детей постоянно развивается творческое, гибкое мышление, фантазия и воображение. Творческий поиск в конкретном виде деятельности приводит к положительным результатам.</a:t>
            </a:r>
            <a:r>
              <a:rPr lang="ru-RU" sz="2800" i="1" dirty="0" smtClean="0"/>
              <a:t/>
            </a:r>
            <a:br>
              <a:rPr lang="ru-RU" sz="2800" i="1" dirty="0" smtClean="0"/>
            </a:br>
            <a:endParaRPr lang="ru-RU" sz="2800" i="1" dirty="0"/>
          </a:p>
        </p:txBody>
      </p:sp>
      <p:pic>
        <p:nvPicPr>
          <p:cNvPr id="3" name="Рисунок 2" descr="https://img3.stockfresh.com/files/a/alexbannykh/m/95/4164500_stock-vector-little-artis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712" y="3284984"/>
            <a:ext cx="5362575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/>
              <a:t>Задачи обучения в первой и во второй младшей группе</a:t>
            </a:r>
            <a:r>
              <a:rPr lang="ru-RU" sz="1800" i="1" dirty="0" smtClean="0"/>
              <a:t/>
            </a:r>
            <a:br>
              <a:rPr lang="ru-RU" sz="1800" i="1" dirty="0" smtClean="0"/>
            </a:br>
            <a:r>
              <a:rPr lang="ru-RU" sz="2000" b="1" i="1" dirty="0" smtClean="0"/>
              <a:t>• Готовить к восприятию произведений искусства;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Готовить детей к посещению театра;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Приобщать к декоративной деятельности;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Способствовать развитию певческих навыков;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Познакомить с тремя музыкальными жанрами;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вызвать интерес к процессу рисования как деятельности, дающей результат;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познакомить с материалами для рисования (карандашами, красками) и приемами пользования ими;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научить пониманию рисунка взрослого как изображения предмета;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b="1" i="1" dirty="0" smtClean="0"/>
              <a:t>• Рассказывать содержание произведения с опорой на рисунки и на вопросы воспитателя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3010" name="Picture 2" descr="http://orenburg.ru/upload/medialibrary/fa5/%D0%94%D0%B5%D0%BD%D1%8C%20%D0%B4%D0%B5%D1%82%D1%81%D1%82%D0%B2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365104"/>
            <a:ext cx="7416824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4392488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/>
              <a:t>Задачи обучения в средней группе:</a:t>
            </a:r>
            <a:r>
              <a:rPr lang="ru-RU" sz="1600" i="1" dirty="0" smtClean="0"/>
              <a:t/>
            </a:r>
            <a:br>
              <a:rPr lang="ru-RU" sz="1600" i="1" dirty="0" smtClean="0"/>
            </a:br>
            <a:r>
              <a:rPr lang="ru-RU" sz="2200" b="1" i="1" dirty="0" smtClean="0"/>
              <a:t>• Приобщать детей к восприятию искусства, развивать интерес к нему;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Познакомить детей с профессиями артиста, художника, композитора;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Познакомить с архитектурой;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Закреплять знания о книге, книжной иллюстрации;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Продолжать развивать интерес к изобразительной деятельности;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Обогащать представления детей об искусстве;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Продолжать развивать интерес к лепке;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Воспитывать интерес к аппликации, усложняя ее содержание и расширяя возможности создания разнообразных изображений;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Узнавать песни по мелодии, выполнять танцевальные движения, играть на музыкальных инструментах.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1986" name="Picture 2" descr="http://900igr.net/up/datai/196700/0002-003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365104"/>
            <a:ext cx="5688632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27168" cy="5242594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/>
              <a:t>Задачи обучения в старшей группе</a:t>
            </a:r>
            <a:r>
              <a:rPr lang="ru-RU" sz="1800" i="1" dirty="0" smtClean="0"/>
              <a:t/>
            </a:r>
            <a:br>
              <a:rPr lang="ru-RU" sz="1800" i="1" dirty="0" smtClean="0"/>
            </a:br>
            <a:r>
              <a:rPr lang="ru-RU" sz="2400" b="1" i="1" dirty="0" smtClean="0"/>
              <a:t>• Учить выделять, называть, группировать произведения по видам искусства;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b="1" i="1" dirty="0" smtClean="0"/>
              <a:t>• Познакомить с жанрами музыкального и изобразительного искусства;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b="1" i="1" dirty="0" smtClean="0"/>
              <a:t>• Познакомить с произведениями живописи;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b="1" i="1" dirty="0" smtClean="0"/>
              <a:t>• Подвести к понятиям «народное искусство», «виды и жанры народного искусства»;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b="1" i="1" dirty="0" smtClean="0"/>
              <a:t>• Развивать эстетическое восприятие, учить созерцать красоту окружающего мира, совершенствовать изобразительные навыки и умения;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b="1" i="1" dirty="0" smtClean="0"/>
              <a:t>• Учить создавать сюжетные композиции;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b="1" i="1" dirty="0" smtClean="0"/>
              <a:t>• Продолжать знакомить с изделиями народных промыслов;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b="1" i="1" dirty="0" smtClean="0"/>
              <a:t>• Знать особенность изобразительных материалов.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0962" name="Picture 2" descr="https://family-child.ru/wp-content/uploads/2016/09/%D0%A0%D0%BE%D0%B4%D0%B8%D1%82%D0%B5%D0%BB%D0%B8-%D1%81%D1%87%D0%B8%D1%82%D0%B0%D1%8E%D1%82-%D1%87%D1%82%D0%BE-%D1%81%D0%B5%D0%B9%D1%87%D0%B0%D1%81-%D0%B4%D0%B5%D1%82%D0%B5%D0%B9-%D1%83%D1%87%D0%B0%D1%82-%D1%85%D1%83%D0%B6%D0%B5-%D1%87%D0%B5%D0%BC-%D0%B2-%D0%B8%D1%85-%D1%88%D0%BA%D0%BE%D0%BB%D1%8C%D0%BD%D1%83%D1%8E-%D0%BF%D0%BE%D1%80%D1%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5301208"/>
            <a:ext cx="3491880" cy="1556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200800" cy="5589240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/>
              <a:t>Задачи обучения в подготовительной группе</a:t>
            </a:r>
            <a:r>
              <a:rPr lang="ru-RU" sz="1600" i="1" dirty="0" smtClean="0"/>
              <a:t/>
            </a:r>
            <a:br>
              <a:rPr lang="ru-RU" sz="1600" i="1" dirty="0" smtClean="0"/>
            </a:br>
            <a:r>
              <a:rPr lang="ru-RU" sz="2200" b="1" i="1" dirty="0" smtClean="0"/>
              <a:t>• Формировать основы художественной культуры;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Развивать художественное восприятие произведений изобразительного искусства;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Познакомить со спецификой храмовой архитектуры;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Создавать индивидуальные и коллективные рисунки, композиции на темы окружающей жизни и литературных произведений;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Создавать декоративные композиции способами </a:t>
            </a:r>
            <a:r>
              <a:rPr lang="ru-RU" sz="2200" b="1" i="1" dirty="0" err="1" smtClean="0"/>
              <a:t>налепа</a:t>
            </a:r>
            <a:r>
              <a:rPr lang="ru-RU" sz="2200" b="1" i="1" dirty="0" smtClean="0"/>
              <a:t> и барельефа;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Определять жанр исполняемого произведения и инструмент на котором исполняется;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Петь индивидуально и коллективно, в сопровождении и без него;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b="1" i="1" dirty="0" smtClean="0"/>
              <a:t>• Различать жанры литературных произведений, читать наизусть.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39938" name="Picture 2" descr="http://orensad165.ru/images/obrazovani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869160"/>
            <a:ext cx="4211960" cy="19888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448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Целевые ориентиры на этапе завершения дошкольного образования: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- ребенок овладевает основными культурными способами деятельности, проявляет инициативу и самостоятельность в разных видах деятельности - игре, общении, познавательно-исследовательской деятельности, конструировании, художественно-эстетической деятельности и др. ;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- ребенок обладает развитым воображением, которое реализуется в разных видах деятельности</a:t>
            </a:r>
            <a:endParaRPr lang="ru-RU" sz="2800" dirty="0"/>
          </a:p>
        </p:txBody>
      </p:sp>
      <p:pic>
        <p:nvPicPr>
          <p:cNvPr id="4098" name="Picture 2" descr="https://www.gemchyjinka.ru/wp-content/uploads/2015/07/cropped-0_106193_5637e488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581128"/>
            <a:ext cx="8572500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3645024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Целевые ориентиры Программы выступают основаниями преемственности дошкольного и начального общего образования. При соблюдении требований к условиям реализации Программы настоящие целевые ориентиры предполагают формирование у детей дошкольного возраста предпосылок учебной деятельности на этапе завершения ими дошкольного образования.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33794" name="Picture 2" descr="https://img-fotki.yandex.ru/get/102077/12510710.15/0_16222f_52ecb3f6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3284984"/>
            <a:ext cx="9144000" cy="3573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>Литература.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1.. Бочкарева, И. Л. Изобразительное искусство как средство Художественного воспитания личности. Проблема человека в свете современных социально-философских наук (Выпуск 3) [Электронный ресурс] – Режим доступа: http://www.egpu.ru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2. Закон об образовании в Российской Федерации.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3. </a:t>
            </a:r>
            <a:r>
              <a:rPr lang="ru-RU" sz="2200" b="1" dirty="0" err="1" smtClean="0"/>
              <a:t>Зацепина</a:t>
            </a:r>
            <a:r>
              <a:rPr lang="ru-RU" sz="2200" b="1" dirty="0" smtClean="0"/>
              <a:t>, М. Б. Культура досуга в семье [Электронный ресурс] – Режим доступа: http://sdo-journal.ru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4. Козлова С., Куликова Т. Дошкольная педагогика. - М. – Академия, 2001.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5. Концепции долгосрочного социально-экономического развития Российской Федерации на период до 2020 г. [Электронный ресурс] – Режим доступа: http://www.ifap.ru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6. Концепция дошкольного воспитания.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7. Типовое положение о дошкольном образовательном учреждении.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8. ФГОС. – М. - Центр педагогического образования 2014.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9. Шакурова, М. В. </a:t>
            </a:r>
            <a:r>
              <a:rPr lang="ru-RU" sz="2200" b="1" dirty="0" err="1" smtClean="0"/>
              <a:t>Социокультурное</a:t>
            </a:r>
            <a:r>
              <a:rPr lang="ru-RU" sz="2200" b="1" dirty="0" smtClean="0"/>
              <a:t> пространство как условие становления </a:t>
            </a:r>
            <a:r>
              <a:rPr lang="ru-RU" sz="2200" b="1" dirty="0" err="1" smtClean="0"/>
              <a:t>социокультурной</a:t>
            </a:r>
            <a:r>
              <a:rPr lang="ru-RU" sz="2200" b="1" dirty="0" smtClean="0"/>
              <a:t> идентичности личности [Электронный ресурс] – Режим доступа: http://www.e-culture.ru</a:t>
            </a: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05800" cy="3168352"/>
          </a:xfrm>
        </p:spPr>
        <p:txBody>
          <a:bodyPr>
            <a:normAutofit/>
          </a:bodyPr>
          <a:lstStyle/>
          <a:p>
            <a:pPr algn="ctr"/>
            <a:r>
              <a:rPr lang="ru-RU" sz="8800" dirty="0" smtClean="0"/>
              <a:t>Спасибо за внимание!!!!</a:t>
            </a:r>
            <a:endParaRPr lang="ru-RU" sz="8800" dirty="0"/>
          </a:p>
        </p:txBody>
      </p:sp>
      <p:pic>
        <p:nvPicPr>
          <p:cNvPr id="1026" name="Picture 2" descr="http://dsov8usinsc.ucoz.ru/_si/0/062537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3" y="3356992"/>
            <a:ext cx="5184577" cy="2952328"/>
          </a:xfrm>
          <a:prstGeom prst="rect">
            <a:avLst/>
          </a:prstGeom>
          <a:noFill/>
        </p:spPr>
      </p:pic>
      <p:pic>
        <p:nvPicPr>
          <p:cNvPr id="4" name="Рисунок 3" descr="https://ds03.infourok.ru/uploads/ex/125e/0002e505-bc530cb5/img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1268760"/>
            <a:ext cx="691276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Вторая часть : «Деловая игра»</a:t>
            </a:r>
          </a:p>
          <a:p>
            <a:r>
              <a:rPr lang="ru-RU" sz="3200" i="1" dirty="0" smtClean="0"/>
              <a:t>Приглашаю Вас  в путешествие  сказочное, </a:t>
            </a:r>
            <a:br>
              <a:rPr lang="ru-RU" sz="3200" i="1" dirty="0" smtClean="0"/>
            </a:br>
            <a:r>
              <a:rPr lang="ru-RU" sz="3200" i="1" dirty="0" smtClean="0"/>
              <a:t>Будет оно очень загадочное, </a:t>
            </a:r>
          </a:p>
          <a:p>
            <a:r>
              <a:rPr lang="ru-RU" sz="3200" i="1" dirty="0" smtClean="0"/>
              <a:t>Дороги нас ждут необычные, </a:t>
            </a:r>
            <a:br>
              <a:rPr lang="ru-RU" sz="3200" i="1" dirty="0" smtClean="0"/>
            </a:br>
            <a:r>
              <a:rPr lang="ru-RU" sz="3200" i="1" dirty="0" smtClean="0"/>
              <a:t>Потребуются силы приличные.</a:t>
            </a:r>
          </a:p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           </a:t>
            </a:r>
            <a:r>
              <a:rPr lang="ru-RU" sz="3200" dirty="0" smtClean="0">
                <a:solidFill>
                  <a:srgbClr val="C00000"/>
                </a:solidFill>
              </a:rPr>
              <a:t>Сказка по ФГОС.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0722" name="Picture 2" descr="http://licey-urup.ucoz.ru/zagolovri/obrazov_programm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7696" y="4481736"/>
            <a:ext cx="2736304" cy="2376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04664"/>
            <a:ext cx="44644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В некотором царстве, в некотором государстве жил-был Педагог. </a:t>
            </a:r>
          </a:p>
          <a:p>
            <a:r>
              <a:rPr lang="ru-RU" sz="2400" i="1" dirty="0" smtClean="0"/>
              <a:t>Долго он в детском саду работал. </a:t>
            </a:r>
          </a:p>
          <a:p>
            <a:r>
              <a:rPr lang="ru-RU" sz="2400" i="1" dirty="0" smtClean="0"/>
              <a:t>Всего у него вдоволь : и знаний , и умений. </a:t>
            </a:r>
          </a:p>
          <a:p>
            <a:r>
              <a:rPr lang="ru-RU" sz="2400" i="1" dirty="0" smtClean="0"/>
              <a:t>Слыл он человеком компетентным . </a:t>
            </a:r>
          </a:p>
          <a:p>
            <a:r>
              <a:rPr lang="ru-RU" sz="2400" i="1" dirty="0" smtClean="0"/>
              <a:t>Имел  большой опыт и был рад дарить тепло своей души детям малым.</a:t>
            </a:r>
            <a:br>
              <a:rPr lang="ru-RU" sz="2400" i="1" dirty="0" smtClean="0"/>
            </a:br>
            <a:r>
              <a:rPr lang="ru-RU" sz="2400" i="1" dirty="0" smtClean="0"/>
              <a:t>Педагог был уверен в себе, знал , что он мастер своего дела , и гордился этим</a:t>
            </a:r>
            <a:endParaRPr lang="ru-RU" sz="2400" i="1" dirty="0"/>
          </a:p>
        </p:txBody>
      </p:sp>
      <p:pic>
        <p:nvPicPr>
          <p:cNvPr id="29698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284984"/>
            <a:ext cx="4067944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36004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Как -то раз сидел педагог под деревом мудрости , наслаждался звуками природы , журчаньем ручья . Щебетанием птиц – и был в самом хорошем расположении духа.</a:t>
            </a:r>
          </a:p>
          <a:p>
            <a:r>
              <a:rPr lang="ru-RU" sz="2400" i="1" dirty="0" smtClean="0"/>
              <a:t> Но тут собрались над деревом тучи, подул ветер перемен и принес ФГОС ДО </a:t>
            </a:r>
            <a:br>
              <a:rPr lang="ru-RU" sz="2400" i="1" dirty="0" smtClean="0"/>
            </a:br>
            <a:r>
              <a:rPr lang="ru-RU" sz="2400" i="1" dirty="0" smtClean="0"/>
              <a:t> От неожиданности вскочил Педагог , а ФГОС говорят:</a:t>
            </a:r>
            <a:endParaRPr lang="ru-RU" sz="2400" i="1" dirty="0"/>
          </a:p>
        </p:txBody>
      </p:sp>
      <p:pic>
        <p:nvPicPr>
          <p:cNvPr id="4" name="Рисунок 3" descr="https://im0-tub-ru.yandex.net/i?id=8bb0a1769e4b351b0020fd8cc1d692f8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636912"/>
            <a:ext cx="43148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052736"/>
            <a:ext cx="35283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/>
              <a:t>Я Великий ФГОС </a:t>
            </a:r>
            <a:br>
              <a:rPr lang="ru-RU" sz="2000" i="1" dirty="0" smtClean="0"/>
            </a:br>
            <a:r>
              <a:rPr lang="ru-RU" sz="2000" i="1" dirty="0" smtClean="0"/>
              <a:t>Наконец-то я дорос</a:t>
            </a:r>
            <a:br>
              <a:rPr lang="ru-RU" sz="2000" i="1" dirty="0" smtClean="0"/>
            </a:br>
            <a:r>
              <a:rPr lang="ru-RU" sz="2000" i="1" dirty="0" smtClean="0"/>
              <a:t>До дошкольных учреждений </a:t>
            </a:r>
            <a:br>
              <a:rPr lang="ru-RU" sz="2000" i="1" dirty="0" smtClean="0"/>
            </a:br>
            <a:r>
              <a:rPr lang="ru-RU" sz="2000" i="1" dirty="0" smtClean="0"/>
              <a:t>Из гуманных побуждений </a:t>
            </a:r>
            <a:br>
              <a:rPr lang="ru-RU" sz="2000" i="1" dirty="0" smtClean="0"/>
            </a:br>
            <a:r>
              <a:rPr lang="ru-RU" sz="2000" i="1" dirty="0" smtClean="0"/>
              <a:t>Научу тебя всему:</a:t>
            </a:r>
            <a:br>
              <a:rPr lang="ru-RU" sz="2000" i="1" dirty="0" smtClean="0"/>
            </a:br>
            <a:r>
              <a:rPr lang="ru-RU" sz="2000" i="1" dirty="0" smtClean="0"/>
              <a:t>как работать по уму!</a:t>
            </a:r>
            <a:br>
              <a:rPr lang="ru-RU" sz="2000" i="1" dirty="0" smtClean="0"/>
            </a:br>
            <a:r>
              <a:rPr lang="ru-RU" sz="2000" i="1" dirty="0" smtClean="0"/>
              <a:t>Никаких занятий строгих </a:t>
            </a:r>
            <a:br>
              <a:rPr lang="ru-RU" sz="2000" i="1" dirty="0" smtClean="0"/>
            </a:br>
            <a:r>
              <a:rPr lang="ru-RU" sz="2000" i="1" dirty="0" smtClean="0"/>
              <a:t>и натаскиваний знаний</a:t>
            </a:r>
            <a:br>
              <a:rPr lang="ru-RU" sz="2000" i="1" dirty="0" smtClean="0"/>
            </a:br>
            <a:r>
              <a:rPr lang="ru-RU" sz="2000" i="1" dirty="0" smtClean="0"/>
              <a:t>Пусть игра царица –детства</a:t>
            </a:r>
            <a:br>
              <a:rPr lang="ru-RU" sz="2000" i="1" dirty="0" smtClean="0"/>
            </a:br>
            <a:r>
              <a:rPr lang="ru-RU" sz="2000" i="1" dirty="0" smtClean="0"/>
              <a:t>Об руку идет с тобой</a:t>
            </a:r>
            <a:br>
              <a:rPr lang="ru-RU" sz="2000" i="1" dirty="0" smtClean="0"/>
            </a:br>
            <a:r>
              <a:rPr lang="ru-RU" sz="2000" i="1" dirty="0" smtClean="0"/>
              <a:t> Город ООП ДО найдешь</a:t>
            </a:r>
            <a:br>
              <a:rPr lang="ru-RU" sz="2000" i="1" dirty="0" smtClean="0"/>
            </a:br>
            <a:r>
              <a:rPr lang="ru-RU" sz="2000" i="1" dirty="0" smtClean="0"/>
              <a:t>и меня тогда поймешь</a:t>
            </a:r>
            <a:br>
              <a:rPr lang="ru-RU" sz="2000" i="1" dirty="0" smtClean="0"/>
            </a:br>
            <a:r>
              <a:rPr lang="ru-RU" sz="2000" i="1" dirty="0" smtClean="0"/>
              <a:t>А теперь ступай ты смело </a:t>
            </a:r>
            <a:br>
              <a:rPr lang="ru-RU" sz="2000" i="1" dirty="0" smtClean="0"/>
            </a:br>
            <a:r>
              <a:rPr lang="ru-RU" sz="2000" i="1" dirty="0" smtClean="0"/>
              <a:t>Взяться уж пора за дело</a:t>
            </a:r>
            <a:endParaRPr lang="ru-RU" sz="2000" i="1" dirty="0"/>
          </a:p>
        </p:txBody>
      </p:sp>
      <p:pic>
        <p:nvPicPr>
          <p:cNvPr id="27650" name="Picture 2" descr="http://zvezdochka-bz.ucoz.ru/fgos/standar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692696"/>
            <a:ext cx="4644007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38275" y="260350"/>
            <a:ext cx="7705725" cy="352901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i="1" dirty="0" smtClean="0"/>
              <a:t>И идет педагог . И спешит педагог.</a:t>
            </a:r>
            <a:br>
              <a:rPr lang="ru-RU" sz="2400" i="1" dirty="0" smtClean="0"/>
            </a:br>
            <a:r>
              <a:rPr lang="ru-RU" sz="2400" i="1" dirty="0" smtClean="0"/>
              <a:t>И науки гранит грызет педагог,</a:t>
            </a:r>
            <a:br>
              <a:rPr lang="ru-RU" sz="2400" i="1" dirty="0" smtClean="0"/>
            </a:br>
            <a:r>
              <a:rPr lang="ru-RU" sz="2400" i="1" dirty="0" smtClean="0"/>
              <a:t>И одно только слово твердит педагог:</a:t>
            </a:r>
            <a:br>
              <a:rPr lang="ru-RU" sz="2400" i="1" dirty="0" smtClean="0"/>
            </a:br>
            <a:r>
              <a:rPr lang="ru-RU" sz="2400" i="1" dirty="0" smtClean="0">
                <a:solidFill>
                  <a:srgbClr val="C00000"/>
                </a:solidFill>
              </a:rPr>
              <a:t>ФГОС,ФГОС,ФГОС,,,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Педагог развернул свиток новшеств,</a:t>
            </a:r>
            <a:br>
              <a:rPr lang="ru-RU" sz="2400" i="1" dirty="0" smtClean="0"/>
            </a:br>
            <a:r>
              <a:rPr lang="ru-RU" sz="2400" i="1" dirty="0" smtClean="0"/>
              <a:t>прочитал название его мудреное и необычное</a:t>
            </a:r>
            <a:br>
              <a:rPr lang="ru-RU" sz="2400" i="1" dirty="0" smtClean="0"/>
            </a:b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           </a:t>
            </a:r>
            <a:r>
              <a:rPr lang="ru-RU" sz="4400" i="1" dirty="0" smtClean="0">
                <a:solidFill>
                  <a:srgbClr val="C00000"/>
                </a:solidFill>
              </a:rPr>
              <a:t>Деловая игра «Знатоки ФГОС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26626" name="Picture 2" descr="http://gdouds91kvtsr.acentr.gov.spb.ru/uploads/posts/2015-12/1450001823_znani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45024"/>
            <a:ext cx="4104456" cy="2924944"/>
          </a:xfrm>
          <a:prstGeom prst="rect">
            <a:avLst/>
          </a:prstGeom>
          <a:noFill/>
        </p:spPr>
      </p:pic>
      <p:pic>
        <p:nvPicPr>
          <p:cNvPr id="26628" name="Picture 4" descr="https://ds02.infourok.ru/uploads/ex/07d5/000007d4-31416f7c/hello_html_16e8489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573016"/>
            <a:ext cx="2448272" cy="2520280"/>
          </a:xfrm>
          <a:prstGeom prst="rect">
            <a:avLst/>
          </a:prstGeom>
          <a:noFill/>
        </p:spPr>
      </p:pic>
      <p:pic>
        <p:nvPicPr>
          <p:cNvPr id="5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437112"/>
            <a:ext cx="2411760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rgbClr val="C00000"/>
                </a:solidFill>
              </a:rPr>
              <a:t>Первая команда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вопрос №1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6261328"/>
          </a:xfrm>
        </p:spPr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Назовите недостающие по ФГОС направления развития и образования детей:</a:t>
            </a:r>
          </a:p>
          <a:p>
            <a:r>
              <a:rPr lang="ru-RU" i="1" dirty="0" smtClean="0"/>
              <a:t>А)социально-коммуникативное развитие;</a:t>
            </a:r>
          </a:p>
          <a:p>
            <a:r>
              <a:rPr lang="ru-RU" i="1" dirty="0" smtClean="0"/>
              <a:t>Б) речевое развитие</a:t>
            </a:r>
          </a:p>
          <a:p>
            <a:r>
              <a:rPr lang="ru-RU" i="1" dirty="0" smtClean="0"/>
              <a:t>В) познавательное развитие</a:t>
            </a:r>
          </a:p>
          <a:p>
            <a:r>
              <a:rPr lang="ru-RU" i="1" dirty="0" smtClean="0"/>
              <a:t>Г) физическое развитие.</a:t>
            </a:r>
            <a:endParaRPr lang="ru-RU" i="1" dirty="0"/>
          </a:p>
        </p:txBody>
      </p:sp>
      <p:pic>
        <p:nvPicPr>
          <p:cNvPr id="25602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508888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Правильный ответ:</a:t>
            </a:r>
            <a:br>
              <a:rPr lang="ru-RU" i="1" dirty="0" smtClean="0"/>
            </a:br>
            <a:r>
              <a:rPr lang="ru-RU" i="1" u="sng" dirty="0" smtClean="0">
                <a:solidFill>
                  <a:srgbClr val="C00000"/>
                </a:solidFill>
              </a:rPr>
              <a:t>«Художественно-эстетическое развитие»</a:t>
            </a:r>
            <a:endParaRPr lang="ru-RU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165072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Вторая команда: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 Вопрос №1</a:t>
            </a:r>
            <a:br>
              <a:rPr lang="ru-RU" i="1" dirty="0" smtClean="0"/>
            </a:br>
            <a:r>
              <a:rPr lang="ru-RU" sz="2700" i="1" dirty="0" smtClean="0">
                <a:solidFill>
                  <a:srgbClr val="C00000"/>
                </a:solidFill>
              </a:rPr>
              <a:t>К какой образовательной области относится развитие общения и взаимодействия ребенка со взрослыми и сверстниками</a:t>
            </a:r>
            <a:r>
              <a:rPr lang="ru-RU" i="1" dirty="0" smtClean="0">
                <a:solidFill>
                  <a:srgbClr val="C00000"/>
                </a:solidFill>
              </a:rPr>
              <a:t>?</a:t>
            </a: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364872"/>
          </a:xfrm>
        </p:spPr>
        <p:txBody>
          <a:bodyPr>
            <a:normAutofit/>
          </a:bodyPr>
          <a:lstStyle/>
          <a:p>
            <a:r>
              <a:rPr lang="ru-RU" dirty="0" smtClean="0"/>
              <a:t>Правильный ответ :</a:t>
            </a:r>
            <a:br>
              <a:rPr lang="ru-RU" dirty="0" smtClean="0"/>
            </a:br>
            <a:r>
              <a:rPr lang="ru-RU" b="1" u="sng" dirty="0" smtClean="0">
                <a:solidFill>
                  <a:srgbClr val="C00000"/>
                </a:solidFill>
              </a:rPr>
              <a:t>«Социально-коммуникативное развитие»</a:t>
            </a:r>
            <a:endParaRPr lang="ru-RU" b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367464" cy="360040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Первая команда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Вопрос №2</a:t>
            </a:r>
            <a:br>
              <a:rPr lang="ru-RU" i="1" dirty="0" smtClean="0"/>
            </a:br>
            <a:r>
              <a:rPr lang="ru-RU" i="1" dirty="0" smtClean="0"/>
              <a:t> </a:t>
            </a:r>
            <a:r>
              <a:rPr lang="ru-RU" sz="2400" i="1" dirty="0" smtClean="0">
                <a:solidFill>
                  <a:srgbClr val="C00000"/>
                </a:solidFill>
              </a:rPr>
              <a:t>К какой образовательной области относится знакомство с ЗКР (звуковой культурой речи) , грамматическим строем речи, связной речью?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292864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Правильный ответ:</a:t>
            </a:r>
            <a:br>
              <a:rPr lang="ru-RU" i="1" dirty="0" smtClean="0"/>
            </a:br>
            <a:r>
              <a:rPr lang="ru-RU" b="1" i="1" u="sng" dirty="0" smtClean="0">
                <a:solidFill>
                  <a:srgbClr val="C00000"/>
                </a:solidFill>
              </a:rPr>
              <a:t>«Речевое развитие»</a:t>
            </a:r>
            <a:endParaRPr lang="ru-RU" b="1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05800" cy="5821256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Вторая команда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Вопрос №2 </a:t>
            </a:r>
            <a:br>
              <a:rPr lang="ru-RU" i="1" dirty="0" smtClean="0"/>
            </a:br>
            <a:r>
              <a:rPr lang="ru-RU" sz="3600" i="1" dirty="0" smtClean="0">
                <a:solidFill>
                  <a:srgbClr val="C00000"/>
                </a:solidFill>
              </a:rPr>
              <a:t>К какой образовательной области относится восприятие музыки, художественной литературы ,фольклора ?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2700" i="1" dirty="0" smtClean="0"/>
              <a:t>а)социально –коммуникативное развитие</a:t>
            </a:r>
            <a:br>
              <a:rPr lang="ru-RU" sz="2700" i="1" dirty="0" smtClean="0"/>
            </a:br>
            <a:r>
              <a:rPr lang="ru-RU" sz="2700" i="1" dirty="0" smtClean="0"/>
              <a:t>б) познавательное развитие;</a:t>
            </a:r>
            <a:br>
              <a:rPr lang="ru-RU" sz="2700" i="1" dirty="0" smtClean="0"/>
            </a:br>
            <a:r>
              <a:rPr lang="ru-RU" sz="2700" i="1" dirty="0" smtClean="0"/>
              <a:t>в) речевое развитие;</a:t>
            </a:r>
            <a:br>
              <a:rPr lang="ru-RU" sz="2700" i="1" dirty="0" smtClean="0"/>
            </a:br>
            <a:r>
              <a:rPr lang="ru-RU" sz="2700" i="1" dirty="0" smtClean="0"/>
              <a:t>г) художественно-эстетическое развитие;</a:t>
            </a:r>
            <a:br>
              <a:rPr lang="ru-RU" sz="2700" i="1" dirty="0" smtClean="0"/>
            </a:br>
            <a:r>
              <a:rPr lang="ru-RU" sz="2700" i="1" dirty="0" err="1" smtClean="0"/>
              <a:t>д</a:t>
            </a:r>
            <a:r>
              <a:rPr lang="ru-RU" sz="2700" i="1" dirty="0" smtClean="0"/>
              <a:t>) физическое развитие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9409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Правильный ответ :</a:t>
            </a:r>
            <a:br>
              <a:rPr lang="ru-RU" dirty="0" smtClean="0"/>
            </a:br>
            <a:r>
              <a:rPr lang="ru-RU" b="1" u="sng" dirty="0" smtClean="0">
                <a:solidFill>
                  <a:srgbClr val="C00000"/>
                </a:solidFill>
              </a:rPr>
              <a:t>«Художественно- эстетическое развитие».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852936"/>
            <a:ext cx="4968552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305800" cy="3300976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Первая команда.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 Вопрос №3</a:t>
            </a:r>
            <a:br>
              <a:rPr lang="ru-RU" i="1" dirty="0" smtClean="0"/>
            </a:br>
            <a:r>
              <a:rPr lang="ru-RU" sz="3600" i="1" dirty="0" smtClean="0">
                <a:solidFill>
                  <a:srgbClr val="C00000"/>
                </a:solidFill>
              </a:rPr>
              <a:t>К какой области относится  развитие эмоционального интеллекта?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212976"/>
            <a:ext cx="4176464" cy="3645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652904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Правильный ответ:</a:t>
            </a:r>
            <a:br>
              <a:rPr lang="ru-RU" i="1" dirty="0" smtClean="0"/>
            </a:br>
            <a:r>
              <a:rPr lang="ru-RU" b="1" i="1" u="sng" dirty="0" smtClean="0">
                <a:solidFill>
                  <a:srgbClr val="C00000"/>
                </a:solidFill>
              </a:rPr>
              <a:t>«Социально-коммуникативное развитие»</a:t>
            </a:r>
            <a:endParaRPr lang="ru-RU" b="1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021056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Вторая команда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Вопрос №3</a:t>
            </a:r>
            <a:br>
              <a:rPr lang="ru-RU" i="1" dirty="0" smtClean="0"/>
            </a:br>
            <a:r>
              <a:rPr lang="ru-RU" i="1" dirty="0" smtClean="0"/>
              <a:t> </a:t>
            </a:r>
            <a:r>
              <a:rPr lang="ru-RU" sz="2700" i="1" dirty="0" smtClean="0">
                <a:solidFill>
                  <a:srgbClr val="C00000"/>
                </a:solidFill>
              </a:rPr>
              <a:t>К какой области относится знакомство с книжной культурой?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i="1" dirty="0"/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645024"/>
            <a:ext cx="3888432" cy="3212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220856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Правильный ответ:</a:t>
            </a:r>
            <a:br>
              <a:rPr lang="ru-RU" i="1" dirty="0" smtClean="0"/>
            </a:br>
            <a:r>
              <a:rPr lang="ru-RU" i="1" dirty="0" smtClean="0">
                <a:solidFill>
                  <a:srgbClr val="C00000"/>
                </a:solidFill>
              </a:rPr>
              <a:t>«</a:t>
            </a:r>
            <a:r>
              <a:rPr lang="ru-RU" b="1" i="1" u="sng" dirty="0" smtClean="0">
                <a:solidFill>
                  <a:srgbClr val="C00000"/>
                </a:solidFill>
              </a:rPr>
              <a:t>Речевое развитие»</a:t>
            </a:r>
            <a:endParaRPr lang="ru-RU" b="1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996952"/>
            <a:ext cx="4320480" cy="3861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372984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i="1" dirty="0" smtClean="0">
                <a:solidFill>
                  <a:srgbClr val="C00000"/>
                </a:solidFill>
              </a:rPr>
              <a:t>Первая команда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Вопрос №4</a:t>
            </a:r>
            <a:br>
              <a:rPr lang="ru-RU" i="1" dirty="0" smtClean="0"/>
            </a:br>
            <a:r>
              <a:rPr lang="ru-RU" sz="2700" i="1" dirty="0" smtClean="0">
                <a:solidFill>
                  <a:srgbClr val="C00000"/>
                </a:solidFill>
              </a:rPr>
              <a:t>К какой образовательной области относится развитие сопереживания к персонажам художественных произведений?</a:t>
            </a:r>
            <a:endParaRPr lang="ru-RU" sz="2700" i="1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7696" y="4509120"/>
            <a:ext cx="2736304" cy="2348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305800" cy="3312368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Правильный ответ :</a:t>
            </a:r>
            <a:br>
              <a:rPr lang="ru-RU" i="1" dirty="0" smtClean="0"/>
            </a:br>
            <a:r>
              <a:rPr lang="ru-RU" i="1" u="sng" dirty="0" smtClean="0">
                <a:solidFill>
                  <a:srgbClr val="C00000"/>
                </a:solidFill>
              </a:rPr>
              <a:t>художественно-эстетическое развитие.</a:t>
            </a:r>
            <a:endParaRPr lang="ru-RU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429000"/>
            <a:ext cx="3563888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4176464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Вторая команда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Вопрос №4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i="1" dirty="0" smtClean="0">
                <a:solidFill>
                  <a:srgbClr val="C00000"/>
                </a:solidFill>
              </a:rPr>
              <a:t>К какой образовательной области относится формирование представлений о </a:t>
            </a:r>
            <a:r>
              <a:rPr lang="ru-RU" sz="4000" i="1" dirty="0" err="1" smtClean="0">
                <a:solidFill>
                  <a:srgbClr val="C00000"/>
                </a:solidFill>
              </a:rPr>
              <a:t>социокультурных</a:t>
            </a:r>
            <a:r>
              <a:rPr lang="ru-RU" sz="4000" i="1" dirty="0" smtClean="0">
                <a:solidFill>
                  <a:srgbClr val="C00000"/>
                </a:solidFill>
              </a:rPr>
              <a:t> ценностях нашего поселка?</a:t>
            </a:r>
            <a:r>
              <a:rPr lang="ru-RU" sz="2700" i="1" dirty="0" smtClean="0">
                <a:solidFill>
                  <a:srgbClr val="C00000"/>
                </a:solidFill>
              </a:rPr>
              <a:t>.</a:t>
            </a:r>
            <a:endParaRPr lang="ru-RU" sz="2700" i="1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364872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Правильный ответ:</a:t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3600" b="1" i="1" u="sng" dirty="0" smtClean="0">
                <a:solidFill>
                  <a:srgbClr val="C00000"/>
                </a:solidFill>
              </a:rPr>
              <a:t>«Познавательное развитие» </a:t>
            </a:r>
            <a:endParaRPr lang="ru-RU" sz="3600" b="1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305800" cy="3024336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Первая команда :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Вопрос №5</a:t>
            </a:r>
            <a:br>
              <a:rPr lang="ru-RU" sz="4000" dirty="0" smtClean="0"/>
            </a:br>
            <a:r>
              <a:rPr lang="ru-RU" sz="4000" dirty="0" smtClean="0"/>
              <a:t> </a:t>
            </a:r>
            <a:r>
              <a:rPr lang="ru-RU" sz="3100" dirty="0" smtClean="0">
                <a:solidFill>
                  <a:srgbClr val="C00000"/>
                </a:solidFill>
              </a:rPr>
              <a:t>Как в Стандарте ДО определена Программа?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sz="2700" dirty="0" smtClean="0"/>
              <a:t>А) программа обучения детей;</a:t>
            </a:r>
            <a:br>
              <a:rPr lang="ru-RU" sz="2700" dirty="0" smtClean="0"/>
            </a:br>
            <a:r>
              <a:rPr lang="ru-RU" sz="2700" dirty="0" smtClean="0"/>
              <a:t>б) программа психолого-педагогической поддержки позитивной социализации и индивидуализации;</a:t>
            </a:r>
            <a:br>
              <a:rPr lang="ru-RU" sz="2700" dirty="0" smtClean="0"/>
            </a:br>
            <a:r>
              <a:rPr lang="ru-RU" sz="2700" dirty="0" smtClean="0"/>
              <a:t>в) программа воспитания и обучения детей.</a:t>
            </a:r>
            <a:endParaRPr lang="ru-RU" sz="2700" dirty="0"/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04088"/>
            <a:ext cx="8295456" cy="2652904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Правильный ответ:</a:t>
            </a:r>
            <a:br>
              <a:rPr lang="ru-RU" i="1" dirty="0" smtClean="0"/>
            </a:br>
            <a:r>
              <a:rPr lang="ru-RU" sz="3600" b="1" i="1" u="sng" dirty="0" smtClean="0">
                <a:solidFill>
                  <a:srgbClr val="C00000"/>
                </a:solidFill>
              </a:rPr>
              <a:t>«Программа психолого-педагогической поддержки позитивной социализации и индивидуализации»</a:t>
            </a:r>
            <a:endParaRPr lang="ru-RU" sz="3600" b="1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305800" cy="3661016"/>
          </a:xfrm>
        </p:spPr>
        <p:txBody>
          <a:bodyPr>
            <a:normAutofit/>
          </a:bodyPr>
          <a:lstStyle/>
          <a:p>
            <a:r>
              <a:rPr lang="ru-RU" sz="4400" i="1" dirty="0" smtClean="0">
                <a:solidFill>
                  <a:srgbClr val="C00000"/>
                </a:solidFill>
              </a:rPr>
              <a:t>Вторая команда :</a:t>
            </a:r>
            <a:r>
              <a:rPr lang="ru-RU" sz="4400" i="1" dirty="0" smtClean="0"/>
              <a:t/>
            </a:r>
            <a:br>
              <a:rPr lang="ru-RU" sz="4400" i="1" dirty="0" smtClean="0"/>
            </a:br>
            <a:r>
              <a:rPr lang="ru-RU" sz="4400" i="1" dirty="0" smtClean="0"/>
              <a:t>Вопрос №5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3600" i="1" dirty="0" smtClean="0">
                <a:solidFill>
                  <a:srgbClr val="C00000"/>
                </a:solidFill>
              </a:rPr>
              <a:t>На что нацелен Стандарт ДО?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2700" i="1" dirty="0" smtClean="0"/>
              <a:t>А) формирование знаний, умений, навыков;</a:t>
            </a:r>
            <a:br>
              <a:rPr lang="ru-RU" sz="2700" i="1" dirty="0" smtClean="0"/>
            </a:br>
            <a:r>
              <a:rPr lang="ru-RU" sz="2700" i="1" dirty="0" smtClean="0"/>
              <a:t>б) формирование интегративных качеств личности;</a:t>
            </a:r>
            <a:br>
              <a:rPr lang="ru-RU" sz="2700" i="1" dirty="0" smtClean="0"/>
            </a:br>
            <a:r>
              <a:rPr lang="ru-RU" sz="2700" i="1" dirty="0" smtClean="0"/>
              <a:t>в) целевые ориентиры дошкольного образования.</a:t>
            </a:r>
            <a:endParaRPr lang="ru-RU" sz="2700" i="1" dirty="0"/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012944"/>
          </a:xfrm>
        </p:spPr>
        <p:txBody>
          <a:bodyPr>
            <a:normAutofit/>
          </a:bodyPr>
          <a:lstStyle/>
          <a:p>
            <a:r>
              <a:rPr lang="ru-RU" i="1" dirty="0" smtClean="0"/>
              <a:t>Правильный ответ :</a:t>
            </a:r>
            <a:br>
              <a:rPr lang="ru-RU" i="1" dirty="0" smtClean="0"/>
            </a:br>
            <a:r>
              <a:rPr lang="ru-RU" i="1" dirty="0" smtClean="0"/>
              <a:t> </a:t>
            </a:r>
            <a:r>
              <a:rPr lang="ru-RU" sz="3200" b="1" i="1" u="sng" dirty="0" smtClean="0">
                <a:solidFill>
                  <a:srgbClr val="C00000"/>
                </a:solidFill>
              </a:rPr>
              <a:t>«Целевые ориентиры дошкольного образования»</a:t>
            </a:r>
            <a:endParaRPr lang="ru-RU" sz="3200" b="1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305800" cy="3312368"/>
          </a:xfrm>
        </p:spPr>
        <p:txBody>
          <a:bodyPr>
            <a:normAutofit fontScale="90000"/>
          </a:bodyPr>
          <a:lstStyle/>
          <a:p>
            <a:r>
              <a:rPr lang="ru-RU" sz="4400" i="1" dirty="0" smtClean="0">
                <a:solidFill>
                  <a:srgbClr val="C00000"/>
                </a:solidFill>
              </a:rPr>
              <a:t>Первая команда</a:t>
            </a:r>
            <a:r>
              <a:rPr lang="ru-RU" sz="4400" i="1" dirty="0" smtClean="0"/>
              <a:t/>
            </a:r>
            <a:br>
              <a:rPr lang="ru-RU" sz="4400" i="1" dirty="0" smtClean="0"/>
            </a:br>
            <a:r>
              <a:rPr lang="ru-RU" sz="4400" i="1" dirty="0" smtClean="0"/>
              <a:t>Вопрос №6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2800" i="1" dirty="0" smtClean="0">
                <a:solidFill>
                  <a:srgbClr val="C00000"/>
                </a:solidFill>
              </a:rPr>
              <a:t>Назовите, что не является основным разделом Программы:</a:t>
            </a:r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i="1" dirty="0" smtClean="0"/>
              <a:t>а</a:t>
            </a:r>
            <a:r>
              <a:rPr lang="ru-RU" sz="2700" i="1" dirty="0" smtClean="0"/>
              <a:t>) целевой;</a:t>
            </a:r>
            <a:br>
              <a:rPr lang="ru-RU" sz="2700" i="1" dirty="0" smtClean="0"/>
            </a:br>
            <a:r>
              <a:rPr lang="ru-RU" sz="2700" i="1" dirty="0" smtClean="0"/>
              <a:t>б) установочный;</a:t>
            </a:r>
            <a:br>
              <a:rPr lang="ru-RU" sz="2700" i="1" dirty="0" smtClean="0"/>
            </a:br>
            <a:r>
              <a:rPr lang="ru-RU" sz="2700" i="1" dirty="0" smtClean="0"/>
              <a:t>в) содержательный;</a:t>
            </a:r>
            <a:br>
              <a:rPr lang="ru-RU" sz="2700" i="1" dirty="0" smtClean="0"/>
            </a:br>
            <a:r>
              <a:rPr lang="ru-RU" sz="2700" i="1" dirty="0" smtClean="0"/>
              <a:t>г) организационный .</a:t>
            </a:r>
            <a:endParaRPr lang="ru-RU" sz="2700" i="1" dirty="0"/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292864"/>
          </a:xfrm>
        </p:spPr>
        <p:txBody>
          <a:bodyPr>
            <a:normAutofit/>
          </a:bodyPr>
          <a:lstStyle/>
          <a:p>
            <a:r>
              <a:rPr lang="ru-RU" dirty="0" smtClean="0"/>
              <a:t>Правильный ответ:</a:t>
            </a:r>
            <a:br>
              <a:rPr lang="ru-RU" dirty="0" smtClean="0"/>
            </a:br>
            <a:r>
              <a:rPr lang="ru-RU" b="1" u="sng" dirty="0" smtClean="0">
                <a:solidFill>
                  <a:srgbClr val="C00000"/>
                </a:solidFill>
              </a:rPr>
              <a:t>«Установочный»</a:t>
            </a:r>
            <a:endParaRPr lang="ru-RU" b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tatic-eu.insales.ru/images/products/1/4736/64828032/%D0%AD%D0%BC%D0%B1%D0%BB%D0%B5%D0%BC%D0%B0_%D0%BA%D0%BB%D0%B0%D1%81%D1%81%D0%B0_%D1%81%D0%BE%D0%B2%D0%B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01616"/>
            <a:ext cx="352839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305800" cy="489654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Вторая команда: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Вопрос №6</a:t>
            </a:r>
            <a:br>
              <a:rPr lang="ru-RU" sz="3600" dirty="0" smtClean="0"/>
            </a:br>
            <a:r>
              <a:rPr lang="ru-RU" sz="3600" dirty="0" smtClean="0">
                <a:solidFill>
                  <a:srgbClr val="C00000"/>
                </a:solidFill>
              </a:rPr>
              <a:t>Восстановите правильную структуру документа: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а) требования к структуре образовательной программы дошкольного образования и ее объему</a:t>
            </a:r>
            <a:br>
              <a:rPr lang="ru-RU" sz="2700" dirty="0" smtClean="0"/>
            </a:br>
            <a:r>
              <a:rPr lang="ru-RU" sz="2700" dirty="0" smtClean="0"/>
              <a:t>б) общие положения</a:t>
            </a:r>
            <a:br>
              <a:rPr lang="ru-RU" sz="2700" dirty="0" smtClean="0"/>
            </a:br>
            <a:r>
              <a:rPr lang="ru-RU" sz="2700" dirty="0" smtClean="0"/>
              <a:t>в) требования к результатам освоения основной образовательной программы дошкольного образования</a:t>
            </a:r>
            <a:br>
              <a:rPr lang="ru-RU" sz="2700" dirty="0" smtClean="0"/>
            </a:br>
            <a:r>
              <a:rPr lang="ru-RU" sz="2700" dirty="0" smtClean="0"/>
              <a:t>г) требования к условиям реализации основной образовательной программы дошкольного образования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661016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Правильный ответ:</a:t>
            </a:r>
            <a:br>
              <a:rPr lang="ru-RU" i="1" dirty="0" smtClean="0"/>
            </a:br>
            <a:r>
              <a:rPr lang="ru-RU" i="1" dirty="0" smtClean="0"/>
              <a:t> </a:t>
            </a:r>
            <a:r>
              <a:rPr lang="ru-RU" sz="2400" b="1" i="1" u="sng" dirty="0" smtClean="0">
                <a:solidFill>
                  <a:srgbClr val="C00000"/>
                </a:solidFill>
              </a:rPr>
              <a:t>1</a:t>
            </a:r>
            <a:r>
              <a:rPr lang="ru-RU" sz="2700" b="1" i="1" u="sng" dirty="0" smtClean="0">
                <a:solidFill>
                  <a:srgbClr val="C00000"/>
                </a:solidFill>
              </a:rPr>
              <a:t>Общие требования</a:t>
            </a:r>
            <a:br>
              <a:rPr lang="ru-RU" sz="2700" b="1" i="1" u="sng" dirty="0" smtClean="0">
                <a:solidFill>
                  <a:srgbClr val="C00000"/>
                </a:solidFill>
              </a:rPr>
            </a:br>
            <a:r>
              <a:rPr lang="ru-RU" sz="2700" b="1" i="1" u="sng" dirty="0" smtClean="0">
                <a:solidFill>
                  <a:srgbClr val="C00000"/>
                </a:solidFill>
              </a:rPr>
              <a:t> 2.требования к структуре образовательной программы ДО и ее объему </a:t>
            </a:r>
            <a:br>
              <a:rPr lang="ru-RU" sz="2700" b="1" i="1" u="sng" dirty="0" smtClean="0">
                <a:solidFill>
                  <a:srgbClr val="C00000"/>
                </a:solidFill>
              </a:rPr>
            </a:br>
            <a:r>
              <a:rPr lang="ru-RU" sz="2700" b="1" i="1" u="sng" dirty="0" smtClean="0">
                <a:solidFill>
                  <a:srgbClr val="C00000"/>
                </a:solidFill>
              </a:rPr>
              <a:t>3.Требования к условиям реализации основной образовательной программы ДО </a:t>
            </a:r>
            <a:br>
              <a:rPr lang="ru-RU" sz="2700" b="1" i="1" u="sng" dirty="0" smtClean="0">
                <a:solidFill>
                  <a:srgbClr val="C00000"/>
                </a:solidFill>
              </a:rPr>
            </a:br>
            <a:r>
              <a:rPr lang="ru-RU" sz="2700" b="1" i="1" u="sng" dirty="0" smtClean="0">
                <a:solidFill>
                  <a:srgbClr val="C00000"/>
                </a:solidFill>
              </a:rPr>
              <a:t> 4.Требования к результатам освоения основной образовательной программы дошкольного образования</a:t>
            </a:r>
            <a:endParaRPr lang="ru-RU" sz="2700" b="1" i="1" u="sng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botan.cc/prepod/_bloks/pic/yxzeg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672" y="4437112"/>
            <a:ext cx="2952328" cy="2420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305800" cy="1368152"/>
          </a:xfrm>
        </p:spPr>
        <p:txBody>
          <a:bodyPr/>
          <a:lstStyle/>
          <a:p>
            <a:r>
              <a:rPr lang="ru-RU" dirty="0" smtClean="0"/>
              <a:t>         </a:t>
            </a:r>
            <a:r>
              <a:rPr lang="ru-RU" b="1" i="1" u="sng" dirty="0" smtClean="0"/>
              <a:t>Спасибо за игру!!!</a:t>
            </a:r>
            <a:endParaRPr lang="ru-RU" b="1" i="1" u="sng" dirty="0"/>
          </a:p>
        </p:txBody>
      </p:sp>
      <p:pic>
        <p:nvPicPr>
          <p:cNvPr id="1026" name="Picture 2" descr="http://zvezdochka-zernograd.ru/upload/medialibrary/4a3/4a3a3cb720c43b3cf3b949dccb1fb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16832"/>
            <a:ext cx="7272808" cy="4941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</TotalTime>
  <Words>619</Words>
  <Application>Microsoft Office PowerPoint</Application>
  <PresentationFormat>Экран (4:3)</PresentationFormat>
  <Paragraphs>67</Paragraphs>
  <Slides>54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Поток</vt:lpstr>
      <vt:lpstr>23 ноября 2017 года в МДОУ детский сад №2 «Светлячок» прошел семинар – практикум  : «Художественно-эстетическое развитие дошкольников в условиях ФГОС ДО». Участники семинара :  старший воспитатель ,инструктор физкультуры, музыкальный руководитель, воспитатели.</vt:lpstr>
      <vt:lpstr>Семинар – практикум : «Художественно-эстетическое развитие дошкольников в условиях ФГОС ДО» старший воспитатель Давыдова Л.В. МДОУ детский сад №2 «Светлячок»  </vt:lpstr>
      <vt:lpstr>Цель: Формирование интереса к эстетической стороне окружающей действительности. Удовлетворение потребностей детей и самовыражения. Обеспечить понимание ДОО содержания и особенностей ФГОС ДО . Задачи:  1. Активизировать мыслительную деятельность педагогов в знании основных положений ,понятий и принципов ФГОС ДО. 2. Выявить уровень профессиональной подготовленности  педагогов  в знании основных  положений ,понятий и принципов ФГОС ДО. 3.Развивать уровень профессиональной подготовленности педагогов к введению ФГОС. 3.Развивать умение аргументированно отстаивать свою точку зрения. </vt:lpstr>
      <vt:lpstr>     Первая часть  - теоретическая . Реализация художественно-эстетического направления развития детей дошкольного возраста в ФГОС. -Художественно-эстетическое развитие предполагает развитие предпосылок ценностно-смыслового восприятия и понимания произведений искусства (словесного, музыкального, изобразительного, мира природы; - становление эстетического отношения к окружающему миру;  -формирование элементарных представлений о видах искусства;  -восприятие музыки, художественной литературы, фольклора;  -стимулирование сопереживания персонажам художественных произведений;  -реализацию самостоятельной творческой деятельности детей (изобразительной, конструктивно-модельной, музыкальной и др.) </vt:lpstr>
      <vt:lpstr>Стратегической целью государственной политики в области образования, как отмечено в «Концепции долгосрочного социально-экономического развития Российской Федерации на период до 2020 г. » является повышение доступности качественного образования в соответствии с требованиями инновационного развития экономики, задачами конкурентоспособности России в глобальном мире и современными потребностями общества.</vt:lpstr>
      <vt:lpstr>Исходя из поставленной цели, процесс модернизации системы образования сопровождается переосмыслением отечественной и зарубежной образовательной теории и практики, присвоением образованию гуманистического характера и уточнением механизмов всестороннего, гармонического развития личности.  Актуальным направлением модернизации системы образования является художественно-эстетическое воспитание, как одно из основных средств духовно-нравственного, культурного развития личности. </vt:lpstr>
      <vt:lpstr>В "Концепции дошкольного воспитания" отмечается, что "искусство является уникальным средством формирования важнейших сторон психической жизни - эмоциональной сферы, образного мышления, художественных и творческих способностей". </vt:lpstr>
      <vt:lpstr>В психологии и педагогике изучались специфика и пути развития творчества детей в разных видах продуктивной деятельности .Отмечалось, что художественно-эстетическая деятельность в силу своей эмоциональности, образной насыщенности воздействует особенно эффективно на развитие личности. Н. А. Ветлугина выделяет эту деятельность как «частное» подразделение в иерархии основных видов детской деятельности</vt:lpstr>
      <vt:lpstr>Художественно эстетическая деятельность – деятельность специфическая для детей. В которой  ребенок наиболее полно может раскрыть себя, свои возможности , может ощутить продукт своей деятельности (поделки, рисунки) одним словом реализовать себя . Как творческая личность. На это нас нацеливает концепция дошкольного образования , где четко определяются задачи  перед педагогом о развитии творческого начала в детях, в последствии так необходимого в жизни .</vt:lpstr>
      <vt:lpstr>Основные компетенции педагога: обеспечение эмоционального благополучия через: - непосредственное общение с каждым ребёнком; - уважительное отношение к каждому ребенку, к его чувствам и потребностям</vt:lpstr>
      <vt:lpstr>Направление работы воспитателя. -использование элементов фольклора в целях художественно-эстетического воспитания ( потешки , пословицы, поговорки) ; -включение в структуру занятия рассматривание и составление рассказов по образцам художественного творчества; -участие в конкурсах художественного творчества; -создание условий для художественно эстетического воспитания в группах: организация уголка детского творчества, уголка для эксперементирования, выставочного уголка, подбор литературы, фотографий, природного материала для самостоятельной игры и творчества; - работа с родителями в системе художественно эстетического воспитания.  </vt:lpstr>
      <vt:lpstr>К художественно-эстетической деятельности относится: • Изобразительная деятельность; • Музыкальное восприятие; • Восприятие художественной литературы. </vt:lpstr>
      <vt:lpstr>• В процессе художественной деятельности ребёнок получает широкие возможности для самовыражения, раскрытия и совершенствования творческих способностей • специфической особенностью художественно-эстетической деятельности является то, что она обращена ко всей личности человека. </vt:lpstr>
      <vt:lpstr>Художественно-эстетическая деятельность может осуществляться успешно, если будет: - Тесная связь с искусством. - Индивидуальный и дифференцированный подход к детям. - Взаимосвязь обучения и творчества, как фактор формирования творческой личности. - Освоение детьми доступных им средств художественной выразительности. - Интеграция разных видов искусства и разнообразных видов художественно-творческой деятельности детей. - Создание эстетической развивающей среды. </vt:lpstr>
      <vt:lpstr>Взаимосвязь художественно эстетического развития в детском саду  с другими сторонами воспитательной работы с детьми способствует развитию интереса к продуктивной деятельности , таким как  рисованию, лепке , аппликации , музыке, повышению эффективности  всестороннего воспитания  и развития детей. Художественно эстетическое развитие  одно из важнейших средств воспитания, поэтому комплексное  сочетание всех образовательных  областей с продуктивными видами художественной деятельности делает педагогический процесс более плодотворным и интересным </vt:lpstr>
      <vt:lpstr>Успешность художественно-эстетической деятельности определяется увлеченностью и способностью детей свободно использовать приобретенные знания, умения и навыки в самом процессе деятельности и находить оригинальные решения поставленных задач.  У детей постоянно развивается творческое, гибкое мышление, фантазия и воображение. Творческий поиск в конкретном виде деятельности приводит к положительным результатам. </vt:lpstr>
      <vt:lpstr>Задачи обучения в первой и во второй младшей группе • Готовить к восприятию произведений искусства; • Готовить детей к посещению театра; • Приобщать к декоративной деятельности; • Способствовать развитию певческих навыков; • Познакомить с тремя музыкальными жанрами; • вызвать интерес к процессу рисования как деятельности, дающей результат; • познакомить с материалами для рисования (карандашами, красками) и приемами пользования ими; • научить пониманию рисунка взрослого как изображения предмета; • Рассказывать содержание произведения с опорой на рисунки и на вопросы воспитателя </vt:lpstr>
      <vt:lpstr>Задачи обучения в средней группе: • Приобщать детей к восприятию искусства, развивать интерес к нему; • Познакомить детей с профессиями артиста, художника, композитора; • Познакомить с архитектурой; • Закреплять знания о книге, книжной иллюстрации; • Продолжать развивать интерес к изобразительной деятельности; • Обогащать представления детей об искусстве; • Продолжать развивать интерес к лепке; • Воспитывать интерес к аппликации, усложняя ее содержание и расширяя возможности создания разнообразных изображений; • Узнавать песни по мелодии, выполнять танцевальные движения, играть на музыкальных инструментах. </vt:lpstr>
      <vt:lpstr>Задачи обучения в старшей группе • Учить выделять, называть, группировать произведения по видам искусства; • Познакомить с жанрами музыкального и изобразительного искусства; • Познакомить с произведениями живописи; • Подвести к понятиям «народное искусство», «виды и жанры народного искусства»; • Развивать эстетическое восприятие, учить созерцать красоту окружающего мира, совершенствовать изобразительные навыки и умения; • Учить создавать сюжетные композиции; • Продолжать знакомить с изделиями народных промыслов; • Знать особенность изобразительных материалов. </vt:lpstr>
      <vt:lpstr>Задачи обучения в подготовительной группе • Формировать основы художественной культуры; • Развивать художественное восприятие произведений изобразительного искусства; • Познакомить со спецификой храмовой архитектуры; • Создавать индивидуальные и коллективные рисунки, композиции на темы окружающей жизни и литературных произведений; • Создавать декоративные композиции способами налепа и барельефа; • Определять жанр исполняемого произведения и инструмент на котором исполняется; • Петь индивидуально и коллективно, в сопровождении и без него; • Различать жанры литературных произведений, читать наизусть. </vt:lpstr>
      <vt:lpstr>Целевые ориентиры на этапе завершения дошкольного образования: - ребенок овладевает основными культурными способами деятельности, проявляет инициативу и самостоятельность в разных видах деятельности - игре, общении, познавательно-исследовательской деятельности, конструировании, художественно-эстетической деятельности и др. ; - ребенок обладает развитым воображением, которое реализуется в разных видах деятельности</vt:lpstr>
      <vt:lpstr>Целевые ориентиры Программы выступают основаниями преемственности дошкольного и начального общего образования. При соблюдении требований к условиям реализации Программы настоящие целевые ориентиры предполагают формирование у детей дошкольного возраста предпосылок учебной деятельности на этапе завершения ими дошкольного образования. </vt:lpstr>
      <vt:lpstr>Литература. 1.. Бочкарева, И. Л. Изобразительное искусство как средство Художественного воспитания личности. Проблема человека в свете современных социально-философских наук (Выпуск 3) [Электронный ресурс] – Режим доступа: http://www.egpu.ru 2. Закон об образовании в Российской Федерации. 3. Зацепина, М. Б. Культура досуга в семье [Электронный ресурс] – Режим доступа: http://sdo-journal.ru 4. Козлова С., Куликова Т. Дошкольная педагогика. - М. – Академия, 2001. 5. Концепции долгосрочного социально-экономического развития Российской Федерации на период до 2020 г. [Электронный ресурс] – Режим доступа: http://www.ifap.ru 6. Концепция дошкольного воспитания. 7. Типовое положение о дошкольном образовательном учреждении. 8. ФГОС. – М. - Центр педагогического образования 2014. 9. Шакурова, М. В. Социокультурное пространство как условие становления социокультурной идентичности личности [Электронный ресурс] – Режим доступа: http://www.e-culture.ru </vt:lpstr>
      <vt:lpstr>Спасибо за внимание!!!!</vt:lpstr>
      <vt:lpstr>Слайд 25</vt:lpstr>
      <vt:lpstr>Слайд 26</vt:lpstr>
      <vt:lpstr>Слайд 27</vt:lpstr>
      <vt:lpstr>Слайд 28</vt:lpstr>
      <vt:lpstr>И идет педагог . И спешит педагог. И науки гранит грызет педагог, И одно только слово твердит педагог: ФГОС,ФГОС,ФГОС,,, Педагог развернул свиток новшеств, прочитал название его мудреное и необычное             Деловая игра «Знатоки ФГОС </vt:lpstr>
      <vt:lpstr>Первая команда вопрос №1</vt:lpstr>
      <vt:lpstr>Правильный ответ: «Художественно-эстетическое развитие»</vt:lpstr>
      <vt:lpstr>Вторая команда:  Вопрос №1 К какой образовательной области относится развитие общения и взаимодействия ребенка со взрослыми и сверстниками?</vt:lpstr>
      <vt:lpstr>Правильный ответ : «Социально-коммуникативное развитие»</vt:lpstr>
      <vt:lpstr>Первая команда  Вопрос №2  К какой образовательной области относится знакомство с ЗКР (звуковой культурой речи) , грамматическим строем речи, связной речью? </vt:lpstr>
      <vt:lpstr>Правильный ответ: «Речевое развитие»</vt:lpstr>
      <vt:lpstr>Вторая команда  Вопрос №2  К какой образовательной области относится восприятие музыки, художественной литературы ,фольклора ? а)социально –коммуникативное развитие б) познавательное развитие; в) речевое развитие; г) художественно-эстетическое развитие; д) физическое развитие </vt:lpstr>
      <vt:lpstr>Правильный ответ : «Художественно- эстетическое развитие». </vt:lpstr>
      <vt:lpstr>Первая команда.  Вопрос №3 К какой области относится  развитие эмоционального интеллекта? </vt:lpstr>
      <vt:lpstr>Правильный ответ: «Социально-коммуникативное развитие»</vt:lpstr>
      <vt:lpstr>Вторая команда  Вопрос №3  К какой области относится знакомство с книжной культурой? </vt:lpstr>
      <vt:lpstr>Правильный ответ: «Речевое развитие»</vt:lpstr>
      <vt:lpstr> Первая команда  Вопрос №4 К какой образовательной области относится развитие сопереживания к персонажам художественных произведений?</vt:lpstr>
      <vt:lpstr>Правильный ответ : художественно-эстетическое развитие.</vt:lpstr>
      <vt:lpstr>Вторая команда  Вопрос №4  К какой образовательной области относится формирование представлений о социокультурных ценностях нашего поселка?.</vt:lpstr>
      <vt:lpstr>Правильный ответ:  «Познавательное развитие» </vt:lpstr>
      <vt:lpstr>Первая команда : Вопрос №5  Как в Стандарте ДО определена Программа? А) программа обучения детей; б) программа психолого-педагогической поддержки позитивной социализации и индивидуализации; в) программа воспитания и обучения детей.</vt:lpstr>
      <vt:lpstr>Правильный ответ: «Программа психолого-педагогической поддержки позитивной социализации и индивидуализации»</vt:lpstr>
      <vt:lpstr>Вторая команда : Вопрос №5 На что нацелен Стандарт ДО? А) формирование знаний, умений, навыков; б) формирование интегративных качеств личности; в) целевые ориентиры дошкольного образования.</vt:lpstr>
      <vt:lpstr>Правильный ответ :  «Целевые ориентиры дошкольного образования»</vt:lpstr>
      <vt:lpstr>Первая команда Вопрос №6 Назовите, что не является основным разделом Программы: а) целевой; б) установочный; в) содержательный; г) организационный .</vt:lpstr>
      <vt:lpstr>Правильный ответ: «Установочный»</vt:lpstr>
      <vt:lpstr>Вторая команда: Вопрос №6 Восстановите правильную структуру документа: а) требования к структуре образовательной программы дошкольного образования и ее объему б) общие положения в) требования к результатам освоения основной образовательной программы дошкольного образования г) требования к условиям реализации основной образовательной программы дошкольного образования </vt:lpstr>
      <vt:lpstr>Правильный ответ:  1Общие требования  2.требования к структуре образовательной программы ДО и ее объему  3.Требования к условиям реализации основной образовательной программы ДО   4.Требования к результатам освоения основной образовательной программы дошкольного образования</vt:lpstr>
      <vt:lpstr>         Спасибо за игру!!!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Художественно-эстетическое развитие дошкольников </dc:title>
  <dc:creator>Светлячок</dc:creator>
  <cp:lastModifiedBy>1</cp:lastModifiedBy>
  <cp:revision>81</cp:revision>
  <dcterms:created xsi:type="dcterms:W3CDTF">2017-11-09T08:31:15Z</dcterms:created>
  <dcterms:modified xsi:type="dcterms:W3CDTF">2017-12-13T05:01:48Z</dcterms:modified>
</cp:coreProperties>
</file>