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92" r:id="rId2"/>
    <p:sldId id="284" r:id="rId3"/>
    <p:sldId id="269" r:id="rId4"/>
    <p:sldId id="287" r:id="rId5"/>
    <p:sldId id="270" r:id="rId6"/>
    <p:sldId id="263" r:id="rId7"/>
    <p:sldId id="271" r:id="rId8"/>
    <p:sldId id="272" r:id="rId9"/>
    <p:sldId id="273" r:id="rId10"/>
    <p:sldId id="274" r:id="rId11"/>
    <p:sldId id="278" r:id="rId12"/>
    <p:sldId id="275" r:id="rId13"/>
    <p:sldId id="277" r:id="rId14"/>
    <p:sldId id="279" r:id="rId15"/>
    <p:sldId id="282" r:id="rId16"/>
    <p:sldId id="283" r:id="rId17"/>
    <p:sldId id="276" r:id="rId18"/>
    <p:sldId id="281" r:id="rId19"/>
    <p:sldId id="280" r:id="rId20"/>
    <p:sldId id="288" r:id="rId21"/>
    <p:sldId id="291" r:id="rId22"/>
    <p:sldId id="289" r:id="rId23"/>
    <p:sldId id="290" r:id="rId24"/>
  </p:sldIdLst>
  <p:sldSz cx="9144000" cy="6858000" type="screen4x3"/>
  <p:notesSz cx="6858000" cy="9144000"/>
  <p:embeddedFontLs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Matilda" charset="0"/>
      <p:regular r:id="rId3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339933"/>
    <a:srgbClr val="EFADA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52F30-F624-4762-942F-8C222031301B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644A9-8BA0-4219-BE3F-0CC66352ED2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644A9-8BA0-4219-BE3F-0CC66352ED27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686304" cy="4525963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4000" b="1" dirty="0" smtClean="0"/>
              <a:t>«Развитие у ребенка дошкольного возраста мелкой моторики рук»</a:t>
            </a:r>
          </a:p>
          <a:p>
            <a:pPr algn="ctr"/>
            <a:endParaRPr lang="ru-RU" sz="4000" dirty="0" smtClean="0"/>
          </a:p>
          <a:p>
            <a:pPr algn="ctr"/>
            <a:endParaRPr lang="ru-RU" sz="4000" dirty="0" smtClean="0"/>
          </a:p>
          <a:p>
            <a:pPr algn="r">
              <a:buNone/>
            </a:pPr>
            <a:r>
              <a:rPr lang="ru-RU" sz="2000" dirty="0" smtClean="0"/>
              <a:t>МДОУ детский сад №2 «</a:t>
            </a:r>
            <a:r>
              <a:rPr lang="ru-RU" sz="2000" dirty="0" smtClean="0"/>
              <a:t>Светлячок»</a:t>
            </a:r>
          </a:p>
          <a:p>
            <a:pPr algn="r">
              <a:buNone/>
            </a:pPr>
            <a:r>
              <a:rPr lang="ru-RU" sz="2000" dirty="0" smtClean="0"/>
              <a:t>Воспитатель</a:t>
            </a:r>
            <a:r>
              <a:rPr lang="ru-RU" sz="2000" dirty="0" smtClean="0"/>
              <a:t>: Иевлева С.В.</a:t>
            </a:r>
            <a:endParaRPr lang="ru-RU" sz="2000" dirty="0"/>
          </a:p>
        </p:txBody>
      </p:sp>
      <p:pic>
        <p:nvPicPr>
          <p:cNvPr id="1026" name="Picture 2" descr="C:\Users\Ольга\Desktop\IMG_20240117_1549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7616" y="1600200"/>
            <a:ext cx="2639768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Массаж 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поверхностей ладоней мячиками-ежиками,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прыгунками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, су-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джоку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ru-RU" sz="24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6146" name="Picture 2" descr="D:\РМО янврь\IMG_20240118_1111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752600"/>
            <a:ext cx="5141760" cy="46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66070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•</a:t>
            </a:r>
            <a:r>
              <a:rPr lang="ru-RU" sz="2000" b="1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Игры с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бусинами, макаронами, косточками от счет, пуговицами. </a:t>
            </a:r>
            <a:r>
              <a:rPr lang="ru-RU" sz="1600" dirty="0">
                <a:latin typeface="Calibri"/>
                <a:ea typeface="Times New Roman"/>
                <a:cs typeface="Times New Roman"/>
              </a:rPr>
              <a:t/>
            </a:r>
            <a:br>
              <a:rPr lang="ru-RU" sz="1600" dirty="0">
                <a:latin typeface="Calibri"/>
                <a:ea typeface="Times New Roman"/>
                <a:cs typeface="Times New Roman"/>
              </a:rPr>
            </a:b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Отлично развивает руку разнообразное нанизывание. Весь разнообразный материал можно сортировать по размеру, цвету, форме.</a:t>
            </a:r>
            <a:r>
              <a:rPr lang="ru-RU" sz="1600" dirty="0">
                <a:latin typeface="Calibri"/>
                <a:ea typeface="Times New Roman"/>
                <a:cs typeface="Times New Roman"/>
              </a:rPr>
              <a:t/>
            </a:r>
            <a:br>
              <a:rPr lang="ru-RU" sz="1600" dirty="0">
                <a:latin typeface="Calibri"/>
                <a:ea typeface="Times New Roman"/>
                <a:cs typeface="Times New Roman"/>
              </a:rPr>
            </a:br>
            <a:endParaRPr lang="ru-RU" sz="20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D:\РМО янврь\IMG_20240117_1611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635884"/>
            <a:ext cx="4321246" cy="324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Ольга\Desktop\IMG_20240123_16070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4179" y="2174875"/>
            <a:ext cx="2963466" cy="3951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76062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Самомассаж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 шишками сосны</a:t>
            </a:r>
            <a:endParaRPr lang="ru-RU" sz="2800" dirty="0"/>
          </a:p>
        </p:txBody>
      </p:sp>
      <p:pic>
        <p:nvPicPr>
          <p:cNvPr id="7170" name="Picture 2" descr="D:\РМО янврь\IMG_20240118_0814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86317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u="sng" dirty="0" err="1" smtClean="0">
                <a:solidFill>
                  <a:srgbClr val="000000"/>
                </a:solidFill>
                <a:latin typeface="+mn-lt"/>
                <a:ea typeface="Times New Roman"/>
                <a:cs typeface="Times New Roman"/>
              </a:rPr>
              <a:t>Дитактические</a:t>
            </a:r>
            <a:r>
              <a:rPr lang="ru-RU" sz="2400" b="1" u="sng" dirty="0" smtClean="0">
                <a:solidFill>
                  <a:srgbClr val="000000"/>
                </a:solidFill>
                <a:latin typeface="+mn-lt"/>
                <a:ea typeface="Times New Roman"/>
                <a:cs typeface="Times New Roman"/>
              </a:rPr>
              <a:t>  игры:</a:t>
            </a:r>
            <a:br>
              <a:rPr lang="ru-RU" sz="2400" b="1" u="sng" dirty="0" smtClean="0">
                <a:solidFill>
                  <a:srgbClr val="000000"/>
                </a:solidFill>
                <a:latin typeface="+mn-lt"/>
                <a:ea typeface="Times New Roman"/>
                <a:cs typeface="Times New Roman"/>
              </a:rPr>
            </a:br>
            <a:r>
              <a:rPr lang="ru-RU" sz="2400" dirty="0">
                <a:solidFill>
                  <a:srgbClr val="000000"/>
                </a:solidFill>
                <a:latin typeface="+mn-lt"/>
                <a:ea typeface="Times New Roman"/>
                <a:cs typeface="Times New Roman"/>
              </a:rPr>
              <a:t> «Волшебный сундучок», «Шнуровка», «Прищепки»</a:t>
            </a:r>
            <a:endParaRPr lang="ru-RU" sz="2400" dirty="0">
              <a:latin typeface="+mn-lt"/>
            </a:endParaRPr>
          </a:p>
        </p:txBody>
      </p:sp>
      <p:pic>
        <p:nvPicPr>
          <p:cNvPr id="9218" name="Picture 2" descr="D:\РМО янврь\IMG_20240117_1536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831995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91115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• </a:t>
            </a:r>
            <a:r>
              <a:rPr lang="ru-RU" sz="2000" b="1" u="sng" dirty="0">
                <a:solidFill>
                  <a:srgbClr val="000000"/>
                </a:solidFill>
                <a:latin typeface="Times New Roman"/>
                <a:ea typeface="Times New Roman"/>
              </a:rPr>
              <a:t>Игры – шнуровки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. Можно использовать как фабричного производства, так и выполненного своими руками. Такие игры развивают пространственную ориентировку, внимание, формируют навыки шнуровки, развивают творческие способности, способствуют развитию точности глазомера, последовательности действий.</a:t>
            </a:r>
            <a:endParaRPr lang="ru-RU" sz="2000" dirty="0"/>
          </a:p>
        </p:txBody>
      </p:sp>
      <p:pic>
        <p:nvPicPr>
          <p:cNvPr id="10242" name="Picture 2" descr="D:\РМО янврь\IMG_20240117_1534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70925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>
            <a:normAutofit fontScale="90000"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2200" b="1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Сухие бассейны</a:t>
            </a:r>
            <a:r>
              <a:rPr lang="ru-RU" sz="2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Погружение рук в </a:t>
            </a:r>
            <a:r>
              <a:rPr lang="ru-RU" sz="2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фасоль, </a:t>
            </a:r>
            <a:r>
              <a:rPr lang="ru-RU" sz="2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просеивание между ладонями, пальцами, использование сухих бассейнов для самомассажа кистей (прячем руки в </a:t>
            </a:r>
            <a:r>
              <a:rPr lang="ru-RU" sz="2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крупе, </a:t>
            </a:r>
            <a:r>
              <a:rPr lang="ru-RU" sz="2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фосоли</a:t>
            </a:r>
            <a:r>
              <a:rPr lang="ru-RU" sz="2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ru-RU" sz="2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ищем сюрпризы)</a:t>
            </a:r>
            <a:r>
              <a:rPr lang="ru-RU" sz="1800" dirty="0">
                <a:latin typeface="Calibri"/>
                <a:ea typeface="Times New Roman"/>
                <a:cs typeface="Times New Roman"/>
              </a:rPr>
              <a:t/>
            </a:r>
            <a:br>
              <a:rPr lang="ru-RU" sz="1800" dirty="0">
                <a:latin typeface="Calibri"/>
                <a:ea typeface="Times New Roman"/>
                <a:cs typeface="Times New Roman"/>
              </a:rPr>
            </a:br>
            <a:endParaRPr lang="ru-RU" sz="2400" dirty="0"/>
          </a:p>
        </p:txBody>
      </p:sp>
      <p:pic>
        <p:nvPicPr>
          <p:cNvPr id="11266" name="Picture 2" descr="D:\РМО янврь\IMG_20240117_1542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400" y="3528027"/>
            <a:ext cx="2160000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РМО янврь\IMG_20240117_1542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667000"/>
            <a:ext cx="2160000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РМО янврь\IMG_20240117_1542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823949"/>
            <a:ext cx="2700000" cy="360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72436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+mn-lt"/>
              </a:rPr>
              <a:t>Игры с конструктором и мозаикой</a:t>
            </a:r>
            <a:endParaRPr lang="ru-RU" sz="2800" dirty="0">
              <a:latin typeface="+mn-lt"/>
            </a:endParaRPr>
          </a:p>
        </p:txBody>
      </p:sp>
      <p:pic>
        <p:nvPicPr>
          <p:cNvPr id="12290" name="Picture 2" descr="D:\РМО янврь\IMG_20240117_1546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5540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РМО янврь\IMG_20240117_1547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353" y="426720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РМО янврь\IMG_20240117_1601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7380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РМО янврь\IMG_20240117_1559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771331"/>
            <a:ext cx="2160000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56570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92362"/>
          </a:xfrm>
        </p:spPr>
        <p:txBody>
          <a:bodyPr>
            <a:normAutofit fontScale="90000"/>
          </a:bodyPr>
          <a:lstStyle/>
          <a:p>
            <a:pPr indent="228600" algn="l"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Пальчиковая гимнастика</a:t>
            </a:r>
            <a:r>
              <a:rPr lang="ru-RU" sz="1800" dirty="0">
                <a:latin typeface="Times New Roman"/>
                <a:ea typeface="Times New Roman"/>
              </a:rPr>
              <a:t/>
            </a:r>
            <a:br>
              <a:rPr lang="ru-RU" sz="1800" dirty="0">
                <a:latin typeface="Times New Roman"/>
                <a:ea typeface="Times New Roman"/>
              </a:rPr>
            </a:b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Пальчиковая гимнастика решает множество задач в развитии ребенка:</a:t>
            </a:r>
            <a:r>
              <a:rPr lang="ru-RU" sz="1600" dirty="0">
                <a:latin typeface="Calibri"/>
                <a:ea typeface="Times New Roman"/>
                <a:cs typeface="Times New Roman"/>
              </a:rPr>
              <a:t/>
            </a:r>
            <a:br>
              <a:rPr lang="ru-RU" sz="1600" dirty="0">
                <a:latin typeface="Calibri"/>
                <a:ea typeface="Times New Roman"/>
                <a:cs typeface="Times New Roman"/>
              </a:rPr>
            </a:b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способствует овладению навыками мелкой моторики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;</a:t>
            </a:r>
            <a:r>
              <a:rPr lang="ru-RU" sz="1600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</a:b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помогает развивать речь;</a:t>
            </a:r>
            <a:r>
              <a:rPr lang="ru-RU" sz="1600" dirty="0">
                <a:latin typeface="Calibri"/>
                <a:ea typeface="Times New Roman"/>
                <a:cs typeface="Times New Roman"/>
              </a:rPr>
              <a:t/>
            </a:r>
            <a:br>
              <a:rPr lang="ru-RU" sz="1600" dirty="0">
                <a:latin typeface="Calibri"/>
                <a:ea typeface="Times New Roman"/>
                <a:cs typeface="Times New Roman"/>
              </a:rPr>
            </a:b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- повышает работоспособность головного мозга;</a:t>
            </a:r>
            <a:r>
              <a:rPr lang="ru-RU" sz="1800" dirty="0">
                <a:latin typeface="Times New Roman"/>
                <a:ea typeface="Times New Roman"/>
              </a:rPr>
              <a:t/>
            </a:r>
            <a:br>
              <a:rPr lang="ru-RU" sz="1800" dirty="0">
                <a:latin typeface="Times New Roman"/>
                <a:ea typeface="Times New Roman"/>
              </a:rPr>
            </a:b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развивает психические </a:t>
            </a:r>
            <a:r>
              <a:rPr lang="ru-RU" sz="2000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процессы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внимание, память, мышление, воображение;</a:t>
            </a:r>
            <a:r>
              <a:rPr lang="ru-RU" sz="1600" dirty="0">
                <a:latin typeface="Calibri"/>
                <a:ea typeface="Times New Roman"/>
                <a:cs typeface="Times New Roman"/>
              </a:rPr>
              <a:t/>
            </a:r>
            <a:br>
              <a:rPr lang="ru-RU" sz="1600" dirty="0">
                <a:latin typeface="Calibri"/>
                <a:ea typeface="Times New Roman"/>
                <a:cs typeface="Times New Roman"/>
              </a:rPr>
            </a:b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развивает тактильную чувствительность;</a:t>
            </a:r>
            <a:r>
              <a:rPr lang="ru-RU" sz="1600" dirty="0">
                <a:latin typeface="Calibri"/>
                <a:ea typeface="Times New Roman"/>
                <a:cs typeface="Times New Roman"/>
              </a:rPr>
              <a:t/>
            </a:r>
            <a:br>
              <a:rPr lang="ru-RU" sz="1600" dirty="0">
                <a:latin typeface="Calibri"/>
                <a:ea typeface="Times New Roman"/>
                <a:cs typeface="Times New Roman"/>
              </a:rPr>
            </a:b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снимает тревожность.</a:t>
            </a:r>
            <a:endParaRPr lang="ru-RU" sz="1600" dirty="0">
              <a:effectLst/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2050" name="Picture 2" descr="C:\Users\Ольга\Desktop\IMG_20240124_0815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743200"/>
            <a:ext cx="4572000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097217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+mn-lt"/>
              </a:rPr>
              <a:t>Занятия по изобразительной деятельности :рисование, аппликация, лепка.</a:t>
            </a:r>
            <a:endParaRPr lang="ru-RU" sz="2400" dirty="0">
              <a:latin typeface="+mn-lt"/>
            </a:endParaRPr>
          </a:p>
        </p:txBody>
      </p:sp>
      <p:pic>
        <p:nvPicPr>
          <p:cNvPr id="13314" name="Picture 2" descr="D:\РМО янврь\IMG_20240117_1641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РМО янврь\IMG_20240118_0905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243558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:\РМО янврь\IMG_20240118_1005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05740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25831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>
            <a:normAutofit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/>
              <a:t> </a:t>
            </a:r>
            <a:r>
              <a:rPr lang="ru-RU" sz="1800" b="1" dirty="0" smtClean="0">
                <a:latin typeface="+mn-lt"/>
              </a:rPr>
              <a:t>Занятия с </a:t>
            </a:r>
            <a:r>
              <a:rPr lang="ru-RU" sz="1800" b="1" dirty="0" err="1" smtClean="0">
                <a:latin typeface="+mn-lt"/>
              </a:rPr>
              <a:t>пазлами</a:t>
            </a:r>
            <a:r>
              <a:rPr lang="ru-RU" sz="1800" b="1" dirty="0" smtClean="0">
                <a:latin typeface="+mn-lt"/>
              </a:rPr>
              <a:t> </a:t>
            </a:r>
            <a:r>
              <a:rPr lang="ru-RU" sz="1800" dirty="0" smtClean="0">
                <a:latin typeface="+mn-lt"/>
              </a:rPr>
              <a:t>: «Подбери нужную форму», ……..</a:t>
            </a:r>
            <a:endParaRPr lang="ru-RU" sz="1800" dirty="0">
              <a:latin typeface="+mn-lt"/>
            </a:endParaRPr>
          </a:p>
        </p:txBody>
      </p:sp>
      <p:pic>
        <p:nvPicPr>
          <p:cNvPr id="14338" name="Picture 2" descr="D:\РМО янврь\IMG_20240117_1605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04" y="1305043"/>
            <a:ext cx="3799417" cy="28495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РМО янврь\IMG_20240118_1530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733800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D:\РМО янврь\IMG_20240118_1545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933800"/>
            <a:ext cx="2700000" cy="360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72396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00042"/>
            <a:ext cx="8229600" cy="1600200"/>
          </a:xfrm>
        </p:spPr>
        <p:txBody>
          <a:bodyPr>
            <a:normAutofit fontScale="90000"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sz="1200" dirty="0" smtClean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1600" dirty="0">
                <a:latin typeface="+mn-lt"/>
                <a:ea typeface="Calibri"/>
                <a:cs typeface="Times New Roman"/>
              </a:rPr>
              <a:t>"Истоки способностей и дарования детей</a:t>
            </a:r>
            <a:br>
              <a:rPr lang="ru-RU" sz="1600" dirty="0">
                <a:latin typeface="+mn-lt"/>
                <a:ea typeface="Calibri"/>
                <a:cs typeface="Times New Roman"/>
              </a:rPr>
            </a:br>
            <a:r>
              <a:rPr lang="ru-RU" sz="1600" dirty="0">
                <a:latin typeface="+mn-lt"/>
                <a:ea typeface="Calibri"/>
                <a:cs typeface="Times New Roman"/>
              </a:rPr>
              <a:t>находится на кончиках их пальцев.</a:t>
            </a:r>
            <a:br>
              <a:rPr lang="ru-RU" sz="1600" dirty="0">
                <a:latin typeface="+mn-lt"/>
                <a:ea typeface="Calibri"/>
                <a:cs typeface="Times New Roman"/>
              </a:rPr>
            </a:br>
            <a:r>
              <a:rPr lang="ru-RU" sz="1600" dirty="0">
                <a:latin typeface="+mn-lt"/>
                <a:ea typeface="Calibri"/>
                <a:cs typeface="Times New Roman"/>
              </a:rPr>
              <a:t>От них … идут тончайшие ручейки,</a:t>
            </a:r>
            <a:br>
              <a:rPr lang="ru-RU" sz="1600" dirty="0">
                <a:latin typeface="+mn-lt"/>
                <a:ea typeface="Calibri"/>
                <a:cs typeface="Times New Roman"/>
              </a:rPr>
            </a:br>
            <a:r>
              <a:rPr lang="ru-RU" sz="1600" dirty="0">
                <a:latin typeface="+mn-lt"/>
                <a:ea typeface="Calibri"/>
                <a:cs typeface="Times New Roman"/>
              </a:rPr>
              <a:t>которые питают источник образной мысли."</a:t>
            </a:r>
            <a:br>
              <a:rPr lang="ru-RU" sz="1600" dirty="0">
                <a:latin typeface="+mn-lt"/>
                <a:ea typeface="Calibri"/>
                <a:cs typeface="Times New Roman"/>
              </a:rPr>
            </a:br>
            <a:r>
              <a:rPr lang="ru-RU" sz="1600" dirty="0">
                <a:latin typeface="+mn-lt"/>
                <a:ea typeface="Calibri"/>
                <a:cs typeface="Times New Roman"/>
              </a:rPr>
              <a:t>В. А. Сухомлинский</a:t>
            </a:r>
            <a:r>
              <a:rPr lang="ru-RU" dirty="0">
                <a:latin typeface="+mn-lt"/>
                <a:ea typeface="Calibri"/>
                <a:cs typeface="Times New Roman"/>
              </a:rPr>
              <a:t/>
            </a:r>
            <a:br>
              <a:rPr lang="ru-RU" dirty="0">
                <a:latin typeface="+mn-lt"/>
                <a:ea typeface="Calibri"/>
                <a:cs typeface="Times New Roman"/>
              </a:rPr>
            </a:br>
            <a:endParaRPr lang="ru-RU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500" b="1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Что </a:t>
            </a:r>
            <a:r>
              <a:rPr lang="ru-RU" sz="15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такое мелкая моторика </a:t>
            </a:r>
            <a:r>
              <a:rPr lang="ru-RU" sz="1500" b="1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и </a:t>
            </a:r>
            <a:r>
              <a:rPr lang="ru-RU" sz="15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почему так важно её развивать?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a typeface="Calibri"/>
                <a:cs typeface="Times New Roman"/>
              </a:rPr>
              <a:t>Мелкая моторика – это способность выполнять мелкие и точные </a:t>
            </a:r>
            <a:r>
              <a:rPr lang="ru-RU" sz="1400" dirty="0" smtClean="0">
                <a:ea typeface="Calibri"/>
                <a:cs typeface="Times New Roman"/>
              </a:rPr>
              <a:t>движения    кистями </a:t>
            </a:r>
            <a:r>
              <a:rPr lang="ru-RU" sz="1400" dirty="0">
                <a:ea typeface="Calibri"/>
                <a:cs typeface="Times New Roman"/>
              </a:rPr>
              <a:t>и пальцами рук и ног в результате </a:t>
            </a:r>
            <a:r>
              <a:rPr lang="ru-RU" sz="1400" dirty="0" smtClean="0">
                <a:ea typeface="Calibri"/>
                <a:cs typeface="Times New Roman"/>
              </a:rPr>
              <a:t> скоординированных действий важнейших </a:t>
            </a:r>
            <a:r>
              <a:rPr lang="ru-RU" sz="1400" dirty="0">
                <a:ea typeface="Calibri"/>
                <a:cs typeface="Times New Roman"/>
              </a:rPr>
              <a:t>систем: нервной, мышечной и костной. </a:t>
            </a:r>
            <a:endParaRPr lang="ru-RU" sz="14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 smtClean="0">
                <a:ea typeface="Calibri"/>
                <a:cs typeface="Times New Roman"/>
              </a:rPr>
              <a:t>У </a:t>
            </a:r>
            <a:r>
              <a:rPr lang="ru-RU" sz="1400" dirty="0">
                <a:ea typeface="Calibri"/>
                <a:cs typeface="Times New Roman"/>
              </a:rPr>
              <a:t>мелкой моторики </a:t>
            </a:r>
            <a:r>
              <a:rPr lang="ru-RU" sz="1400" dirty="0" smtClean="0">
                <a:ea typeface="Calibri"/>
                <a:cs typeface="Times New Roman"/>
              </a:rPr>
              <a:t>есть очень </a:t>
            </a:r>
            <a:r>
              <a:rPr lang="ru-RU" sz="1400" dirty="0">
                <a:ea typeface="Calibri"/>
                <a:cs typeface="Times New Roman"/>
              </a:rPr>
              <a:t>важная особенность. Она связана с нервной системой, зрением,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400" dirty="0" smtClean="0">
                <a:ea typeface="Calibri"/>
                <a:cs typeface="Times New Roman"/>
              </a:rPr>
              <a:t>        вниманием</a:t>
            </a:r>
            <a:r>
              <a:rPr lang="ru-RU" sz="1400" dirty="0">
                <a:ea typeface="Calibri"/>
                <a:cs typeface="Times New Roman"/>
              </a:rPr>
              <a:t>, памятью и восприятием ребенка. </a:t>
            </a:r>
            <a:endParaRPr lang="ru-RU" sz="1400" dirty="0" smtClean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400" dirty="0" smtClean="0">
                <a:ea typeface="Calibri"/>
                <a:cs typeface="Times New Roman"/>
              </a:rPr>
              <a:t>Также </a:t>
            </a:r>
            <a:r>
              <a:rPr lang="ru-RU" sz="1400" dirty="0">
                <a:ea typeface="Calibri"/>
                <a:cs typeface="Times New Roman"/>
              </a:rPr>
              <a:t>ученые доказали</a:t>
            </a:r>
            <a:r>
              <a:rPr lang="ru-RU" sz="1400" dirty="0" smtClean="0">
                <a:ea typeface="Calibri"/>
                <a:cs typeface="Times New Roman"/>
              </a:rPr>
              <a:t>, что </a:t>
            </a:r>
            <a:r>
              <a:rPr lang="ru-RU" sz="1400" dirty="0">
                <a:ea typeface="Calibri"/>
                <a:cs typeface="Times New Roman"/>
              </a:rPr>
              <a:t>развитие мелкой моторики и развитие речи очень тесно </a:t>
            </a:r>
            <a:r>
              <a:rPr lang="ru-RU" sz="1400" dirty="0" smtClean="0">
                <a:ea typeface="Calibri"/>
                <a:cs typeface="Times New Roman"/>
              </a:rPr>
              <a:t>связаны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400" dirty="0">
                <a:ea typeface="Calibri"/>
                <a:cs typeface="Times New Roman"/>
              </a:rPr>
              <a:t> </a:t>
            </a:r>
            <a:r>
              <a:rPr lang="ru-RU" sz="1400" dirty="0" smtClean="0">
                <a:ea typeface="Calibri"/>
                <a:cs typeface="Times New Roman"/>
              </a:rPr>
              <a:t>      Именно:  для </a:t>
            </a:r>
            <a:r>
              <a:rPr lang="ru-RU" sz="1400" dirty="0">
                <a:ea typeface="Calibri"/>
                <a:cs typeface="Times New Roman"/>
              </a:rPr>
              <a:t>своевременного развития речи ребенка необходимо </a:t>
            </a:r>
            <a:r>
              <a:rPr lang="ru-RU" sz="1400" dirty="0" smtClean="0">
                <a:ea typeface="Calibri"/>
                <a:cs typeface="Times New Roman"/>
              </a:rPr>
              <a:t>большое  внимание уделить развитию мелкой  моторики.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400" dirty="0">
                <a:ea typeface="Calibri"/>
                <a:cs typeface="Times New Roman"/>
              </a:rPr>
              <a:t> </a:t>
            </a:r>
            <a:r>
              <a:rPr lang="ru-RU" sz="1400" dirty="0" smtClean="0">
                <a:ea typeface="Calibri"/>
                <a:cs typeface="Times New Roman"/>
              </a:rPr>
              <a:t>         Мелкая моторика непосредственно </a:t>
            </a:r>
            <a:r>
              <a:rPr lang="ru-RU" sz="1400" dirty="0">
                <a:ea typeface="Calibri"/>
                <a:cs typeface="Times New Roman"/>
              </a:rPr>
              <a:t>влияет на ловкость рук, на подчерк, который </a:t>
            </a:r>
            <a:r>
              <a:rPr lang="ru-RU" sz="1400" dirty="0" smtClean="0">
                <a:ea typeface="Calibri"/>
                <a:cs typeface="Times New Roman"/>
              </a:rPr>
              <a:t>сформируется в  дальнейшем</a:t>
            </a:r>
            <a:r>
              <a:rPr lang="ru-RU" sz="1400" dirty="0">
                <a:ea typeface="Calibri"/>
                <a:cs typeface="Times New Roman"/>
              </a:rPr>
              <a:t>, на скорость реакции ребенка. </a:t>
            </a:r>
            <a:endParaRPr lang="ru-RU" sz="1400" dirty="0" smtClean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400" dirty="0" smtClean="0">
                <a:ea typeface="Calibri"/>
                <a:cs typeface="Times New Roman"/>
              </a:rPr>
              <a:t>Уровень </a:t>
            </a:r>
            <a:r>
              <a:rPr lang="ru-RU" sz="1400" dirty="0">
                <a:ea typeface="Calibri"/>
                <a:cs typeface="Times New Roman"/>
              </a:rPr>
              <a:t>развития </a:t>
            </a:r>
            <a:r>
              <a:rPr lang="ru-RU" sz="1400" dirty="0" smtClean="0">
                <a:ea typeface="Calibri"/>
                <a:cs typeface="Times New Roman"/>
              </a:rPr>
              <a:t>мелкой моторики </a:t>
            </a:r>
            <a:r>
              <a:rPr lang="ru-RU" sz="1400" dirty="0">
                <a:ea typeface="Calibri"/>
                <a:cs typeface="Times New Roman"/>
              </a:rPr>
              <a:t>– один из показателей готовности к школьному обучению.</a:t>
            </a:r>
          </a:p>
          <a:p>
            <a:pPr marL="0" indent="0">
              <a:buNone/>
            </a:pPr>
            <a:endParaRPr lang="ru-RU" sz="1400" dirty="0"/>
          </a:p>
        </p:txBody>
      </p:sp>
    </p:spTree>
    <p:extLst>
      <p:ext uri="{BB962C8B-B14F-4D97-AF65-F5344CB8AC3E}">
        <p14:creationId xmlns="" xmlns:p14="http://schemas.microsoft.com/office/powerpoint/2010/main" val="3919218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+mn-lt"/>
              </a:rPr>
              <a:t>Информация для родителей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200" dirty="0" smtClean="0"/>
              <a:t> </a:t>
            </a:r>
            <a:r>
              <a:rPr lang="ru-RU" sz="1600" dirty="0" smtClean="0"/>
              <a:t>Проводятся родительские собрания на тему: «Развитие мелкой моторики у детей младшего возраста», ознакомляем с содержанием и значением необходимости развития мелкой моторики детей младшего возраста, </a:t>
            </a:r>
            <a:r>
              <a:rPr lang="ru-RU" sz="1600" dirty="0" err="1" smtClean="0"/>
              <a:t>предлогаем</a:t>
            </a:r>
            <a:r>
              <a:rPr lang="ru-RU" sz="1600" dirty="0" smtClean="0"/>
              <a:t> осуществлять работу в трех направлениях:</a:t>
            </a:r>
          </a:p>
          <a:p>
            <a:pPr lvl="0"/>
            <a:r>
              <a:rPr lang="ru-RU" sz="1600" dirty="0" smtClean="0"/>
              <a:t>специальные игры – упражнения для развития мелких движений пальцев;</a:t>
            </a:r>
          </a:p>
          <a:p>
            <a:pPr lvl="0"/>
            <a:r>
              <a:rPr lang="ru-RU" sz="1600" dirty="0" smtClean="0"/>
              <a:t>обучению умению целенаправленно управлять движениями в бытовых ситуациях, приобретать навыки самообслуживания;</a:t>
            </a:r>
          </a:p>
          <a:p>
            <a:pPr lvl="0"/>
            <a:r>
              <a:rPr lang="ru-RU" sz="1600" dirty="0" smtClean="0"/>
              <a:t>формирование мелкой моторики с использованием различных настольных и пальчиковых игр.</a:t>
            </a:r>
          </a:p>
          <a:p>
            <a:endParaRPr lang="ru-RU" dirty="0"/>
          </a:p>
        </p:txBody>
      </p:sp>
      <p:pic>
        <p:nvPicPr>
          <p:cNvPr id="3075" name="Picture 3" descr="C:\Users\Ольга\Desktop\IMG_20240125_1426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1" y="3130680"/>
            <a:ext cx="3969677" cy="14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96395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2400" dirty="0" smtClean="0"/>
              <a:t>В родительском уголке </a:t>
            </a:r>
            <a:r>
              <a:rPr lang="ru-RU" sz="2400" dirty="0" err="1" smtClean="0"/>
              <a:t>размещенны</a:t>
            </a:r>
            <a:r>
              <a:rPr lang="ru-RU" sz="2400" dirty="0" smtClean="0"/>
              <a:t> рекомендации по развитию мелкой моторики: описание пальчиковых игр, игр в быту, различные памятки по теме. Например:</a:t>
            </a:r>
          </a:p>
          <a:p>
            <a:pPr algn="ctr">
              <a:buNone/>
            </a:pPr>
            <a:r>
              <a:rPr lang="ru-RU" sz="2400" dirty="0" smtClean="0"/>
              <a:t>«Игры с прищепками», игры «Пока мама на кухне», «Развитие мелкой моторики или несколько идей, чем занять ребенка» </a:t>
            </a:r>
          </a:p>
          <a:p>
            <a:endParaRPr lang="ru-RU" sz="2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>
                <a:solidFill>
                  <a:srgbClr val="000000"/>
                </a:solidFill>
                <a:ea typeface="Times New Roman"/>
                <a:cs typeface="Times New Roman"/>
              </a:rPr>
              <a:t>     К </a:t>
            </a:r>
            <a:r>
              <a:rPr lang="ru-RU" dirty="0">
                <a:solidFill>
                  <a:srgbClr val="000000"/>
                </a:solidFill>
                <a:ea typeface="Times New Roman"/>
                <a:cs typeface="Times New Roman"/>
              </a:rPr>
              <a:t>сожалению, о проблемах ребёнка с координацией движений и мелкой моторики рук большинство родителей узнают только перед школой. Это оборачивается форсированной нагрузкой на </a:t>
            </a:r>
            <a:r>
              <a:rPr lang="ru-RU" u="sng" dirty="0">
                <a:solidFill>
                  <a:srgbClr val="000000"/>
                </a:solidFill>
                <a:ea typeface="Times New Roman"/>
                <a:cs typeface="Times New Roman"/>
              </a:rPr>
              <a:t>первоклассника</a:t>
            </a:r>
            <a:r>
              <a:rPr lang="ru-RU" dirty="0">
                <a:solidFill>
                  <a:srgbClr val="000000"/>
                </a:solidFill>
                <a:ea typeface="Times New Roman"/>
                <a:cs typeface="Times New Roman"/>
              </a:rPr>
              <a:t>: кроме усвоения новой информации, приходиться ещё учиться удерживать в непослушных пальцах карандаш. Таким образом целенаправленная, систематическая и планомерная работа по развитию мелкой моторики рук у детей младшего возраста способствует формированию интеллектуальных способностей, положительно влияет на речевые зоны коры головного мозга, а самое главное – способствует сохранению физического и психического здоровья ребенка.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72152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81000" y="304800"/>
            <a:ext cx="8458200" cy="6172200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sz="5400" b="1" dirty="0" smtClean="0">
                <a:solidFill>
                  <a:srgbClr val="FF0000"/>
                </a:solidFill>
              </a:rPr>
              <a:t>Спасибо за внимание!!!</a:t>
            </a:r>
          </a:p>
          <a:p>
            <a:pPr marL="0" indent="0" algn="ctr">
              <a:buNone/>
            </a:pPr>
            <a:endParaRPr lang="ru-RU" sz="54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sz="512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33800"/>
            <a:ext cx="5253660" cy="24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12555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609600" y="609601"/>
            <a:ext cx="7924800" cy="577215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ea typeface="Calibri"/>
                <a:cs typeface="Times New Roman"/>
              </a:rPr>
              <a:t>Цель и </a:t>
            </a:r>
            <a:r>
              <a:rPr lang="ru-RU" b="1" dirty="0" smtClean="0">
                <a:ea typeface="Calibri"/>
                <a:cs typeface="Times New Roman"/>
              </a:rPr>
              <a:t>задачи</a:t>
            </a:r>
            <a:r>
              <a:rPr lang="ru-RU" dirty="0" smtClean="0">
                <a:ea typeface="Calibri"/>
                <a:cs typeface="Times New Roman"/>
              </a:rPr>
              <a:t>:</a:t>
            </a:r>
            <a:endParaRPr lang="ru-RU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a typeface="Calibri"/>
                <a:cs typeface="Times New Roman"/>
              </a:rPr>
              <a:t>Цель: развитие мелкой моторики у детей посредством дидактических игр </a:t>
            </a:r>
            <a:r>
              <a:rPr lang="ru-RU" dirty="0" smtClean="0">
                <a:ea typeface="Calibri"/>
                <a:cs typeface="Times New Roman"/>
              </a:rPr>
              <a:t>и  игрушек</a:t>
            </a:r>
            <a:r>
              <a:rPr lang="ru-RU" dirty="0">
                <a:ea typeface="Calibri"/>
                <a:cs typeface="Times New Roman"/>
              </a:rPr>
              <a:t>, массажа ладоней и пальцев </a:t>
            </a:r>
            <a:r>
              <a:rPr lang="ru-RU" dirty="0" smtClean="0">
                <a:ea typeface="Calibri"/>
                <a:cs typeface="Times New Roman"/>
              </a:rPr>
              <a:t>рук, </a:t>
            </a:r>
            <a:r>
              <a:rPr lang="ru-RU" dirty="0">
                <a:ea typeface="Calibri"/>
                <a:cs typeface="Times New Roman"/>
              </a:rPr>
              <a:t>и пальчиковой гимнастики.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a typeface="Calibri"/>
                <a:cs typeface="Times New Roman"/>
              </a:rPr>
              <a:t>Развивать тактильную чувствительность рук.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a typeface="Calibri"/>
                <a:cs typeface="Times New Roman"/>
              </a:rPr>
              <a:t>Стимулировать зрительное и слуховое восприятие.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a typeface="Calibri"/>
                <a:cs typeface="Times New Roman"/>
              </a:rPr>
              <a:t>Тренировать тонкие движения пальцев рук.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a typeface="Calibri"/>
                <a:cs typeface="Times New Roman"/>
              </a:rPr>
              <a:t>Развивать память, внимание, терпение и связную речь.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a typeface="Calibri"/>
                <a:cs typeface="Times New Roman"/>
              </a:rPr>
              <a:t>Развивать навыки ручной умелости.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a typeface="Calibri"/>
                <a:cs typeface="Times New Roman"/>
              </a:rPr>
              <a:t>Совершенствовать предметно-развивающую среду группы для </a:t>
            </a:r>
            <a:r>
              <a:rPr lang="ru-RU" dirty="0" smtClean="0">
                <a:ea typeface="Calibri"/>
                <a:cs typeface="Times New Roman"/>
              </a:rPr>
              <a:t>развития   мелкой </a:t>
            </a:r>
            <a:r>
              <a:rPr lang="ru-RU" dirty="0">
                <a:ea typeface="Calibri"/>
                <a:cs typeface="Times New Roman"/>
              </a:rPr>
              <a:t>моторики.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7421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>
                <a:ea typeface="Calibri"/>
                <a:cs typeface="Times New Roman"/>
              </a:rPr>
              <a:t>Для развития мелкой моторики рук в группе создана необходимая</a:t>
            </a: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>
                <a:ea typeface="Calibri"/>
                <a:cs typeface="Times New Roman"/>
              </a:rPr>
              <a:t>предметно-развивающая среда, приобретены и сделаны игры и пособия для</a:t>
            </a: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>
                <a:ea typeface="Calibri"/>
                <a:cs typeface="Times New Roman"/>
              </a:rPr>
              <a:t>развития мелкой моторики.</a:t>
            </a: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>
                <a:ea typeface="Calibri"/>
                <a:cs typeface="Times New Roman"/>
              </a:rPr>
              <a:t>У нас есть определённое место в группе, где представлены различные игры и</a:t>
            </a: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>
                <a:ea typeface="Calibri"/>
                <a:cs typeface="Times New Roman"/>
              </a:rPr>
              <a:t>материалы для развития мелкой моторики. Работа здесь осуществляется с</a:t>
            </a: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>
                <a:ea typeface="Calibri"/>
                <a:cs typeface="Times New Roman"/>
              </a:rPr>
              <a:t>небольшой группой детей. Иногда, в утренний и вечерний отрезки времени,</a:t>
            </a: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>
                <a:ea typeface="Calibri"/>
                <a:cs typeface="Times New Roman"/>
              </a:rPr>
              <a:t>занимаемся индивидуально. Сейчас замечаем, что дети самостоятельно и с</a:t>
            </a: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>
                <a:ea typeface="Calibri"/>
                <a:cs typeface="Times New Roman"/>
              </a:rPr>
              <a:t>большим интересом действуют с дидактическим материалом.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35294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+mn-lt"/>
              </a:rPr>
              <a:t>Дидактический стол для развития мелкой моторики рук</a:t>
            </a:r>
            <a:endParaRPr lang="ru-RU" sz="2800" dirty="0">
              <a:latin typeface="+mn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87075"/>
            <a:ext cx="2339576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D:\РМО янврь\IMG_20240117_1555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764" y="3429000"/>
            <a:ext cx="2160000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РМО янврь\IMG_20240117_1553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438496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РМО янврь\IMG_20240117_1552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600" y="3393743"/>
            <a:ext cx="2160000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9689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Массаж пальцев</a:t>
            </a:r>
            <a:endParaRPr lang="ru-RU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0000"/>
                </a:solidFill>
                <a:ea typeface="Times New Roman"/>
                <a:cs typeface="Times New Roman"/>
              </a:rPr>
              <a:t>Этот пальчик - дедушка,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500"/>
              </a:spcAft>
            </a:pPr>
            <a:r>
              <a:rPr lang="ru-RU" sz="2000" dirty="0">
                <a:solidFill>
                  <a:srgbClr val="000000"/>
                </a:solidFill>
                <a:ea typeface="Times New Roman"/>
                <a:cs typeface="Times New Roman"/>
              </a:rPr>
              <a:t>Этот пальчик - бабушка,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500"/>
              </a:spcAft>
            </a:pPr>
            <a:r>
              <a:rPr lang="ru-RU" sz="2000" dirty="0">
                <a:solidFill>
                  <a:srgbClr val="000000"/>
                </a:solidFill>
                <a:ea typeface="Times New Roman"/>
                <a:cs typeface="Times New Roman"/>
              </a:rPr>
              <a:t>Этот пальчик - папочка,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500"/>
              </a:spcAft>
            </a:pPr>
            <a:r>
              <a:rPr lang="ru-RU" sz="2000" dirty="0">
                <a:solidFill>
                  <a:srgbClr val="000000"/>
                </a:solidFill>
                <a:ea typeface="Times New Roman"/>
                <a:cs typeface="Times New Roman"/>
              </a:rPr>
              <a:t>Этот пальчик - мамочка,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500"/>
              </a:spcAft>
            </a:pPr>
            <a:r>
              <a:rPr lang="ru-RU" sz="2000" dirty="0">
                <a:solidFill>
                  <a:srgbClr val="000000"/>
                </a:solidFill>
                <a:ea typeface="Times New Roman"/>
                <a:cs typeface="Times New Roman"/>
              </a:rPr>
              <a:t>А вот этот пальчик -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500"/>
              </a:spcAft>
            </a:pPr>
            <a:r>
              <a:rPr lang="ru-RU" sz="2000" dirty="0">
                <a:solidFill>
                  <a:srgbClr val="000000"/>
                </a:solidFill>
                <a:ea typeface="Times New Roman"/>
                <a:cs typeface="Times New Roman"/>
              </a:rPr>
              <a:t>я.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500"/>
              </a:spcAft>
            </a:pPr>
            <a:r>
              <a:rPr lang="ru-RU" sz="2000" dirty="0">
                <a:solidFill>
                  <a:srgbClr val="000000"/>
                </a:solidFill>
                <a:ea typeface="Times New Roman"/>
                <a:cs typeface="Times New Roman"/>
              </a:rPr>
              <a:t>Вот и вся моя семья!</a:t>
            </a:r>
            <a:endParaRPr lang="ru-RU" sz="2000" dirty="0">
              <a:effectLst/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2051" name="Picture 3" descr="D:\РМО янврь\IMG_20240122_0819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752600"/>
            <a:ext cx="5376001" cy="403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Массаж ладонных поверхностей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 каменными, деревянными или пластмассовыми разноцветными шариками. </a:t>
            </a:r>
            <a:endParaRPr lang="ru-RU" sz="2400" dirty="0"/>
          </a:p>
        </p:txBody>
      </p:sp>
      <p:pic>
        <p:nvPicPr>
          <p:cNvPr id="3074" name="Picture 2" descr="D:\РМО янврь\IMG_20240122_0814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95048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60438"/>
          </a:xfrm>
        </p:spPr>
        <p:txBody>
          <a:bodyPr>
            <a:normAutofit fontScale="90000"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1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Массаж грецкими орехами, каштанами</a:t>
            </a:r>
            <a:r>
              <a:rPr lang="ru-RU" sz="3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ru-RU" sz="3600" dirty="0">
                <a:latin typeface="Calibri"/>
                <a:ea typeface="Times New Roman"/>
                <a:cs typeface="Times New Roman"/>
              </a:rPr>
              <a:t/>
            </a:r>
            <a:br>
              <a:rPr lang="ru-RU" sz="3600" dirty="0">
                <a:latin typeface="Calibri"/>
                <a:ea typeface="Times New Roman"/>
                <a:cs typeface="Times New Roman"/>
              </a:rPr>
            </a:br>
            <a:endParaRPr lang="ru-RU" dirty="0"/>
          </a:p>
        </p:txBody>
      </p:sp>
      <p:pic>
        <p:nvPicPr>
          <p:cNvPr id="4098" name="Picture 2" descr="D:\РМО янврь\IMG_20240122_0811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РМО янврь\IMG_20240122_0811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0486" y="-10879602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РМО янврь\IMG_20240122_0810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289" y="2568526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75715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Массаж шестигранными </a:t>
            </a:r>
            <a:r>
              <a:rPr lang="ru-RU" sz="28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карандашами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sz="2800" dirty="0"/>
          </a:p>
        </p:txBody>
      </p:sp>
      <p:pic>
        <p:nvPicPr>
          <p:cNvPr id="5122" name="Picture 2" descr="D:\РМО янврь\IMG_20240122_0813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46" y="1717025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РМО янврь\IMG_20240122_0812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0" y="-10858500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РМО янврь\IMG_20240122_0812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917" y="3124200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247869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7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D4E00"/>
      </a:hlink>
      <a:folHlink>
        <a:srgbClr val="FFA54B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</TotalTime>
  <Words>576</Words>
  <Application>Microsoft Office PowerPoint</Application>
  <PresentationFormat>Экран (4:3)</PresentationFormat>
  <Paragraphs>67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Times New Roman</vt:lpstr>
      <vt:lpstr>Calibri</vt:lpstr>
      <vt:lpstr>Matilda</vt:lpstr>
      <vt:lpstr>Тема Office</vt:lpstr>
      <vt:lpstr>Слайд 1</vt:lpstr>
      <vt:lpstr> "Истоки способностей и дарования детей находится на кончиках их пальцев. От них … идут тончайшие ручейки, которые питают источник образной мысли." В. А. Сухомлинский </vt:lpstr>
      <vt:lpstr>Слайд 3</vt:lpstr>
      <vt:lpstr>Слайд 4</vt:lpstr>
      <vt:lpstr>Дидактический стол для развития мелкой моторики рук</vt:lpstr>
      <vt:lpstr>Массаж пальцев</vt:lpstr>
      <vt:lpstr>Массаж ладонных поверхностей каменными, деревянными или пластмассовыми разноцветными шариками. </vt:lpstr>
      <vt:lpstr> Массаж грецкими орехами, каштанами.  </vt:lpstr>
      <vt:lpstr>Массаж шестигранными карандашами </vt:lpstr>
      <vt:lpstr>. Массаж поверхностей ладоней мячиками-ежиками, прыгунками, су-джоку.</vt:lpstr>
      <vt:lpstr>•Игры с бусинами, макаронами, косточками от счет, пуговицами.  Отлично развивает руку разнообразное нанизывание. Весь разнообразный материал можно сортировать по размеру, цвету, форме. </vt:lpstr>
      <vt:lpstr>Самомассаж шишками сосны</vt:lpstr>
      <vt:lpstr>Дитактические  игры:  «Волшебный сундучок», «Шнуровка», «Прищепки»</vt:lpstr>
      <vt:lpstr>• Игры – шнуровки. Можно использовать как фабричного производства, так и выполненного своими руками. Такие игры развивают пространственную ориентировку, внимание, формируют навыки шнуровки, развивают творческие способности, способствуют развитию точности глазомера, последовательности действий.</vt:lpstr>
      <vt:lpstr>Сухие бассейны: Погружение рук в фасоль, просеивание между ладонями, пальцами, использование сухих бассейнов для самомассажа кистей (прячем руки в крупе, фосоли  ищем сюрпризы) </vt:lpstr>
      <vt:lpstr>Игры с конструктором и мозаикой</vt:lpstr>
      <vt:lpstr>Пальчиковая гимнастика Пальчиковая гимнастика решает множество задач в развитии ребенка: - способствует овладению навыками мелкой моторики; - помогает развивать речь; - повышает работоспособность головного мозга; - развивает психические процессы: внимание, память, мышление, воображение; - развивает тактильную чувствительность; - снимает тревожность.</vt:lpstr>
      <vt:lpstr>Занятия по изобразительной деятельности :рисование, аппликация, лепка.</vt:lpstr>
      <vt:lpstr> Занятия с пазлами : «Подбери нужную форму», ……..</vt:lpstr>
      <vt:lpstr>Информация для родителей.</vt:lpstr>
      <vt:lpstr>Слайд 21</vt:lpstr>
      <vt:lpstr>вывод</vt:lpstr>
      <vt:lpstr>Слайд 23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Ольга</cp:lastModifiedBy>
  <cp:revision>85</cp:revision>
  <dcterms:created xsi:type="dcterms:W3CDTF">2013-08-23T08:38:35Z</dcterms:created>
  <dcterms:modified xsi:type="dcterms:W3CDTF">2024-02-10T13:16:08Z</dcterms:modified>
</cp:coreProperties>
</file>