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311" r:id="rId4"/>
    <p:sldId id="268" r:id="rId5"/>
    <p:sldId id="282" r:id="rId6"/>
    <p:sldId id="267" r:id="rId7"/>
    <p:sldId id="265" r:id="rId8"/>
    <p:sldId id="281" r:id="rId9"/>
    <p:sldId id="277" r:id="rId10"/>
    <p:sldId id="274" r:id="rId11"/>
    <p:sldId id="295" r:id="rId12"/>
    <p:sldId id="309" r:id="rId13"/>
    <p:sldId id="288" r:id="rId14"/>
    <p:sldId id="305" r:id="rId15"/>
    <p:sldId id="284" r:id="rId16"/>
    <p:sldId id="293" r:id="rId17"/>
    <p:sldId id="310" r:id="rId18"/>
    <p:sldId id="291" r:id="rId19"/>
    <p:sldId id="308" r:id="rId20"/>
    <p:sldId id="302" r:id="rId21"/>
    <p:sldId id="285" r:id="rId22"/>
    <p:sldId id="290" r:id="rId23"/>
    <p:sldId id="304" r:id="rId24"/>
    <p:sldId id="301" r:id="rId25"/>
    <p:sldId id="258" r:id="rId26"/>
    <p:sldId id="30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4660"/>
  </p:normalViewPr>
  <p:slideViewPr>
    <p:cSldViewPr>
      <p:cViewPr>
        <p:scale>
          <a:sx n="94" d="100"/>
          <a:sy n="94" d="100"/>
        </p:scale>
        <p:origin x="-5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7683F-EF9E-4B76-9431-BA6EEA6CD5E4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BC3B0-5063-4449-9501-6C8683672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62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BC3B0-5063-4449-9501-6C868367287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AC78-0EBF-4B15-9BED-D5DA9BB7F449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DC81D-FB27-444F-A042-01947A5667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/>
              <a:t>Муниципальное дошкольное образовательное учреждение</a:t>
            </a:r>
            <a:br>
              <a:rPr lang="ru-RU" sz="2000" b="1" dirty="0"/>
            </a:br>
            <a:r>
              <a:rPr lang="ru-RU" sz="2000" b="1" dirty="0"/>
              <a:t> детский сад №2 «Светлячок»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348881"/>
            <a:ext cx="8229600" cy="3223259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Организация дополнительного образования в  детском саду: из опыта работы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Кружок «Юный </a:t>
            </a:r>
            <a:r>
              <a:rPr lang="ru-RU" b="1" dirty="0"/>
              <a:t>эколог»</a:t>
            </a:r>
          </a:p>
          <a:p>
            <a:pPr algn="ctr"/>
            <a:endParaRPr lang="ru-RU" b="1" dirty="0"/>
          </a:p>
          <a:p>
            <a:pPr algn="r">
              <a:buNone/>
            </a:pP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                              </a:t>
            </a:r>
            <a:r>
              <a:rPr lang="ru-RU" sz="2400" b="1" dirty="0" smtClean="0"/>
              <a:t>Воспитатель</a:t>
            </a:r>
            <a:r>
              <a:rPr lang="ru-RU" sz="2400" b="1" dirty="0"/>
              <a:t>, педагог</a:t>
            </a:r>
          </a:p>
          <a:p>
            <a:pPr algn="r">
              <a:buNone/>
            </a:pPr>
            <a:r>
              <a:rPr lang="ru-RU" sz="2400" b="1" dirty="0"/>
              <a:t> по </a:t>
            </a:r>
            <a:r>
              <a:rPr lang="ru-RU" sz="2400" b="1" dirty="0" smtClean="0"/>
              <a:t>дополнительному  </a:t>
            </a:r>
            <a:r>
              <a:rPr lang="ru-RU" sz="2400" b="1" dirty="0"/>
              <a:t>образованию:</a:t>
            </a:r>
            <a:br>
              <a:rPr lang="ru-RU" sz="2400" b="1" dirty="0"/>
            </a:br>
            <a:r>
              <a:rPr lang="ru-RU" sz="2400" b="1" dirty="0"/>
              <a:t>                                     Боярская С.Б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42874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                 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u="sng" dirty="0" smtClean="0">
                <a:solidFill>
                  <a:srgbClr val="FF0000"/>
                </a:solidFill>
              </a:rPr>
              <a:t>Рост </a:t>
            </a:r>
            <a:r>
              <a:rPr lang="ru-RU" sz="3600" b="1" u="sng" dirty="0">
                <a:solidFill>
                  <a:srgbClr val="FF0000"/>
                </a:solidFill>
              </a:rPr>
              <a:t>и </a:t>
            </a:r>
            <a:r>
              <a:rPr lang="ru-RU" sz="3600" b="1" u="sng" dirty="0" smtClean="0">
                <a:solidFill>
                  <a:srgbClr val="FF0000"/>
                </a:solidFill>
              </a:rPr>
              <a:t>развитие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</a:rPr>
              <a:t>   растений</a:t>
            </a:r>
            <a:endParaRPr lang="ru-RU" sz="3600" b="1" u="sng" dirty="0" smtClean="0"/>
          </a:p>
          <a:p>
            <a:r>
              <a:rPr lang="ru-RU" sz="2400" b="1" dirty="0" smtClean="0"/>
              <a:t>Дети </a:t>
            </a:r>
            <a:r>
              <a:rPr lang="ru-RU" sz="2400" b="1" dirty="0"/>
              <a:t>узнают о способах </a:t>
            </a:r>
          </a:p>
          <a:p>
            <a:r>
              <a:rPr lang="ru-RU" sz="2400" b="1" dirty="0"/>
              <a:t>выращивания растений. </a:t>
            </a:r>
          </a:p>
          <a:p>
            <a:pPr algn="ctr"/>
            <a:endParaRPr lang="ru-RU" sz="2000" b="1" dirty="0"/>
          </a:p>
        </p:txBody>
      </p:sp>
      <p:pic>
        <p:nvPicPr>
          <p:cNvPr id="9" name="Рисунок 8" descr="C:\Users\111\Desktop\экология\IMG_20240523_104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857628"/>
            <a:ext cx="3276000" cy="255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111\Desktop\экология\IMG_20240411_1551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500042"/>
            <a:ext cx="3492000" cy="316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111\Desktop\экология\IMG_20240506_130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29066"/>
            <a:ext cx="3096000" cy="24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1714480" y="549275"/>
            <a:ext cx="2500330" cy="16557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Наблюдения </a:t>
            </a:r>
            <a:r>
              <a:rPr lang="ru-RU" sz="2400" b="1" dirty="0">
                <a:solidFill>
                  <a:srgbClr val="FF0000"/>
                </a:solidFill>
              </a:rPr>
              <a:t>за объектами зоны природы детского </a:t>
            </a:r>
            <a:r>
              <a:rPr lang="ru-RU" sz="2400" b="1" dirty="0" smtClean="0">
                <a:solidFill>
                  <a:srgbClr val="FF0000"/>
                </a:solidFill>
              </a:rPr>
              <a:t>сада: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500034" y="2492375"/>
            <a:ext cx="3429024" cy="3816350"/>
          </a:xfrm>
        </p:spPr>
        <p:txBody>
          <a:bodyPr/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аквариумными </a:t>
            </a:r>
            <a:r>
              <a:rPr lang="ru-RU" sz="2400" b="1" dirty="0" smtClean="0">
                <a:solidFill>
                  <a:prstClr val="black"/>
                </a:solidFill>
              </a:rPr>
              <a:t>рыбами;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осенними </a:t>
            </a:r>
            <a:r>
              <a:rPr lang="ru-RU" sz="2400" b="1" dirty="0" smtClean="0">
                <a:solidFill>
                  <a:prstClr val="black"/>
                </a:solidFill>
              </a:rPr>
              <a:t>цветами;</a:t>
            </a:r>
            <a:endParaRPr lang="ru-RU" sz="2400" b="1" dirty="0" smtClean="0">
              <a:solidFill>
                <a:prstClr val="black"/>
              </a:solidFill>
            </a:endParaRPr>
          </a:p>
          <a:p>
            <a:r>
              <a:rPr lang="ru-RU" sz="2400" b="1" dirty="0" smtClean="0">
                <a:solidFill>
                  <a:prstClr val="black"/>
                </a:solidFill>
              </a:rPr>
              <a:t>весенними </a:t>
            </a:r>
            <a:r>
              <a:rPr lang="ru-RU" sz="2400" b="1" dirty="0">
                <a:solidFill>
                  <a:prstClr val="black"/>
                </a:solidFill>
              </a:rPr>
              <a:t>первоцветами на </a:t>
            </a:r>
            <a:r>
              <a:rPr lang="ru-RU" sz="2400" b="1" dirty="0" smtClean="0">
                <a:solidFill>
                  <a:prstClr val="black"/>
                </a:solidFill>
              </a:rPr>
              <a:t>участке.</a:t>
            </a:r>
            <a:endParaRPr lang="ru-RU" dirty="0"/>
          </a:p>
        </p:txBody>
      </p:sp>
      <p:pic>
        <p:nvPicPr>
          <p:cNvPr id="2052" name="Picture 4" descr="C:\Users\111\Desktop\IMG_20201006_1549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28604"/>
            <a:ext cx="3444757" cy="34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111\Desktop\экология\IMG_20240827_105657.jpg"/>
          <p:cNvPicPr/>
          <p:nvPr/>
        </p:nvPicPr>
        <p:blipFill rotWithShape="1">
          <a:blip r:embed="rId4" cstate="print"/>
          <a:srcRect t="16434"/>
          <a:stretch/>
        </p:blipFill>
        <p:spPr bwMode="auto">
          <a:xfrm>
            <a:off x="3857620" y="3848604"/>
            <a:ext cx="4032000" cy="2496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Совместная деятельность в уголке природы</a:t>
            </a:r>
            <a:r>
              <a:rPr lang="ru-RU" sz="2400" b="1" dirty="0">
                <a:solidFill>
                  <a:prstClr val="black"/>
                </a:solidFill>
              </a:rPr>
              <a:t/>
            </a:r>
            <a:br>
              <a:rPr lang="ru-RU" sz="2400" b="1" dirty="0">
                <a:solidFill>
                  <a:prstClr val="black"/>
                </a:solidFill>
              </a:rPr>
            </a:br>
            <a:r>
              <a:rPr lang="ru-RU" sz="3600" b="1" u="sng" dirty="0" smtClean="0">
                <a:solidFill>
                  <a:srgbClr val="FF0000"/>
                </a:solidFill>
              </a:rPr>
              <a:t>Уход </a:t>
            </a:r>
            <a:r>
              <a:rPr lang="ru-RU" sz="3600" b="1" u="sng" dirty="0">
                <a:solidFill>
                  <a:srgbClr val="FF0000"/>
                </a:solidFill>
              </a:rPr>
              <a:t>за комнатными растениями</a:t>
            </a:r>
          </a:p>
        </p:txBody>
      </p:sp>
      <p:pic>
        <p:nvPicPr>
          <p:cNvPr id="3077" name="Picture 5" descr="C:\Users\111\Desktop\IMG_20220201_161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2914288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111\Desktop\экология\IMG_20201019_160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428736"/>
            <a:ext cx="3348000" cy="2678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111\Desktop\экология\IMG-20201028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857496"/>
            <a:ext cx="2700000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Подкормка </a:t>
            </a:r>
            <a:r>
              <a:rPr lang="ru-RU" sz="2400" b="1" dirty="0">
                <a:solidFill>
                  <a:prstClr val="black"/>
                </a:solidFill>
              </a:rPr>
              <a:t>птиц и наблюдения за </a:t>
            </a:r>
            <a:r>
              <a:rPr lang="ru-RU" sz="2400" b="1" dirty="0" smtClean="0">
                <a:solidFill>
                  <a:prstClr val="black"/>
                </a:solidFill>
              </a:rPr>
              <a:t>ними.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u="sng" dirty="0" smtClean="0">
                <a:solidFill>
                  <a:srgbClr val="FF0000"/>
                </a:solidFill>
              </a:rPr>
              <a:t>Акция </a:t>
            </a:r>
            <a:r>
              <a:rPr lang="ru-RU" sz="2400" b="1" u="sng" dirty="0">
                <a:solidFill>
                  <a:srgbClr val="FF0000"/>
                </a:solidFill>
              </a:rPr>
              <a:t>«Покорми птиц зимой!»</a:t>
            </a:r>
          </a:p>
        </p:txBody>
      </p:sp>
      <p:pic>
        <p:nvPicPr>
          <p:cNvPr id="7170" name="Picture 2" descr="C:\Users\111\Desktop\экология\IMG_20211123_105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2714644" cy="364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111\Desktop\экология\IMG_20211123_110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428868"/>
            <a:ext cx="2565498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111\Desktop\экология\IMG_20201118_104203_BURST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357430"/>
            <a:ext cx="2714644" cy="3214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Парад кормушек</a:t>
            </a:r>
          </a:p>
        </p:txBody>
      </p:sp>
      <p:pic>
        <p:nvPicPr>
          <p:cNvPr id="14339" name="Picture 3" descr="C:\Users\111\Desktop\экология\IMG_20211112_105220.jpg"/>
          <p:cNvPicPr>
            <a:picLocks noChangeAspect="1" noChangeArrowheads="1"/>
          </p:cNvPicPr>
          <p:nvPr/>
        </p:nvPicPr>
        <p:blipFill>
          <a:blip r:embed="rId3" cstate="print"/>
          <a:srcRect r="17857"/>
          <a:stretch>
            <a:fillRect/>
          </a:stretch>
        </p:blipFill>
        <p:spPr bwMode="auto">
          <a:xfrm>
            <a:off x="714348" y="1785926"/>
            <a:ext cx="3286148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C:\Users\111\Desktop\экология\IMG_20211112_112254.jpg"/>
          <p:cNvPicPr>
            <a:picLocks noChangeAspect="1" noChangeArrowheads="1"/>
          </p:cNvPicPr>
          <p:nvPr/>
        </p:nvPicPr>
        <p:blipFill>
          <a:blip r:embed="rId4" cstate="print"/>
          <a:srcRect l="16272"/>
          <a:stretch>
            <a:fillRect/>
          </a:stretch>
        </p:blipFill>
        <p:spPr bwMode="auto">
          <a:xfrm>
            <a:off x="4429124" y="1285860"/>
            <a:ext cx="3308274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C:\Users\111\Desktop\экология\IMG_20211112_104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500570"/>
            <a:ext cx="3362721" cy="20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FF0000"/>
                </a:solidFill>
              </a:rPr>
              <a:t>«Огород </a:t>
            </a:r>
            <a:r>
              <a:rPr lang="ru-RU" sz="3100" b="1" dirty="0">
                <a:solidFill>
                  <a:srgbClr val="FF0000"/>
                </a:solidFill>
              </a:rPr>
              <a:t>на </a:t>
            </a:r>
            <a:r>
              <a:rPr lang="ru-RU" sz="3100" b="1" dirty="0" smtClean="0">
                <a:solidFill>
                  <a:srgbClr val="FF0000"/>
                </a:solidFill>
              </a:rPr>
              <a:t>окне».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prstClr val="black"/>
                </a:solidFill>
              </a:rPr>
              <a:t>выращивание </a:t>
            </a:r>
            <a:r>
              <a:rPr lang="ru-RU" sz="2400" b="1" dirty="0" smtClean="0">
                <a:solidFill>
                  <a:prstClr val="black"/>
                </a:solidFill>
              </a:rPr>
              <a:t> луковиц в </a:t>
            </a:r>
            <a:r>
              <a:rPr lang="ru-RU" sz="2400" b="1" dirty="0">
                <a:solidFill>
                  <a:prstClr val="black"/>
                </a:solidFill>
              </a:rPr>
              <a:t>разных </a:t>
            </a:r>
            <a:r>
              <a:rPr lang="ru-RU" sz="2400" b="1" dirty="0" smtClean="0">
                <a:solidFill>
                  <a:prstClr val="black"/>
                </a:solidFill>
              </a:rPr>
              <a:t>условиях.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111\Desktop\IMG_20210211_161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3643338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111\Desktop\IMG_20210304_1402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500570"/>
            <a:ext cx="2286016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111\Desktop\экология\IMG_20210211_155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714488"/>
            <a:ext cx="3714776" cy="29289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 descr="C:\Users\111\Desktop\экология\IMG_20210304_140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500570"/>
            <a:ext cx="2000264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111\Desktop\экология\IMG_20210323_1557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286256"/>
            <a:ext cx="3299828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95736" y="500042"/>
            <a:ext cx="6491064" cy="1704822"/>
          </a:xfrm>
        </p:spPr>
        <p:txBody>
          <a:bodyPr>
            <a:normAutofit fontScale="90000"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Старший </a:t>
            </a:r>
            <a:r>
              <a:rPr lang="ru-RU" sz="2800" b="1" u="sng" dirty="0" smtClean="0">
                <a:solidFill>
                  <a:srgbClr val="FF0000"/>
                </a:solidFill>
              </a:rPr>
              <a:t>и подготовительный возраст</a:t>
            </a:r>
            <a:r>
              <a:rPr lang="ru-RU" sz="2800" b="1" u="sng" dirty="0">
                <a:solidFill>
                  <a:srgbClr val="FF0000"/>
                </a:solidFill>
              </a:rPr>
              <a:t/>
            </a:r>
            <a:br>
              <a:rPr lang="ru-RU" sz="2800" b="1" u="sng" dirty="0">
                <a:solidFill>
                  <a:srgbClr val="FF0000"/>
                </a:solidFill>
              </a:rPr>
            </a:br>
            <a:r>
              <a:rPr lang="ru-RU" sz="2200" b="1" u="sng" dirty="0">
                <a:solidFill>
                  <a:srgbClr val="FF0000"/>
                </a:solidFill>
              </a:rPr>
              <a:t>Усложнение содержания экологического </a:t>
            </a:r>
            <a:r>
              <a:rPr lang="ru-RU" sz="2200" b="1" u="sng" dirty="0" smtClean="0">
                <a:solidFill>
                  <a:srgbClr val="FF0000"/>
                </a:solidFill>
              </a:rPr>
              <a:t>воспитания </a:t>
            </a:r>
            <a:r>
              <a:rPr lang="ru-RU" sz="2400" b="1" dirty="0" smtClean="0">
                <a:solidFill>
                  <a:prstClr val="black"/>
                </a:solidFill>
              </a:rPr>
              <a:t>Ежемесячные наблюдения </a:t>
            </a:r>
            <a:r>
              <a:rPr lang="ru-RU" sz="2400" b="1" dirty="0">
                <a:solidFill>
                  <a:prstClr val="black"/>
                </a:solidFill>
              </a:rPr>
              <a:t>за сезонными явлениями природы и одновременное ведение </a:t>
            </a:r>
            <a:r>
              <a:rPr lang="ru-RU" sz="2400" b="1" dirty="0" smtClean="0">
                <a:solidFill>
                  <a:prstClr val="black"/>
                </a:solidFill>
              </a:rPr>
              <a:t>календаря.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111\Desktop\экология\IMG_20200818_092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3" y="2488751"/>
            <a:ext cx="3577503" cy="37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111\Desktop\экология\IMG_20211004_113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524" y="2564904"/>
            <a:ext cx="3324633" cy="37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FF0000"/>
                </a:solidFill>
              </a:rPr>
              <a:t>Экспериментальная деятельность.</a:t>
            </a:r>
            <a:br>
              <a:rPr lang="ru-RU" sz="3200" b="1" u="sng" dirty="0" smtClean="0">
                <a:solidFill>
                  <a:srgbClr val="FF0000"/>
                </a:solidFill>
              </a:rPr>
            </a:br>
            <a:r>
              <a:rPr lang="ru-RU" sz="3200" b="1" u="sng" dirty="0" smtClean="0">
                <a:solidFill>
                  <a:srgbClr val="FF0000"/>
                </a:solidFill>
              </a:rPr>
              <a:t>Опыты </a:t>
            </a:r>
            <a:r>
              <a:rPr lang="ru-RU" sz="3200" b="1" u="sng" dirty="0">
                <a:solidFill>
                  <a:srgbClr val="FF0000"/>
                </a:solidFill>
              </a:rPr>
              <a:t>с водой</a:t>
            </a:r>
          </a:p>
        </p:txBody>
      </p:sp>
      <p:pic>
        <p:nvPicPr>
          <p:cNvPr id="4098" name="Picture 2" descr="C:\Users\111\Desktop\экология\IMG_20210114_154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3259036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111\Desktop\экология\IMG_20210114_155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216" y="1484784"/>
            <a:ext cx="3068368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111\Desktop\экология\IMG_20210114_15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429000"/>
            <a:ext cx="2947337" cy="28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2" cy="721516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43042" y="274638"/>
            <a:ext cx="704375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 </a:t>
            </a:r>
            <a:r>
              <a:rPr lang="ru-RU" sz="3600" b="1" u="sng" dirty="0">
                <a:solidFill>
                  <a:srgbClr val="FF0000"/>
                </a:solidFill>
              </a:rPr>
              <a:t>Опыты и эксперименты со снегом</a:t>
            </a:r>
          </a:p>
        </p:txBody>
      </p:sp>
      <p:pic>
        <p:nvPicPr>
          <p:cNvPr id="10242" name="Picture 2" descr="C:\Users\111\Desktop\экология\IMG_20210112_155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48880"/>
            <a:ext cx="3601188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111\Desktop\экология\IMG_20210112_155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348880"/>
            <a:ext cx="35719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/>
          <a:lstStyle/>
          <a:p>
            <a:r>
              <a:rPr lang="ru-RU" b="1" u="sng" dirty="0">
                <a:solidFill>
                  <a:srgbClr val="FF0000"/>
                </a:solidFill>
              </a:rPr>
              <a:t>Эксперименты с воздухом</a:t>
            </a:r>
          </a:p>
        </p:txBody>
      </p:sp>
      <p:pic>
        <p:nvPicPr>
          <p:cNvPr id="2050" name="Picture 2" descr="C:\Users\111\Desktop\IMG_20220201_15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43116"/>
            <a:ext cx="3872396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111\Desktop\IMG_20220201_155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613978" cy="36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3008313" cy="574833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 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0" y="549275"/>
            <a:ext cx="3008313" cy="5576888"/>
          </a:xfrm>
        </p:spPr>
        <p:txBody>
          <a:bodyPr>
            <a:normAutofit fontScale="92500" lnSpcReduction="20000"/>
          </a:bodyPr>
          <a:lstStyle/>
          <a:p>
            <a:endParaRPr lang="ru-RU" sz="1800" b="1" dirty="0" smtClean="0">
              <a:solidFill>
                <a:prstClr val="black"/>
              </a:solidFill>
            </a:endParaRPr>
          </a:p>
          <a:p>
            <a:endParaRPr lang="ru-RU" sz="1800" b="1" dirty="0">
              <a:solidFill>
                <a:prstClr val="black"/>
              </a:solidFill>
            </a:endParaRPr>
          </a:p>
          <a:p>
            <a:endParaRPr lang="ru-RU" sz="1800" b="1" dirty="0" smtClean="0">
              <a:solidFill>
                <a:prstClr val="black"/>
              </a:solidFill>
            </a:endParaRPr>
          </a:p>
          <a:p>
            <a:endParaRPr lang="ru-RU" sz="1800" b="1" dirty="0">
              <a:solidFill>
                <a:prstClr val="black"/>
              </a:solidFill>
            </a:endParaRPr>
          </a:p>
          <a:p>
            <a:endParaRPr lang="ru-RU" sz="2000" b="1" dirty="0" smtClean="0">
              <a:solidFill>
                <a:prstClr val="black"/>
              </a:solidFill>
            </a:endParaRPr>
          </a:p>
          <a:p>
            <a:pPr>
              <a:buNone/>
            </a:pPr>
            <a:r>
              <a:rPr lang="ru-RU" sz="2000" b="1" dirty="0" smtClean="0">
                <a:solidFill>
                  <a:prstClr val="black"/>
                </a:solidFill>
              </a:rPr>
              <a:t>       Всё </a:t>
            </a:r>
            <a:r>
              <a:rPr lang="ru-RU" sz="2000" b="1" dirty="0">
                <a:solidFill>
                  <a:prstClr val="black"/>
                </a:solidFill>
              </a:rPr>
              <a:t>хорошее в детях из детства!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Как истоки добра пробудить?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Прикоснуться к природе всем сердцем: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Удивиться, узнать, полюбить!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Мы хотим, чтоб земля расцветала.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Росли как цветы, малыши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Чтоб для них экология стала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  Не наукой, а частью души!</a:t>
            </a:r>
            <a:endParaRPr lang="ru-RU" sz="2000" dirty="0"/>
          </a:p>
        </p:txBody>
      </p:sp>
      <p:pic>
        <p:nvPicPr>
          <p:cNvPr id="7" name="Рисунок 6" descr="C:\Users\111\Desktop\экология\IMG_20240827_1102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68760"/>
            <a:ext cx="4896056" cy="4176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1143000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FF0000"/>
                </a:solidFill>
              </a:rPr>
              <a:t>Опытно-экспериментальная деятельность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u="sng" dirty="0">
                <a:solidFill>
                  <a:srgbClr val="FF0000"/>
                </a:solidFill>
              </a:rPr>
              <a:t>«Вода-снег-лед»</a:t>
            </a:r>
          </a:p>
        </p:txBody>
      </p:sp>
      <p:pic>
        <p:nvPicPr>
          <p:cNvPr id="17410" name="Picture 2" descr="C:\Users\111\Desktop\экология\IMG_20210115_161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57364"/>
            <a:ext cx="4176464" cy="4019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C:\Users\111\Desktop\экология\IMG_20210120_104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4105596" cy="4019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6929486" cy="1354162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rgbClr val="FF0000"/>
                </a:solidFill>
              </a:rPr>
              <a:t> </a:t>
            </a:r>
            <a:r>
              <a:rPr lang="ru-RU" sz="3100" b="1" u="sng" dirty="0" smtClean="0">
                <a:solidFill>
                  <a:srgbClr val="FF0000"/>
                </a:solidFill>
              </a:rPr>
              <a:t>Итог работы</a:t>
            </a:r>
            <a:br>
              <a:rPr lang="ru-RU" sz="3100" b="1" u="sng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b="1" u="sng" dirty="0" smtClean="0">
                <a:solidFill>
                  <a:srgbClr val="FF0000"/>
                </a:solidFill>
              </a:rPr>
              <a:t>Проведение развлечения</a:t>
            </a:r>
            <a:br>
              <a:rPr lang="ru-RU" sz="2700" b="1" u="sng" dirty="0" smtClean="0">
                <a:solidFill>
                  <a:srgbClr val="FF0000"/>
                </a:solidFill>
              </a:rPr>
            </a:br>
            <a:r>
              <a:rPr lang="ru-RU" sz="2700" b="1" u="sng" dirty="0" smtClean="0">
                <a:solidFill>
                  <a:srgbClr val="FF0000"/>
                </a:solidFill>
              </a:rPr>
              <a:t> </a:t>
            </a:r>
            <a:r>
              <a:rPr lang="ru-RU" sz="2700" b="1" u="sng" dirty="0">
                <a:solidFill>
                  <a:srgbClr val="FF0000"/>
                </a:solidFill>
              </a:rPr>
              <a:t>«Зимушка-Зима»</a:t>
            </a:r>
          </a:p>
        </p:txBody>
      </p:sp>
      <p:pic>
        <p:nvPicPr>
          <p:cNvPr id="5122" name="Picture 2" descr="C:\Users\111\Desktop\экология\IMG-20220124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4000528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111\Desktop\экология\IMG-20220124-WA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071678"/>
            <a:ext cx="3786214" cy="3929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1143000"/>
          </a:xfrm>
        </p:spPr>
        <p:txBody>
          <a:bodyPr>
            <a:normAutofit fontScale="90000"/>
          </a:bodyPr>
          <a:lstStyle/>
          <a:p>
            <a:r>
              <a:rPr lang="ru-RU" sz="3600" b="1" u="sng" dirty="0">
                <a:solidFill>
                  <a:srgbClr val="FF0000"/>
                </a:solidFill>
              </a:rPr>
              <a:t>«</a:t>
            </a:r>
            <a:r>
              <a:rPr lang="ru-RU" sz="3600" b="1" u="sng" dirty="0" err="1">
                <a:solidFill>
                  <a:srgbClr val="FF0000"/>
                </a:solidFill>
              </a:rPr>
              <a:t>Эколята</a:t>
            </a:r>
            <a:r>
              <a:rPr lang="ru-RU" sz="3600" b="1" u="sng" dirty="0">
                <a:solidFill>
                  <a:srgbClr val="FF0000"/>
                </a:solidFill>
              </a:rPr>
              <a:t> – помощники природы»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111\Desktop\экология\IMG-20220124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4000528" cy="4000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111\Desktop\экология\IMG-20220124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00240"/>
            <a:ext cx="3786214" cy="4000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57290" y="274638"/>
            <a:ext cx="7329510" cy="1143000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rgbClr val="FF0000"/>
                </a:solidFill>
              </a:rPr>
              <a:t>Развлечение «Прогулка на природе»</a:t>
            </a:r>
          </a:p>
        </p:txBody>
      </p:sp>
      <p:pic>
        <p:nvPicPr>
          <p:cNvPr id="15362" name="Picture 2" descr="C:\Users\111\Desktop\экология\IMG_20220125_095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60848"/>
            <a:ext cx="3571900" cy="36921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3" name="Picture 3" descr="C:\Users\111\Desktop\экология\IMG_20220124_102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152615"/>
            <a:ext cx="3429024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</p:spPr>
        <p:txBody>
          <a:bodyPr>
            <a:normAutofit/>
          </a:bodyPr>
          <a:lstStyle/>
          <a:p>
            <a:r>
              <a:rPr lang="ru-RU" sz="3200" b="1" u="sng" dirty="0">
                <a:solidFill>
                  <a:srgbClr val="FF0000"/>
                </a:solidFill>
              </a:rPr>
              <a:t>Выставки детского творчества</a:t>
            </a:r>
          </a:p>
        </p:txBody>
      </p:sp>
      <p:pic>
        <p:nvPicPr>
          <p:cNvPr id="18434" name="Picture 2" descr="C:\Users\111\Desktop\экология\IMG_20220121_155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57364"/>
            <a:ext cx="4071966" cy="42862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11\Desktop\подготовительная группа\IMG_20211112_130901.jpg"/>
          <p:cNvPicPr>
            <a:picLocks noChangeAspect="1" noChangeArrowheads="1"/>
          </p:cNvPicPr>
          <p:nvPr/>
        </p:nvPicPr>
        <p:blipFill>
          <a:blip r:embed="rId4" cstate="print"/>
          <a:srcRect t="13347"/>
          <a:stretch>
            <a:fillRect/>
          </a:stretch>
        </p:blipFill>
        <p:spPr bwMode="auto">
          <a:xfrm>
            <a:off x="428596" y="1857364"/>
            <a:ext cx="3857652" cy="414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800" b="1" u="sng" dirty="0">
                <a:solidFill>
                  <a:srgbClr val="FF0000"/>
                </a:solidFill>
              </a:rPr>
              <a:t>Методическое обеспечение программы, предлагаемые </a:t>
            </a:r>
            <a:br>
              <a:rPr lang="ru-RU" sz="2800" b="1" u="sng" dirty="0">
                <a:solidFill>
                  <a:srgbClr val="FF0000"/>
                </a:solidFill>
              </a:rPr>
            </a:br>
            <a:r>
              <a:rPr lang="ru-RU" sz="2800" b="1" u="sng" dirty="0">
                <a:solidFill>
                  <a:srgbClr val="FF0000"/>
                </a:solidFill>
              </a:rPr>
              <a:t>дидактические материалы</a:t>
            </a: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«Создание условий для экологического воспитания детей». М. «Новая школа».1993.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«Воспитание экологической  культуры в дошкольном детстве». М. «Новая школа».1995.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«Место игры в экологическом воспитании дошкольников» М. «Новая школа».1996.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«Экологическое воспитание дошкольников» Пособие для специалистов дошкольного воспитания. М.АСТ.1998.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«Методика экологического воспитания в  детском саду». Книга  для воспитателя детского сада. М. «Просвещение».2002С.Н. Николаева «Юный эколог. Система работы в подготовительной группе детского сада».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«Юный эколог. Система работы в старшей группе детского сада».</a:t>
            </a:r>
            <a:br>
              <a:rPr lang="ru-RU" altLang="zh-CN" sz="2800" b="1" dirty="0">
                <a:solidFill>
                  <a:srgbClr val="000000"/>
                </a:solidFill>
              </a:rPr>
            </a:br>
            <a:r>
              <a:rPr lang="ru-RU" altLang="zh-CN" sz="2800" b="1" dirty="0">
                <a:solidFill>
                  <a:srgbClr val="000000"/>
                </a:solidFill>
              </a:rPr>
              <a:t>С.Н. Николаева «Юный эколог. Система работы в средней группе детского сада».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1928803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Спасибо </a:t>
            </a:r>
            <a:r>
              <a:rPr lang="ru-RU" sz="4800" b="1" dirty="0">
                <a:solidFill>
                  <a:srgbClr val="FF0000"/>
                </a:solidFill>
              </a:rPr>
              <a:t>за внимание! 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111\Desktop\экология\IMG_20220413_0837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714620"/>
            <a:ext cx="4680000" cy="33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sz="4000" b="1" u="sng" dirty="0" smtClean="0">
                <a:solidFill>
                  <a:srgbClr val="FF0000"/>
                </a:solidFill>
              </a:rPr>
              <a:t/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/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/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/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/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>Актуальность</a:t>
            </a:r>
            <a:br>
              <a:rPr lang="ru-RU" sz="4000" b="1" u="sng" dirty="0" smtClean="0">
                <a:solidFill>
                  <a:srgbClr val="FF0000"/>
                </a:solidFill>
              </a:rPr>
            </a:br>
            <a:r>
              <a:rPr lang="ru-RU" sz="2800" b="1" u="sng" dirty="0" smtClean="0">
                <a:solidFill>
                  <a:srgbClr val="FF0000"/>
                </a:solidFill>
              </a:rPr>
              <a:t> </a:t>
            </a:r>
            <a:br>
              <a:rPr lang="ru-RU" sz="2800" b="1" u="sng" dirty="0" smtClean="0">
                <a:solidFill>
                  <a:srgbClr val="FF0000"/>
                </a:solidFill>
              </a:rPr>
            </a:br>
            <a:r>
              <a:rPr lang="ru-RU" sz="2800" b="1" dirty="0" smtClean="0"/>
              <a:t>программы  заключается в том, что  экологическое воспитание и образование детей чрезвычайно важная проблема настоящего времени: только экологическое          мировоззрение и экологическая культура ныне живущих   людей могут вывести планету  и человечество из того состояния, в котором оно находится сейчас.</a:t>
            </a:r>
            <a:endParaRPr lang="ru-RU" sz="4000" b="1" dirty="0"/>
          </a:p>
        </p:txBody>
      </p:sp>
      <p:pic>
        <p:nvPicPr>
          <p:cNvPr id="12" name="Рисунок 11" descr="C:\Users\111\Desktop\экология\IMG_20211004_113239.jpg"/>
          <p:cNvPicPr/>
          <p:nvPr/>
        </p:nvPicPr>
        <p:blipFill>
          <a:blip r:embed="rId3" cstate="print"/>
          <a:srcRect l="17249"/>
          <a:stretch>
            <a:fillRect/>
          </a:stretch>
        </p:blipFill>
        <p:spPr bwMode="auto">
          <a:xfrm>
            <a:off x="2714612" y="4000504"/>
            <a:ext cx="3708000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14282" y="1071563"/>
            <a:ext cx="3357586" cy="5286395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/>
            </a:r>
            <a:br>
              <a:rPr lang="ru-RU" sz="1800" dirty="0" smtClean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/>
            </a:r>
            <a:br>
              <a:rPr lang="ru-RU" sz="1800" dirty="0" smtClean="0">
                <a:solidFill>
                  <a:prstClr val="black"/>
                </a:solidFill>
              </a:rPr>
            </a:br>
            <a:r>
              <a:rPr lang="ru-RU" sz="1800" dirty="0">
                <a:solidFill>
                  <a:prstClr val="black"/>
                </a:solidFill>
              </a:rPr>
              <a:t/>
            </a:r>
            <a:br>
              <a:rPr lang="ru-RU" sz="1800" dirty="0">
                <a:solidFill>
                  <a:prstClr val="black"/>
                </a:solidFill>
              </a:rPr>
            </a:br>
            <a:r>
              <a:rPr lang="ru-RU" sz="2200" b="1" dirty="0" smtClean="0">
                <a:solidFill>
                  <a:prstClr val="black"/>
                </a:solidFill>
              </a:rPr>
              <a:t>Вариативной </a:t>
            </a:r>
            <a:r>
              <a:rPr lang="ru-RU" sz="2200" b="1" dirty="0">
                <a:solidFill>
                  <a:prstClr val="black"/>
                </a:solidFill>
              </a:rPr>
              <a:t>частью основной общеобразовательной программы, реализуемой в нашем дошкольном учреждении, является парциальная             программа С.Н. Николаевой </a:t>
            </a:r>
            <a:br>
              <a:rPr lang="ru-RU" sz="2200" b="1" dirty="0">
                <a:solidFill>
                  <a:prstClr val="black"/>
                </a:solidFill>
              </a:rPr>
            </a:br>
            <a:r>
              <a:rPr lang="ru-RU" sz="2200" b="1" dirty="0">
                <a:solidFill>
                  <a:prstClr val="black"/>
                </a:solidFill>
              </a:rPr>
              <a:t>«Юный эколог»,</a:t>
            </a:r>
            <a:br>
              <a:rPr lang="ru-RU" sz="2200" b="1" dirty="0">
                <a:solidFill>
                  <a:prstClr val="black"/>
                </a:solidFill>
              </a:rPr>
            </a:br>
            <a:r>
              <a:rPr lang="ru-RU" sz="2200" b="1" dirty="0">
                <a:solidFill>
                  <a:prstClr val="black"/>
                </a:solidFill>
              </a:rPr>
              <a:t>которая направлена на формирование основ экологической культуры у детей в условиях детского сада.</a:t>
            </a:r>
            <a:br>
              <a:rPr lang="ru-RU" sz="2200" b="1" dirty="0">
                <a:solidFill>
                  <a:prstClr val="black"/>
                </a:solidFill>
              </a:rPr>
            </a:br>
            <a:endParaRPr lang="ru-RU" sz="2200" b="1" dirty="0"/>
          </a:p>
        </p:txBody>
      </p:sp>
      <p:pic>
        <p:nvPicPr>
          <p:cNvPr id="4" name="Рисунок 3" descr="C:\Users\111\Desktop\экология\IMG_20240827_1103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500042"/>
            <a:ext cx="5004000" cy="52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42910" y="1557338"/>
            <a:ext cx="2365403" cy="576262"/>
          </a:xfrm>
        </p:spPr>
        <p:txBody>
          <a:bodyPr>
            <a:normAutofit/>
          </a:bodyPr>
          <a:lstStyle/>
          <a:p>
            <a:r>
              <a:rPr lang="ru-RU" sz="2200" b="1" u="sng" dirty="0">
                <a:solidFill>
                  <a:srgbClr val="FF0000"/>
                </a:solidFill>
              </a:rPr>
              <a:t>Цель программы:</a:t>
            </a: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428596" y="2133600"/>
            <a:ext cx="3071834" cy="39925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200" b="1" dirty="0">
                <a:solidFill>
                  <a:prstClr val="black"/>
                </a:solidFill>
              </a:rPr>
              <a:t/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-Формирование у ребенка осознанно правильного отношения к природным явлениям и объектам, которые окружают его, и с которыми он знакомится в дошкольном детстве; </a:t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-формирование начал экологической культуры.</a:t>
            </a:r>
            <a:endParaRPr lang="ru-RU" dirty="0"/>
          </a:p>
        </p:txBody>
      </p:sp>
      <p:pic>
        <p:nvPicPr>
          <p:cNvPr id="5" name="Рисунок 4" descr="C:\Users\111\Desktop\экология\IMG_20200821_1035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42918"/>
            <a:ext cx="5040000" cy="500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b="1" u="sng" dirty="0">
                <a:solidFill>
                  <a:srgbClr val="FF0000"/>
                </a:solidFill>
              </a:rPr>
              <a:t>Принципы реализации программы:</a:t>
            </a:r>
            <a:endParaRPr lang="ru-RU" sz="36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prstClr val="black"/>
                </a:solidFill>
              </a:rPr>
              <a:t>• </a:t>
            </a:r>
            <a:r>
              <a:rPr lang="ru-RU" sz="2800" b="1" dirty="0">
                <a:solidFill>
                  <a:prstClr val="black"/>
                </a:solidFill>
              </a:rPr>
              <a:t>постепенное наращивание объема материала; 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prstClr val="black"/>
                </a:solidFill>
              </a:rPr>
              <a:t>• первоочередное использование природного окружения: растений и животных зеленой зоны детского сада и участков; 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prstClr val="black"/>
                </a:solidFill>
              </a:rPr>
              <a:t>• продвижение детей от единичных сенсорных впечатлений к многообразию этих впечатлений, затем – к конкретным представлениям, затем – к обобщению представлений; 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prstClr val="black"/>
                </a:solidFill>
              </a:rPr>
              <a:t>• широкое использование разных видов практической деятельности; 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prstClr val="black"/>
                </a:solidFill>
              </a:rPr>
              <a:t>• подача познавательного материала с помощью приемов, вызывающих у детей интерес и положительные эмоции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3600" b="1" u="sng" dirty="0" smtClean="0">
                <a:solidFill>
                  <a:srgbClr val="FF0000"/>
                </a:solidFill>
              </a:rPr>
              <a:t>Разделы программы</a:t>
            </a:r>
            <a:endParaRPr lang="ru-RU" sz="3600" b="1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500" b="1" dirty="0">
                <a:solidFill>
                  <a:prstClr val="black"/>
                </a:solidFill>
              </a:rPr>
              <a:t/>
            </a:r>
            <a:br>
              <a:rPr lang="ru-RU" sz="3500" b="1" dirty="0">
                <a:solidFill>
                  <a:prstClr val="black"/>
                </a:solidFill>
              </a:rPr>
            </a:br>
            <a:r>
              <a:rPr lang="ru-RU" sz="3500" b="1" dirty="0">
                <a:solidFill>
                  <a:prstClr val="black"/>
                </a:solidFill>
              </a:rPr>
              <a:t>•первые два посвящены раскрытию взаимосвязи растений и животных со средой обитания; </a:t>
            </a:r>
            <a:endParaRPr lang="ru-RU" sz="35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prstClr val="black"/>
                </a:solidFill>
              </a:rPr>
              <a:t/>
            </a:r>
            <a:br>
              <a:rPr lang="ru-RU" sz="3500" b="1" dirty="0">
                <a:solidFill>
                  <a:prstClr val="black"/>
                </a:solidFill>
              </a:rPr>
            </a:br>
            <a:r>
              <a:rPr lang="ru-RU" sz="3500" b="1" dirty="0">
                <a:solidFill>
                  <a:prstClr val="black"/>
                </a:solidFill>
              </a:rPr>
              <a:t>•третий прослеживает их роль в процессе роста и развития отдельных видов растений и животных; </a:t>
            </a:r>
            <a:endParaRPr lang="ru-RU" sz="35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prstClr val="black"/>
                </a:solidFill>
              </a:rPr>
              <a:t/>
            </a:r>
            <a:br>
              <a:rPr lang="ru-RU" sz="3500" b="1" dirty="0">
                <a:solidFill>
                  <a:prstClr val="black"/>
                </a:solidFill>
              </a:rPr>
            </a:br>
            <a:r>
              <a:rPr lang="ru-RU" sz="3500" b="1" dirty="0">
                <a:solidFill>
                  <a:prstClr val="black"/>
                </a:solidFill>
              </a:rPr>
              <a:t>•в четвертом раскрываются взаимосвязи внутри сообществ, жизнь которых дети могут наблюдать; </a:t>
            </a:r>
            <a:endParaRPr lang="ru-RU" sz="3500" b="1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3500" b="1" dirty="0">
                <a:solidFill>
                  <a:prstClr val="black"/>
                </a:solidFill>
              </a:rPr>
              <a:t/>
            </a:r>
            <a:br>
              <a:rPr lang="ru-RU" sz="3500" b="1" dirty="0">
                <a:solidFill>
                  <a:prstClr val="black"/>
                </a:solidFill>
              </a:rPr>
            </a:br>
            <a:r>
              <a:rPr lang="ru-RU" sz="3500" b="1" dirty="0">
                <a:solidFill>
                  <a:prstClr val="black"/>
                </a:solidFill>
              </a:rPr>
              <a:t>•пятый раздел показывает разные формы взаимодействия человека с природой.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4145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92696"/>
            <a:ext cx="3538736" cy="1512168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rgbClr val="FF0000"/>
                </a:solidFill>
              </a:rPr>
              <a:t>                               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smtClean="0">
                <a:solidFill>
                  <a:srgbClr val="FF0000"/>
                </a:solidFill>
              </a:rPr>
              <a:t>                                        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u="sng" dirty="0" smtClean="0">
                <a:solidFill>
                  <a:srgbClr val="FF0000"/>
                </a:solidFill>
              </a:rPr>
              <a:t>Средний </a:t>
            </a:r>
            <a:br>
              <a:rPr lang="ru-RU" sz="2800" u="sng" dirty="0" smtClean="0">
                <a:solidFill>
                  <a:srgbClr val="FF0000"/>
                </a:solidFill>
              </a:rPr>
            </a:br>
            <a:r>
              <a:rPr lang="ru-RU" sz="2800" u="sng" dirty="0" smtClean="0">
                <a:solidFill>
                  <a:srgbClr val="FF0000"/>
                </a:solidFill>
              </a:rPr>
              <a:t>возраст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              </a:t>
            </a:r>
            <a:r>
              <a:rPr lang="ru-RU" u="sng" dirty="0">
                <a:solidFill>
                  <a:srgbClr val="FF0000"/>
                </a:solidFill>
              </a:rPr>
              <a:t/>
            </a:r>
            <a:br>
              <a:rPr lang="ru-RU" u="sng" dirty="0">
                <a:solidFill>
                  <a:srgbClr val="FF0000"/>
                </a:solidFill>
              </a:rPr>
            </a:br>
            <a:r>
              <a:rPr lang="ru-RU" u="sng" dirty="0"/>
              <a:t/>
            </a:r>
            <a:br>
              <a:rPr lang="ru-RU" u="sng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538736" cy="4353347"/>
          </a:xfrm>
        </p:spPr>
        <p:txBody>
          <a:bodyPr>
            <a:normAutofit fontScale="32500" lnSpcReduction="20000"/>
          </a:bodyPr>
          <a:lstStyle/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endParaRPr lang="ru-RU" sz="2400" b="1" dirty="0" smtClean="0">
              <a:solidFill>
                <a:prstClr val="black"/>
              </a:solidFill>
            </a:endParaRPr>
          </a:p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6200" b="1" dirty="0" smtClean="0">
                <a:solidFill>
                  <a:prstClr val="black"/>
                </a:solidFill>
              </a:rPr>
              <a:t>Начиная </a:t>
            </a:r>
            <a:r>
              <a:rPr lang="ru-RU" sz="6200" b="1" dirty="0">
                <a:solidFill>
                  <a:prstClr val="black"/>
                </a:solidFill>
              </a:rPr>
              <a:t>со средней группы, через все технологии эколого-педагогической работы с детьми проходит литературный стержень</a:t>
            </a:r>
            <a:r>
              <a:rPr lang="ru-RU" sz="6200" b="1" dirty="0" smtClean="0">
                <a:solidFill>
                  <a:prstClr val="black"/>
                </a:solidFill>
              </a:rPr>
              <a:t>:</a:t>
            </a:r>
            <a:r>
              <a:rPr lang="ru-RU" sz="6200" b="1" dirty="0">
                <a:solidFill>
                  <a:prstClr val="black"/>
                </a:solidFill>
              </a:rPr>
              <a:t/>
            </a:r>
            <a:br>
              <a:rPr lang="ru-RU" sz="6200" b="1" dirty="0">
                <a:solidFill>
                  <a:prstClr val="black"/>
                </a:solidFill>
              </a:rPr>
            </a:br>
            <a:r>
              <a:rPr lang="ru-RU" sz="6200" b="1" dirty="0" smtClean="0">
                <a:solidFill>
                  <a:prstClr val="black"/>
                </a:solidFill>
              </a:rPr>
              <a:t>-Экологическое </a:t>
            </a:r>
            <a:r>
              <a:rPr lang="ru-RU" sz="6200" b="1" dirty="0">
                <a:solidFill>
                  <a:prstClr val="black"/>
                </a:solidFill>
              </a:rPr>
              <a:t>чтение рассказов </a:t>
            </a:r>
            <a:r>
              <a:rPr lang="ru-RU" sz="6200" b="1" dirty="0" err="1">
                <a:solidFill>
                  <a:prstClr val="black"/>
                </a:solidFill>
              </a:rPr>
              <a:t>Е.Чарушина</a:t>
            </a:r>
            <a:r>
              <a:rPr lang="ru-RU" sz="6200" b="1" dirty="0">
                <a:solidFill>
                  <a:prstClr val="black"/>
                </a:solidFill>
              </a:rPr>
              <a:t> о животных;</a:t>
            </a:r>
            <a:br>
              <a:rPr lang="ru-RU" sz="6200" b="1" dirty="0">
                <a:solidFill>
                  <a:prstClr val="black"/>
                </a:solidFill>
              </a:rPr>
            </a:br>
            <a:r>
              <a:rPr lang="ru-RU" sz="6200" b="1" dirty="0">
                <a:solidFill>
                  <a:prstClr val="black"/>
                </a:solidFill>
              </a:rPr>
              <a:t>-рассматривание книг с его иллюстрациями</a:t>
            </a:r>
            <a:r>
              <a:rPr lang="ru-RU" sz="6200" b="1" dirty="0" smtClean="0">
                <a:solidFill>
                  <a:prstClr val="black"/>
                </a:solidFill>
              </a:rPr>
              <a:t>;</a:t>
            </a:r>
            <a:r>
              <a:rPr lang="ru-RU" sz="6200" b="1" dirty="0">
                <a:solidFill>
                  <a:prstClr val="black"/>
                </a:solidFill>
              </a:rPr>
              <a:t/>
            </a:r>
            <a:br>
              <a:rPr lang="ru-RU" sz="6200" b="1" dirty="0">
                <a:solidFill>
                  <a:prstClr val="black"/>
                </a:solidFill>
              </a:rPr>
            </a:br>
            <a:r>
              <a:rPr lang="ru-RU" sz="6200" b="1" dirty="0">
                <a:solidFill>
                  <a:prstClr val="black"/>
                </a:solidFill>
              </a:rPr>
              <a:t>- проведение занятия, посвященного </a:t>
            </a:r>
            <a:r>
              <a:rPr lang="ru-RU" sz="6200" b="1" dirty="0" smtClean="0">
                <a:solidFill>
                  <a:prstClr val="black"/>
                </a:solidFill>
              </a:rPr>
              <a:t>автору.</a:t>
            </a:r>
            <a:r>
              <a:rPr lang="ru-RU" sz="6200" b="1" dirty="0">
                <a:solidFill>
                  <a:prstClr val="black"/>
                </a:solidFill>
              </a:rPr>
              <a:t/>
            </a:r>
            <a:br>
              <a:rPr lang="ru-RU" sz="6200" b="1" dirty="0">
                <a:solidFill>
                  <a:prstClr val="black"/>
                </a:solidFill>
              </a:rPr>
            </a:br>
            <a:r>
              <a:rPr lang="ru-RU" sz="5000" b="1" dirty="0">
                <a:solidFill>
                  <a:prstClr val="black"/>
                </a:solidFill>
              </a:rPr>
              <a:t/>
            </a:r>
            <a:br>
              <a:rPr lang="ru-RU" sz="5000" b="1" dirty="0">
                <a:solidFill>
                  <a:prstClr val="black"/>
                </a:solidFill>
              </a:rPr>
            </a:br>
            <a:r>
              <a:rPr lang="ru-RU" sz="5000" b="1" dirty="0">
                <a:solidFill>
                  <a:prstClr val="black"/>
                </a:solidFill>
              </a:rPr>
              <a:t/>
            </a:r>
            <a:br>
              <a:rPr lang="ru-RU" sz="5000" b="1" dirty="0">
                <a:solidFill>
                  <a:prstClr val="black"/>
                </a:solidFill>
              </a:rPr>
            </a:br>
            <a:endParaRPr lang="ru-RU" sz="5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526" y="983518"/>
            <a:ext cx="4218798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э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4071966" cy="602473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                   </a:t>
            </a:r>
            <a:r>
              <a:rPr lang="ru-RU" sz="3600" b="1" u="sng" dirty="0" smtClean="0">
                <a:solidFill>
                  <a:srgbClr val="FF0000"/>
                </a:solidFill>
              </a:rPr>
              <a:t>Разнообразие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               </a:t>
            </a:r>
            <a:r>
              <a:rPr lang="ru-RU" sz="3600" b="1" u="sng" dirty="0" smtClean="0">
                <a:solidFill>
                  <a:srgbClr val="FF0000"/>
                </a:solidFill>
              </a:rPr>
              <a:t>растений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Комнатные </a:t>
            </a:r>
            <a:r>
              <a:rPr lang="ru-RU" sz="2800" b="1" u="sng" dirty="0"/>
              <a:t>растения</a:t>
            </a:r>
            <a:r>
              <a:rPr lang="ru-RU" sz="2800" u="sng" dirty="0"/>
              <a:t>. </a:t>
            </a:r>
            <a:br>
              <a:rPr lang="ru-RU" sz="2800" u="sng" dirty="0"/>
            </a:br>
            <a:r>
              <a:rPr lang="ru-RU" sz="2800" b="1" dirty="0" smtClean="0"/>
              <a:t>Знакомство детей с </a:t>
            </a:r>
            <a:r>
              <a:rPr lang="ru-RU" sz="2800" b="1" dirty="0"/>
              <a:t>многообразием комнатных растений, их строением и потребностями. </a:t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/>
              <a:t>Растения </a:t>
            </a:r>
            <a:r>
              <a:rPr lang="ru-RU" sz="2800" b="1" u="sng" dirty="0"/>
              <a:t>на участке детского сада</a:t>
            </a:r>
            <a:r>
              <a:rPr lang="ru-RU" sz="2800" b="1" dirty="0"/>
              <a:t>. </a:t>
            </a:r>
            <a:br>
              <a:rPr lang="ru-RU" sz="2800" b="1" dirty="0"/>
            </a:br>
            <a:r>
              <a:rPr lang="ru-RU" sz="2800" b="1" dirty="0"/>
              <a:t>Дети получают знания о растениях растущих на участке. Условия жизни в разные сезоны года.</a:t>
            </a:r>
            <a:endParaRPr lang="ru-RU" sz="2800" dirty="0"/>
          </a:p>
        </p:txBody>
      </p:sp>
      <p:pic>
        <p:nvPicPr>
          <p:cNvPr id="4" name="Рисунок 3" descr="C:\Users\111\Desktop\экология\IMG_20210421_162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788" y="548680"/>
            <a:ext cx="3672000" cy="295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111\Desktop\экология\IMG_20240710_0949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643314"/>
            <a:ext cx="3780000" cy="255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148</Words>
  <Application>Microsoft Office PowerPoint</Application>
  <PresentationFormat>Экран (4:3)</PresentationFormat>
  <Paragraphs>59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Муниципальное дошкольное образовательное учреждение  детский сад №2 «Светлячок»</vt:lpstr>
      <vt:lpstr>  </vt:lpstr>
      <vt:lpstr>     Актуальность   программы  заключается в том, что  экологическое воспитание и образование детей чрезвычайно важная проблема настоящего времени: только экологическое          мировоззрение и экологическая культура ныне живущих   людей могут вывести планету  и человечество из того состояния, в котором оно находится сейчас.</vt:lpstr>
      <vt:lpstr>    Вариативной частью основной общеобразовательной программы, реализуемой в нашем дошкольном учреждении, является парциальная             программа С.Н. Николаевой  «Юный эколог», которая направлена на формирование основ экологической культуры у детей в условиях детского сада. </vt:lpstr>
      <vt:lpstr>Цель программы:</vt:lpstr>
      <vt:lpstr> Принципы реализации программы:</vt:lpstr>
      <vt:lpstr> Разделы программы</vt:lpstr>
      <vt:lpstr>                                                                                        Средний  возраст                                 </vt:lpstr>
      <vt:lpstr>                   Разнообразие                 растений  Комнатные растения.  Знакомство детей с многообразием комнатных растений, их строением и потребностями.   Растения на участке детского сада.  Дети получают знания о растениях растущих на участке. Условия жизни в разные сезоны года.</vt:lpstr>
      <vt:lpstr>Презентация PowerPoint</vt:lpstr>
      <vt:lpstr>Наблюдения за объектами зоны природы детского сада:</vt:lpstr>
      <vt:lpstr>Совместная деятельность в уголке природы Уход за комнатными растениями</vt:lpstr>
      <vt:lpstr>Подкормка птиц и наблюдения за ними. Акция «Покорми птиц зимой!»</vt:lpstr>
      <vt:lpstr>Парад кормушек</vt:lpstr>
      <vt:lpstr>«Огород на окне». выращивание  луковиц в разных условиях.</vt:lpstr>
      <vt:lpstr>Старший и подготовительный возраст Усложнение содержания экологического воспитания Ежемесячные наблюдения за сезонными явлениями природы и одновременное ведение календаря.</vt:lpstr>
      <vt:lpstr>Экспериментальная деятельность. Опыты с водой</vt:lpstr>
      <vt:lpstr> Опыты и эксперименты со снегом</vt:lpstr>
      <vt:lpstr>Эксперименты с воздухом</vt:lpstr>
      <vt:lpstr>Опытно-экспериментальная деятельность «Вода-снег-лед»</vt:lpstr>
      <vt:lpstr> Итог работы  Проведение развлечения  «Зимушка-Зима»</vt:lpstr>
      <vt:lpstr>«Эколята – помощники природы»</vt:lpstr>
      <vt:lpstr>Развлечение «Прогулка на природе»</vt:lpstr>
      <vt:lpstr>Выставки детского творчества</vt:lpstr>
      <vt:lpstr>Методическое обеспечение программы, предлагаемые  дидактические материалы С.Н. Николаева «Создание условий для экологического воспитания детей». М. «Новая школа».1993. С.Н. Николаева «Воспитание экологической  культуры в дошкольном детстве». М. «Новая школа».1995. С.Н. Николаева «Место игры в экологическом воспитании дошкольников» М. «Новая школа».1996. С.Н. Николаева «Экологическое воспитание дошкольников» Пособие для специалистов дошкольного воспитания. М.АСТ.1998. С.Н. Николаева «Методика экологического воспитания в  детском саду». Книга  для воспитателя детского сада. М. «Просвещение».2002С.Н. Николаева «Юный эколог. Система работы в подготовительной группе детского сада». С.Н. Николаева «Юный эколог. Система работы в старшей группе детского сада». С.Н. Николаева «Юный эколог. Система работы в средней группе детского сада».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«Юный эколог»                                     Воспитатель:                                      Боярская С.Б.</dc:title>
  <dc:creator>111</dc:creator>
  <cp:lastModifiedBy>Пользователь Windows</cp:lastModifiedBy>
  <cp:revision>43</cp:revision>
  <dcterms:created xsi:type="dcterms:W3CDTF">2022-01-30T13:23:31Z</dcterms:created>
  <dcterms:modified xsi:type="dcterms:W3CDTF">2024-09-27T07:43:07Z</dcterms:modified>
</cp:coreProperties>
</file>