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72" r:id="rId2"/>
    <p:sldId id="257" r:id="rId3"/>
    <p:sldId id="268" r:id="rId4"/>
    <p:sldId id="258" r:id="rId5"/>
    <p:sldId id="270" r:id="rId6"/>
    <p:sldId id="260" r:id="rId7"/>
    <p:sldId id="271" r:id="rId8"/>
    <p:sldId id="265" r:id="rId9"/>
    <p:sldId id="259" r:id="rId10"/>
    <p:sldId id="269" r:id="rId11"/>
    <p:sldId id="267" r:id="rId12"/>
    <p:sldId id="261" r:id="rId13"/>
    <p:sldId id="263" r:id="rId14"/>
    <p:sldId id="274" r:id="rId15"/>
    <p:sldId id="275" r:id="rId16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2FEE99-BCD5-4DC7-B369-3872A252596F}" type="datetimeFigureOut">
              <a:rPr lang="ru-RU" smtClean="0"/>
              <a:pPr/>
              <a:t>23.03.2018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4D3D53-4B82-44F4-A783-AABCF4152A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6850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4D3D53-4B82-44F4-A783-AABCF4152A20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479694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4D3D53-4B82-44F4-A783-AABCF4152A20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AF68-60E0-4267-BA5D-65F46C7F89FE}" type="datetimeFigureOut">
              <a:rPr lang="ru-RU" smtClean="0"/>
              <a:pPr/>
              <a:t>23.03.2018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1A9DB-C6F0-40B5-994C-F79F068345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AF68-60E0-4267-BA5D-65F46C7F89FE}" type="datetimeFigureOut">
              <a:rPr lang="ru-RU" smtClean="0"/>
              <a:pPr/>
              <a:t>23.03.2018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1A9DB-C6F0-40B5-994C-F79F068345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AF68-60E0-4267-BA5D-65F46C7F89FE}" type="datetimeFigureOut">
              <a:rPr lang="ru-RU" smtClean="0"/>
              <a:pPr/>
              <a:t>23.03.2018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1A9DB-C6F0-40B5-994C-F79F068345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AF68-60E0-4267-BA5D-65F46C7F89FE}" type="datetimeFigureOut">
              <a:rPr lang="ru-RU" smtClean="0"/>
              <a:pPr/>
              <a:t>23.03.2018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1A9DB-C6F0-40B5-994C-F79F068345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AF68-60E0-4267-BA5D-65F46C7F89FE}" type="datetimeFigureOut">
              <a:rPr lang="ru-RU" smtClean="0"/>
              <a:pPr/>
              <a:t>23.03.2018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1A9DB-C6F0-40B5-994C-F79F068345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AF68-60E0-4267-BA5D-65F46C7F89FE}" type="datetimeFigureOut">
              <a:rPr lang="ru-RU" smtClean="0"/>
              <a:pPr/>
              <a:t>23.03.2018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1A9DB-C6F0-40B5-994C-F79F068345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AF68-60E0-4267-BA5D-65F46C7F89FE}" type="datetimeFigureOut">
              <a:rPr lang="ru-RU" smtClean="0"/>
              <a:pPr/>
              <a:t>23.03.2018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1A9DB-C6F0-40B5-994C-F79F068345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AF68-60E0-4267-BA5D-65F46C7F89FE}" type="datetimeFigureOut">
              <a:rPr lang="ru-RU" smtClean="0"/>
              <a:pPr/>
              <a:t>23.03.2018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1A9DB-C6F0-40B5-994C-F79F068345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AF68-60E0-4267-BA5D-65F46C7F89FE}" type="datetimeFigureOut">
              <a:rPr lang="ru-RU" smtClean="0"/>
              <a:pPr/>
              <a:t>23.03.2018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FA1A9DB-C6F0-40B5-994C-F79F0683453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AF68-60E0-4267-BA5D-65F46C7F89FE}" type="datetimeFigureOut">
              <a:rPr lang="ru-RU" smtClean="0"/>
              <a:pPr/>
              <a:t>23.03.2018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1A9DB-C6F0-40B5-994C-F79F068345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CAF68-60E0-4267-BA5D-65F46C7F89FE}" type="datetimeFigureOut">
              <a:rPr lang="ru-RU" smtClean="0"/>
              <a:pPr/>
              <a:t>23.03.2018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1A9DB-C6F0-40B5-994C-F79F068345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E5CAF68-60E0-4267-BA5D-65F46C7F89FE}" type="datetimeFigureOut">
              <a:rPr lang="ru-RU" smtClean="0"/>
              <a:pPr/>
              <a:t>23.03.2018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FA1A9DB-C6F0-40B5-994C-F79F0683453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detsadclub.ru/images/stories/konspekty/proekt-komnatnye-rasteniya/image009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jpe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548681"/>
            <a:ext cx="7054552" cy="3051770"/>
          </a:xfrm>
        </p:spPr>
        <p:txBody>
          <a:bodyPr>
            <a:normAutofit fontScale="90000"/>
          </a:bodyPr>
          <a:lstStyle/>
          <a:p>
            <a:pPr algn="r"/>
            <a:r>
              <a:rPr lang="ru-RU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Экологический </a:t>
            </a:r>
            <a:br>
              <a:rPr lang="ru-RU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проект:</a:t>
            </a:r>
            <a:br>
              <a:rPr lang="ru-RU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«Комнатные растения </a:t>
            </a:r>
            <a:br>
              <a:rPr lang="ru-RU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– наши друзья» </a:t>
            </a:r>
            <a:endParaRPr lang="ru-RU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3886200"/>
            <a:ext cx="4248472" cy="1752600"/>
          </a:xfrm>
        </p:spPr>
        <p:txBody>
          <a:bodyPr>
            <a:normAutofit fontScale="85000" lnSpcReduction="20000"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Степина Валентина Вячеславовна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 МДОУ детский сад№2 «Светлячок»</a:t>
            </a:r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п. Рамешки, Тверской области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2018г.</a:t>
            </a:r>
          </a:p>
          <a:p>
            <a:endParaRPr lang="ru-RU" dirty="0"/>
          </a:p>
        </p:txBody>
      </p:sp>
      <p:pic>
        <p:nvPicPr>
          <p:cNvPr id="6" name="Рисунок 5" descr="http://www.wiki.vladimir.i-edu.ru/images/6/6c/021_w508_h477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6632"/>
            <a:ext cx="230425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s://buysellmakeoffer.com/wp-content/uploads/2016/02/2007-04-20Saintpaulia_ionantha04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861048"/>
            <a:ext cx="3780185" cy="2736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41072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1124744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Паспорт проекта</a:t>
            </a:r>
            <a:endParaRPr lang="ru-RU" sz="4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51520" y="1196752"/>
            <a:ext cx="6480720" cy="504056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i="1" dirty="0" smtClean="0">
                <a:solidFill>
                  <a:srgbClr val="7030A0"/>
                </a:solidFill>
              </a:rPr>
              <a:t>Участники проекта:</a:t>
            </a:r>
            <a:r>
              <a:rPr lang="ru-RU" i="1" dirty="0" smtClean="0"/>
              <a:t> воспитатели, дети первой младшей группы.</a:t>
            </a:r>
            <a:br>
              <a:rPr lang="ru-RU" i="1" dirty="0" smtClean="0"/>
            </a:br>
            <a:r>
              <a:rPr lang="ru-RU" b="1" i="1" dirty="0" smtClean="0">
                <a:solidFill>
                  <a:srgbClr val="7030A0"/>
                </a:solidFill>
              </a:rPr>
              <a:t>Продолжительность проекта:</a:t>
            </a:r>
            <a:r>
              <a:rPr lang="ru-RU" i="1" dirty="0" smtClean="0">
                <a:solidFill>
                  <a:srgbClr val="7030A0"/>
                </a:solidFill>
              </a:rPr>
              <a:t> </a:t>
            </a:r>
            <a:r>
              <a:rPr lang="ru-RU" i="1" dirty="0" smtClean="0"/>
              <a:t>краткосрочный.</a:t>
            </a:r>
            <a:br>
              <a:rPr lang="ru-RU" i="1" dirty="0" smtClean="0"/>
            </a:br>
            <a:r>
              <a:rPr lang="ru-RU" b="1" i="1" dirty="0" smtClean="0">
                <a:solidFill>
                  <a:srgbClr val="7030A0"/>
                </a:solidFill>
              </a:rPr>
              <a:t>Цель:</a:t>
            </a:r>
            <a:r>
              <a:rPr lang="ru-RU" i="1" dirty="0" smtClean="0"/>
              <a:t> Формирование интереса детей к комнатным растениям.</a:t>
            </a:r>
            <a:br>
              <a:rPr lang="ru-RU" i="1" dirty="0" smtClean="0"/>
            </a:br>
            <a:r>
              <a:rPr lang="ru-RU" b="1" i="1" dirty="0" smtClean="0">
                <a:solidFill>
                  <a:srgbClr val="7030A0"/>
                </a:solidFill>
              </a:rPr>
              <a:t>Задачи:</a:t>
            </a: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- формировать представление детей о необходимости света, тепла, влаги, почвы для растений;</a:t>
            </a:r>
            <a:br>
              <a:rPr lang="ru-RU" i="1" dirty="0" smtClean="0"/>
            </a:br>
            <a:r>
              <a:rPr lang="ru-RU" i="1" dirty="0" smtClean="0"/>
              <a:t>- формировать первоначальные навыки ухода за растениями;</a:t>
            </a:r>
          </a:p>
          <a:p>
            <a:pPr>
              <a:buNone/>
            </a:pPr>
            <a:r>
              <a:rPr lang="ru-RU" i="1" dirty="0" smtClean="0"/>
              <a:t/>
            </a:r>
            <a:br>
              <a:rPr lang="ru-RU" i="1" dirty="0" smtClean="0"/>
            </a:br>
            <a:r>
              <a:rPr lang="ru-RU" i="1" dirty="0" smtClean="0"/>
              <a:t>- развивать любознательность и познавательную активность;</a:t>
            </a:r>
            <a:br>
              <a:rPr lang="ru-RU" i="1" dirty="0" smtClean="0"/>
            </a:br>
            <a:r>
              <a:rPr lang="ru-RU" i="1" dirty="0" smtClean="0"/>
              <a:t>- воспитывать любовь и бережное отношение к растениям</a:t>
            </a:r>
          </a:p>
          <a:p>
            <a:pPr>
              <a:buNone/>
            </a:pPr>
            <a:r>
              <a:rPr lang="ru-RU" b="1" i="1" dirty="0" smtClean="0">
                <a:solidFill>
                  <a:srgbClr val="7030A0"/>
                </a:solidFill>
              </a:rPr>
              <a:t>Планируемый результат</a:t>
            </a:r>
            <a:r>
              <a:rPr lang="ru-RU" b="1" i="1" dirty="0" smtClean="0"/>
              <a:t>:</a:t>
            </a:r>
            <a:r>
              <a:rPr lang="ru-RU" i="1" dirty="0" smtClean="0"/>
              <a:t> дети будут знать 3-4 комнатных растений, называть их части (корень, стебель, лист, цветок); научатся ухаживать за растениями и познакомятся с условиями их содержания; дети научатся бережно относится к растениям.</a:t>
            </a:r>
            <a:endParaRPr lang="ru-RU" i="1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58418"/>
          </a:xfrm>
        </p:spPr>
        <p:txBody>
          <a:bodyPr>
            <a:normAutofit/>
          </a:bodyPr>
          <a:lstStyle/>
          <a:p>
            <a:r>
              <a:rPr lang="ru-RU" sz="3100" i="1" dirty="0" smtClean="0">
                <a:solidFill>
                  <a:srgbClr val="FF0000"/>
                </a:solidFill>
              </a:rPr>
              <a:t>Содержание проекта:</a:t>
            </a:r>
            <a:r>
              <a:rPr lang="ru-RU" sz="2800" i="1" dirty="0" smtClean="0">
                <a:solidFill>
                  <a:srgbClr val="FF0000"/>
                </a:solidFill>
              </a:rPr>
              <a:t/>
            </a:r>
            <a:br>
              <a:rPr lang="ru-RU" sz="2800" i="1" dirty="0" smtClean="0">
                <a:solidFill>
                  <a:srgbClr val="FF0000"/>
                </a:solidFill>
              </a:rPr>
            </a:br>
            <a:r>
              <a:rPr lang="ru-RU" sz="2200" i="1" dirty="0" smtClean="0">
                <a:solidFill>
                  <a:srgbClr val="7030A0"/>
                </a:solidFill>
              </a:rPr>
              <a:t>-социально-коммуникативное развитие(Игровая деятельность);</a:t>
            </a:r>
            <a:br>
              <a:rPr lang="ru-RU" sz="2200" i="1" dirty="0" smtClean="0">
                <a:solidFill>
                  <a:srgbClr val="7030A0"/>
                </a:solidFill>
              </a:rPr>
            </a:br>
            <a:r>
              <a:rPr lang="ru-RU" sz="2200" i="1" dirty="0" smtClean="0">
                <a:solidFill>
                  <a:srgbClr val="7030A0"/>
                </a:solidFill>
              </a:rPr>
              <a:t>-художественно-эстетическое развитие(продуктивная деятельность);</a:t>
            </a:r>
            <a:br>
              <a:rPr lang="ru-RU" sz="2200" i="1" dirty="0" smtClean="0">
                <a:solidFill>
                  <a:srgbClr val="7030A0"/>
                </a:solidFill>
              </a:rPr>
            </a:br>
            <a:r>
              <a:rPr lang="ru-RU" sz="2200" i="1" dirty="0" smtClean="0">
                <a:solidFill>
                  <a:srgbClr val="7030A0"/>
                </a:solidFill>
              </a:rPr>
              <a:t>-познавательная развитие(беседы , наблюдения,</a:t>
            </a:r>
            <a:r>
              <a:rPr lang="ru-RU" sz="2200" i="1" dirty="0">
                <a:solidFill>
                  <a:srgbClr val="7030A0"/>
                </a:solidFill>
              </a:rPr>
              <a:t> </a:t>
            </a:r>
            <a:r>
              <a:rPr lang="ru-RU" sz="2200" i="1" dirty="0" smtClean="0">
                <a:solidFill>
                  <a:srgbClr val="7030A0"/>
                </a:solidFill>
              </a:rPr>
              <a:t>труд);</a:t>
            </a:r>
            <a:br>
              <a:rPr lang="ru-RU" sz="2200" i="1" dirty="0" smtClean="0">
                <a:solidFill>
                  <a:srgbClr val="7030A0"/>
                </a:solidFill>
              </a:rPr>
            </a:br>
            <a:r>
              <a:rPr lang="ru-RU" sz="2200" i="1" dirty="0" smtClean="0">
                <a:solidFill>
                  <a:srgbClr val="7030A0"/>
                </a:solidFill>
              </a:rPr>
              <a:t>-речевое развитие(художественная литература).</a:t>
            </a:r>
            <a:br>
              <a:rPr lang="ru-RU" sz="2200" i="1" dirty="0" smtClean="0">
                <a:solidFill>
                  <a:srgbClr val="7030A0"/>
                </a:solidFill>
              </a:rPr>
            </a:br>
            <a:r>
              <a:rPr lang="ru-RU" sz="2800" i="1" dirty="0" smtClean="0">
                <a:solidFill>
                  <a:srgbClr val="7030A0"/>
                </a:solidFill>
              </a:rPr>
              <a:t/>
            </a:r>
            <a:br>
              <a:rPr lang="ru-RU" sz="2800" i="1" dirty="0" smtClean="0">
                <a:solidFill>
                  <a:srgbClr val="7030A0"/>
                </a:solidFill>
              </a:rPr>
            </a:br>
            <a:endParaRPr lang="ru-RU" sz="2800" i="1" dirty="0">
              <a:solidFill>
                <a:srgbClr val="7030A0"/>
              </a:solidFill>
            </a:endParaRPr>
          </a:p>
        </p:txBody>
      </p:sp>
      <p:pic>
        <p:nvPicPr>
          <p:cNvPr id="4" name="Объект 3" descr="комнатные цветы">
            <a:hlinkClick r:id="rId2" tgtFrame="&quot;_blank&quot;" tooltip="&quot;комнатные цветы&quot;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1475656" y="3072606"/>
            <a:ext cx="6264696" cy="3020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5483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1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249172" y="404664"/>
            <a:ext cx="4038600" cy="32403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Игровая деятельность                 </a:t>
            </a:r>
            <a:endParaRPr lang="ru-RU" i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2000" i="1" dirty="0" smtClean="0">
                <a:solidFill>
                  <a:srgbClr val="7030A0"/>
                </a:solidFill>
              </a:rPr>
              <a:t>Дидактические игры:</a:t>
            </a:r>
          </a:p>
          <a:p>
            <a:pPr>
              <a:buNone/>
            </a:pPr>
            <a:r>
              <a:rPr lang="ru-RU" sz="2000" i="1" dirty="0" smtClean="0">
                <a:solidFill>
                  <a:srgbClr val="7030A0"/>
                </a:solidFill>
              </a:rPr>
              <a:t> «Что необходимо растению для роста?»,</a:t>
            </a:r>
          </a:p>
          <a:p>
            <a:pPr>
              <a:buNone/>
            </a:pPr>
            <a:r>
              <a:rPr lang="ru-RU" sz="2000" i="1" dirty="0" smtClean="0">
                <a:solidFill>
                  <a:srgbClr val="7030A0"/>
                </a:solidFill>
              </a:rPr>
              <a:t> «Что изменилось», </a:t>
            </a:r>
          </a:p>
          <a:p>
            <a:pPr>
              <a:buNone/>
            </a:pPr>
            <a:r>
              <a:rPr lang="ru-RU" sz="2000" i="1" dirty="0" smtClean="0">
                <a:solidFill>
                  <a:srgbClr val="7030A0"/>
                </a:solidFill>
              </a:rPr>
              <a:t>«Найди такой же»,</a:t>
            </a:r>
          </a:p>
          <a:p>
            <a:pPr>
              <a:buNone/>
            </a:pPr>
            <a:r>
              <a:rPr lang="ru-RU" sz="2000" i="1" dirty="0" smtClean="0">
                <a:solidFill>
                  <a:srgbClr val="7030A0"/>
                </a:solidFill>
              </a:rPr>
              <a:t> «Собери цветок». </a:t>
            </a:r>
            <a:endParaRPr lang="ru-RU" sz="2000" i="1" dirty="0">
              <a:solidFill>
                <a:srgbClr val="7030A0"/>
              </a:solidFill>
            </a:endParaRPr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6632"/>
            <a:ext cx="3600400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755576" y="5193089"/>
            <a:ext cx="43204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rgbClr val="993366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5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3" name="Picture 2" descr="C:\Users\1\Desktop\занятие Степина\SAM_0687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79512" y="3792844"/>
            <a:ext cx="4248472" cy="3096344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4906888" cy="2060848"/>
          </a:xfrm>
        </p:spPr>
        <p:txBody>
          <a:bodyPr>
            <a:normAutofit/>
          </a:bodyPr>
          <a:lstStyle/>
          <a:p>
            <a:r>
              <a:rPr lang="ru-RU" sz="2800" i="1" dirty="0" smtClean="0">
                <a:solidFill>
                  <a:srgbClr val="FF0000"/>
                </a:solidFill>
              </a:rPr>
              <a:t>Пальчиковая игра : «Цветок»</a:t>
            </a:r>
            <a:br>
              <a:rPr lang="ru-RU" sz="2800" i="1" dirty="0" smtClean="0">
                <a:solidFill>
                  <a:srgbClr val="FF0000"/>
                </a:solidFill>
              </a:rPr>
            </a:br>
            <a:r>
              <a:rPr lang="ru-RU" sz="2000" i="1" dirty="0" smtClean="0">
                <a:solidFill>
                  <a:srgbClr val="FF0000"/>
                </a:solidFill>
              </a:rPr>
              <a:t>Я цветочек поливал,</a:t>
            </a:r>
            <a:br>
              <a:rPr lang="ru-RU" sz="2000" i="1" dirty="0" smtClean="0">
                <a:solidFill>
                  <a:srgbClr val="FF0000"/>
                </a:solidFill>
              </a:rPr>
            </a:br>
            <a:r>
              <a:rPr lang="ru-RU" sz="2000" i="1" dirty="0" smtClean="0">
                <a:solidFill>
                  <a:srgbClr val="FF0000"/>
                </a:solidFill>
              </a:rPr>
              <a:t>Мой цветочек подрастал.</a:t>
            </a:r>
            <a:br>
              <a:rPr lang="ru-RU" sz="2000" i="1" dirty="0" smtClean="0">
                <a:solidFill>
                  <a:srgbClr val="FF0000"/>
                </a:solidFill>
              </a:rPr>
            </a:br>
            <a:r>
              <a:rPr lang="ru-RU" sz="2000" i="1" dirty="0" smtClean="0">
                <a:solidFill>
                  <a:srgbClr val="FF0000"/>
                </a:solidFill>
              </a:rPr>
              <a:t>Он расцвел 8 марта ,</a:t>
            </a:r>
            <a:br>
              <a:rPr lang="ru-RU" sz="2000" i="1" dirty="0" smtClean="0">
                <a:solidFill>
                  <a:srgbClr val="FF0000"/>
                </a:solidFill>
              </a:rPr>
            </a:br>
            <a:r>
              <a:rPr lang="ru-RU" sz="2000" i="1" dirty="0" smtClean="0">
                <a:solidFill>
                  <a:srgbClr val="FF0000"/>
                </a:solidFill>
              </a:rPr>
              <a:t>Лучше маме нет подарка </a:t>
            </a:r>
            <a:r>
              <a:rPr lang="ru-RU" sz="1800" i="1" dirty="0" smtClean="0">
                <a:solidFill>
                  <a:srgbClr val="FF0000"/>
                </a:solidFill>
              </a:rPr>
              <a:t>.</a:t>
            </a:r>
            <a:endParaRPr lang="ru-RU" sz="1800" i="1" dirty="0">
              <a:solidFill>
                <a:srgbClr val="FF0000"/>
              </a:solidFill>
            </a:endParaRPr>
          </a:p>
        </p:txBody>
      </p:sp>
      <p:pic>
        <p:nvPicPr>
          <p:cNvPr id="7" name="Picture 2" descr="C:\Users\1\Desktop\занятие Степина\SAM_065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123728" y="2204864"/>
            <a:ext cx="3462536" cy="2452886"/>
          </a:xfrm>
          <a:prstGeom prst="rect">
            <a:avLst/>
          </a:prstGeom>
          <a:noFill/>
        </p:spPr>
      </p:pic>
      <p:pic>
        <p:nvPicPr>
          <p:cNvPr id="11" name="Picture 3" descr="C:\Users\1\Desktop\занятие Степина\SAM_065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076056" y="4221088"/>
            <a:ext cx="3678560" cy="2636912"/>
          </a:xfrm>
          <a:prstGeom prst="rect">
            <a:avLst/>
          </a:prstGeom>
          <a:noFill/>
        </p:spPr>
      </p:pic>
      <p:pic>
        <p:nvPicPr>
          <p:cNvPr id="5" name="Рисунок 4" descr="http://www.wiki.vladimir.i-edu.ru/images/6/6c/021_w508_h477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332656"/>
            <a:ext cx="255494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900igr.net/datai/predmety/Predmety-7.files/0029-028-Komnatnoe-rastenie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869160"/>
            <a:ext cx="2127890" cy="17281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075165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107504" y="476672"/>
            <a:ext cx="4680520" cy="2880320"/>
          </a:xfrm>
        </p:spPr>
        <p:txBody>
          <a:bodyPr>
            <a:normAutofit/>
          </a:bodyPr>
          <a:lstStyle/>
          <a:p>
            <a:r>
              <a:rPr lang="ru-RU" sz="3100" i="1" dirty="0" smtClean="0">
                <a:solidFill>
                  <a:srgbClr val="FF0000"/>
                </a:solidFill>
              </a:rPr>
              <a:t> Беседа:</a:t>
            </a:r>
            <a:br>
              <a:rPr lang="ru-RU" sz="3100" i="1" dirty="0" smtClean="0">
                <a:solidFill>
                  <a:srgbClr val="FF000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 «Строение комнатного растения»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FF0000"/>
                </a:solidFill>
              </a:rPr>
              <a:t>Цель:</a:t>
            </a:r>
            <a:br>
              <a:rPr lang="ru-RU" sz="2000" i="1" dirty="0" smtClean="0">
                <a:solidFill>
                  <a:srgbClr val="FF000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Познакомить детей ,что у растения есть листья, цветочки, стебель</a:t>
            </a:r>
            <a:r>
              <a:rPr lang="ru-RU" sz="2200" i="1" dirty="0" smtClean="0">
                <a:solidFill>
                  <a:srgbClr val="7030A0"/>
                </a:solidFill>
              </a:rPr>
              <a:t>.</a:t>
            </a:r>
            <a:br>
              <a:rPr lang="ru-RU" sz="2200" i="1" dirty="0" smtClean="0">
                <a:solidFill>
                  <a:srgbClr val="7030A0"/>
                </a:solidFill>
              </a:rPr>
            </a:br>
            <a:r>
              <a:rPr lang="ru-RU" sz="2200" b="1" dirty="0" smtClean="0">
                <a:solidFill>
                  <a:srgbClr val="7030A0"/>
                </a:solidFill>
              </a:rPr>
              <a:t/>
            </a:r>
            <a:br>
              <a:rPr lang="ru-RU" sz="2200" b="1" dirty="0" smtClean="0">
                <a:solidFill>
                  <a:srgbClr val="7030A0"/>
                </a:solidFill>
              </a:rPr>
            </a:br>
            <a:r>
              <a:rPr lang="ru-RU" sz="1800" b="1" dirty="0" smtClean="0"/>
              <a:t/>
            </a:r>
            <a:br>
              <a:rPr lang="ru-RU" sz="1800" b="1" dirty="0" smtClean="0"/>
            </a:br>
            <a:endParaRPr lang="ru-RU" sz="1800" dirty="0"/>
          </a:p>
        </p:txBody>
      </p:sp>
      <p:pic>
        <p:nvPicPr>
          <p:cNvPr id="29" name="Picture 3" descr="C:\Users\1\Desktop\занятие Степина\SAM_064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57200" y="2623344"/>
            <a:ext cx="4038600" cy="3028950"/>
          </a:xfrm>
          <a:prstGeom prst="rect">
            <a:avLst/>
          </a:prstGeom>
          <a:noFill/>
        </p:spPr>
      </p:pic>
      <p:pic>
        <p:nvPicPr>
          <p:cNvPr id="27" name="Picture 2" descr="C:\Users\1\Desktop\занятие Степина\SAM_064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14955"/>
            <a:ext cx="4038600" cy="2837981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842992" cy="1143000"/>
          </a:xfrm>
        </p:spPr>
        <p:txBody>
          <a:bodyPr>
            <a:normAutofit/>
          </a:bodyPr>
          <a:lstStyle/>
          <a:p>
            <a:r>
              <a:rPr lang="ru-RU" sz="2800" i="1" dirty="0" smtClean="0">
                <a:solidFill>
                  <a:srgbClr val="FF0000"/>
                </a:solidFill>
              </a:rPr>
              <a:t>Рассматривание иллюстраций</a:t>
            </a:r>
            <a:br>
              <a:rPr lang="ru-RU" sz="2800" i="1" dirty="0" smtClean="0">
                <a:solidFill>
                  <a:srgbClr val="FF0000"/>
                </a:solidFill>
              </a:rPr>
            </a:br>
            <a:r>
              <a:rPr lang="ru-RU" sz="2800" i="1" dirty="0" smtClean="0">
                <a:solidFill>
                  <a:srgbClr val="FF0000"/>
                </a:solidFill>
              </a:rPr>
              <a:t> </a:t>
            </a:r>
            <a:r>
              <a:rPr lang="ru-RU" sz="2800" i="1" dirty="0" smtClean="0">
                <a:solidFill>
                  <a:srgbClr val="7030A0"/>
                </a:solidFill>
              </a:rPr>
              <a:t>«Цветы»</a:t>
            </a:r>
            <a:endParaRPr lang="ru-RU" sz="2800" i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F:\фото З\SAM_073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1944216"/>
            <a:ext cx="5904657" cy="44265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Содержимое 6" descr="солнце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-8950"/>
            <a:ext cx="2600325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webgreenland.com/uploads/photo_articles/s65dsdSfb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264" y="3356992"/>
            <a:ext cx="2538164" cy="32803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86704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i="1" u="sng" dirty="0" smtClean="0">
                <a:solidFill>
                  <a:srgbClr val="FF0000"/>
                </a:solidFill>
              </a:rPr>
              <a:t>Чтение художественной литературы</a:t>
            </a:r>
            <a:r>
              <a:rPr lang="ru-RU" sz="2800" i="1" dirty="0" smtClean="0">
                <a:solidFill>
                  <a:srgbClr val="FF0000"/>
                </a:solidFill>
              </a:rPr>
              <a:t/>
            </a:r>
            <a:br>
              <a:rPr lang="ru-RU" sz="2800" i="1" dirty="0" smtClean="0">
                <a:solidFill>
                  <a:srgbClr val="FF0000"/>
                </a:solidFill>
              </a:rPr>
            </a:br>
            <a:r>
              <a:rPr lang="ru-RU" sz="2800" i="1" dirty="0" smtClean="0">
                <a:solidFill>
                  <a:srgbClr val="FF0000"/>
                </a:solidFill>
              </a:rPr>
              <a:t>Е. Благинина «Огонёк»</a:t>
            </a:r>
            <a:endParaRPr lang="ru-RU" sz="2800" b="1" i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одержимое 1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marL="0" lvl="0" indent="2286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i="1" dirty="0" smtClean="0">
                <a:solidFill>
                  <a:srgbClr val="99336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Хрустит за окошком морозный денёк,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533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i="1" dirty="0" smtClean="0">
                <a:solidFill>
                  <a:srgbClr val="99336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Стоит на окошке цветок – огонёк!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533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i="1" dirty="0" smtClean="0">
                <a:solidFill>
                  <a:srgbClr val="99336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Малиновым цветом цветут лепестки,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533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i="1" dirty="0" smtClean="0">
                <a:solidFill>
                  <a:srgbClr val="99336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 будто и вправду горят огоньки.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533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i="1" dirty="0" smtClean="0">
                <a:solidFill>
                  <a:srgbClr val="99336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Его поливаю, его берегу.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533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i="1" dirty="0" smtClean="0">
                <a:solidFill>
                  <a:srgbClr val="99336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Его подарить никому не могу!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533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i="1" dirty="0" smtClean="0">
                <a:solidFill>
                  <a:srgbClr val="99336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Уж очень он ярок, уж очень хорош,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53340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b="1" i="1" dirty="0" smtClean="0">
                <a:solidFill>
                  <a:srgbClr val="99336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Уж очень на мамину сказку похож! 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5" name="Содержимое 14" descr="401tsvet04.jpg"/>
          <p:cNvPicPr>
            <a:picLocks noGrp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838700" y="2486819"/>
            <a:ext cx="3657600" cy="330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07504" y="116632"/>
            <a:ext cx="5256584" cy="2304256"/>
          </a:xfrm>
        </p:spPr>
        <p:txBody>
          <a:bodyPr>
            <a:normAutofit fontScale="90000"/>
          </a:bodyPr>
          <a:lstStyle/>
          <a:p>
            <a:r>
              <a:rPr lang="ru-RU" sz="3100" b="1" i="1" u="sng" dirty="0" smtClean="0"/>
              <a:t/>
            </a:r>
            <a:br>
              <a:rPr lang="ru-RU" sz="3100" b="1" i="1" u="sng" dirty="0" smtClean="0"/>
            </a:br>
            <a:r>
              <a:rPr lang="ru-RU" sz="3100" b="1" i="1" u="sng" dirty="0"/>
              <a:t/>
            </a:r>
            <a:br>
              <a:rPr lang="ru-RU" sz="3100" b="1" i="1" u="sng" dirty="0"/>
            </a:br>
            <a:r>
              <a:rPr lang="ru-RU" sz="3100" b="1" i="1" u="sng" dirty="0" smtClean="0">
                <a:solidFill>
                  <a:srgbClr val="FF0000"/>
                </a:solidFill>
              </a:rPr>
              <a:t>Продуктивная деятельность</a:t>
            </a:r>
            <a:r>
              <a:rPr lang="ru-RU" sz="2000" dirty="0" smtClean="0">
                <a:solidFill>
                  <a:srgbClr val="FF0000"/>
                </a:solidFill>
              </a:rPr>
              <a:t/>
            </a:r>
            <a:br>
              <a:rPr lang="ru-RU" sz="2000" dirty="0" smtClean="0">
                <a:solidFill>
                  <a:srgbClr val="FF0000"/>
                </a:solidFill>
              </a:rPr>
            </a:br>
            <a:r>
              <a:rPr lang="ru-RU" sz="2000" dirty="0" smtClean="0">
                <a:solidFill>
                  <a:srgbClr val="FF0000"/>
                </a:solidFill>
              </a:rPr>
              <a:t/>
            </a:r>
            <a:br>
              <a:rPr lang="ru-RU" sz="2000" dirty="0" smtClean="0">
                <a:solidFill>
                  <a:srgbClr val="FF0000"/>
                </a:solidFill>
              </a:rPr>
            </a:br>
            <a:r>
              <a:rPr lang="ru-RU" sz="3600" i="1" dirty="0" smtClean="0">
                <a:solidFill>
                  <a:srgbClr val="7030A0"/>
                </a:solidFill>
              </a:rPr>
              <a:t>Рисование цветов.</a:t>
            </a:r>
            <a:r>
              <a:rPr lang="ru-RU" sz="2000" i="1" dirty="0" smtClean="0">
                <a:solidFill>
                  <a:srgbClr val="7030A0"/>
                </a:solidFill>
              </a:rPr>
              <a:t/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>
                <a:solidFill>
                  <a:srgbClr val="7030A0"/>
                </a:solidFill>
              </a:rPr>
              <a:t/>
            </a:r>
            <a:br>
              <a:rPr lang="ru-RU" sz="2000" dirty="0" smtClean="0">
                <a:solidFill>
                  <a:srgbClr val="7030A0"/>
                </a:solidFill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1026" name="Picture 2" descr="C:\Users\1\Desktop\занятие Степина\SAM_065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57200" y="2517392"/>
            <a:ext cx="4038600" cy="3240853"/>
          </a:xfrm>
          <a:prstGeom prst="rect">
            <a:avLst/>
          </a:prstGeom>
          <a:noFill/>
        </p:spPr>
      </p:pic>
      <p:pic>
        <p:nvPicPr>
          <p:cNvPr id="6" name="Picture 3" descr="C:\Users\1\Desktop\занятие Степина\SAM_065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88640"/>
            <a:ext cx="3595255" cy="269748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5856" y="836712"/>
            <a:ext cx="5410944" cy="1512168"/>
          </a:xfrm>
        </p:spPr>
        <p:txBody>
          <a:bodyPr>
            <a:noAutofit/>
          </a:bodyPr>
          <a:lstStyle/>
          <a:p>
            <a:r>
              <a:rPr lang="ru-RU" sz="2800" i="1" dirty="0">
                <a:solidFill>
                  <a:srgbClr val="FF0000"/>
                </a:solidFill>
              </a:rPr>
              <a:t>Рисование </a:t>
            </a:r>
            <a:r>
              <a:rPr lang="ru-RU" sz="2800" i="1" dirty="0" smtClean="0">
                <a:solidFill>
                  <a:srgbClr val="FF0000"/>
                </a:solidFill>
              </a:rPr>
              <a:t>пальчиками: </a:t>
            </a:r>
            <a:br>
              <a:rPr lang="ru-RU" sz="2800" i="1" dirty="0" smtClean="0">
                <a:solidFill>
                  <a:srgbClr val="FF0000"/>
                </a:solidFill>
              </a:rPr>
            </a:br>
            <a:r>
              <a:rPr lang="ru-RU" sz="2800" i="1" dirty="0" smtClean="0">
                <a:solidFill>
                  <a:srgbClr val="FF0000"/>
                </a:solidFill>
              </a:rPr>
              <a:t>«</a:t>
            </a:r>
            <a:r>
              <a:rPr lang="ru-RU" sz="2800" i="1" dirty="0">
                <a:solidFill>
                  <a:srgbClr val="FF0000"/>
                </a:solidFill>
              </a:rPr>
              <a:t>Цветок огонёк»</a:t>
            </a:r>
          </a:p>
        </p:txBody>
      </p:sp>
      <p:pic>
        <p:nvPicPr>
          <p:cNvPr id="2050" name="Picture 2" descr="F:\фото З\SAM_073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623344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фото З\SAM_073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8200" y="2623344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ttp://www.wiki.vladimir.i-edu.ru/images/6/6c/021_w508_h477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16632"/>
            <a:ext cx="2448272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87380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2466211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0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3" descr="C:\Users\1\Desktop\занятие Степина\SAM_068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0571" y="188640"/>
            <a:ext cx="3816424" cy="3204088"/>
          </a:xfrm>
          <a:prstGeom prst="rect">
            <a:avLst/>
          </a:prstGeom>
          <a:noFill/>
        </p:spPr>
      </p:pic>
      <p:pic>
        <p:nvPicPr>
          <p:cNvPr id="10" name="Picture 2" descr="C:\Users\1\Desktop\занятие Степина\SAM_068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-6959" y="3645024"/>
            <a:ext cx="3528392" cy="2934636"/>
          </a:xfrm>
          <a:prstGeom prst="rect">
            <a:avLst/>
          </a:prstGeom>
          <a:noFill/>
        </p:spPr>
      </p:pic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1187624" y="5000768"/>
            <a:ext cx="439248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5240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FF660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1524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716016" y="22627"/>
            <a:ext cx="4032447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2800" dirty="0" smtClean="0"/>
              <a:t> </a:t>
            </a:r>
            <a:r>
              <a:rPr lang="ru-RU" sz="2800" i="1" dirty="0" smtClean="0">
                <a:solidFill>
                  <a:srgbClr val="FF0000"/>
                </a:solidFill>
              </a:rPr>
              <a:t>Трудовая деятельность:</a:t>
            </a:r>
          </a:p>
          <a:p>
            <a:pPr algn="ctr"/>
            <a:r>
              <a:rPr lang="ru-RU" sz="2800" i="1" dirty="0" smtClean="0">
                <a:solidFill>
                  <a:srgbClr val="FF0000"/>
                </a:solidFill>
              </a:rPr>
              <a:t>« </a:t>
            </a:r>
            <a:r>
              <a:rPr lang="ru-RU" sz="2800" i="1" dirty="0">
                <a:solidFill>
                  <a:srgbClr val="FF0000"/>
                </a:solidFill>
              </a:rPr>
              <a:t>У</a:t>
            </a:r>
            <a:r>
              <a:rPr lang="ru-RU" sz="2800" i="1" dirty="0" smtClean="0">
                <a:solidFill>
                  <a:srgbClr val="FF0000"/>
                </a:solidFill>
              </a:rPr>
              <a:t>ходом за комнатными растениями»</a:t>
            </a:r>
          </a:p>
          <a:p>
            <a:pPr algn="ctr"/>
            <a:r>
              <a:rPr lang="ru-RU" sz="2800" i="1" dirty="0" smtClean="0">
                <a:solidFill>
                  <a:srgbClr val="7030A0"/>
                </a:solidFill>
              </a:rPr>
              <a:t>Цель:</a:t>
            </a:r>
            <a:br>
              <a:rPr lang="ru-RU" sz="28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Познакомить детей со способом ухода за комнатными растениями –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поливом, предметами для работы. Показать, как нужно правильно поливать </a:t>
            </a:r>
            <a:br>
              <a:rPr lang="ru-RU" sz="2000" i="1" dirty="0" smtClean="0">
                <a:solidFill>
                  <a:srgbClr val="7030A0"/>
                </a:solidFill>
              </a:rPr>
            </a:br>
            <a:r>
              <a:rPr lang="ru-RU" sz="2000" i="1" dirty="0" smtClean="0">
                <a:solidFill>
                  <a:srgbClr val="7030A0"/>
                </a:solidFill>
              </a:rPr>
              <a:t>растения ,протирать пыль на листьях, рыхлить землю</a:t>
            </a:r>
            <a:endParaRPr lang="ru-RU" sz="2000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ru-RU" sz="300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00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513986" y="1340768"/>
            <a:ext cx="4038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1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pic>
        <p:nvPicPr>
          <p:cNvPr id="6" name="Picture 2" descr="C:\Users\1\Desktop\занятие Степина\SAM_068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355976" y="620688"/>
            <a:ext cx="4038600" cy="302895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755576" y="404664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51520" y="2274838"/>
            <a:ext cx="51125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Катя леечку взяла, </a:t>
            </a:r>
          </a:p>
          <a:p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Все цветочки полила</a:t>
            </a:r>
          </a:p>
          <a:p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Пусть попьют водички</a:t>
            </a:r>
          </a:p>
          <a:p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Цветочки – невелички.</a:t>
            </a:r>
          </a:p>
          <a:p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Мягкой тряпочкой листочки</a:t>
            </a:r>
          </a:p>
          <a:p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Протирала Олечка.</a:t>
            </a:r>
          </a:p>
          <a:p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Пыль дышать мешает </a:t>
            </a:r>
          </a:p>
          <a:p>
            <a:r>
              <a:rPr lang="ru-RU" sz="24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Поры закрывает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Порыхлим цветочки,</a:t>
            </a:r>
          </a:p>
          <a:p>
            <a:r>
              <a:rPr lang="ru-RU" sz="2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Чтоб росли листочки.</a:t>
            </a:r>
            <a:endParaRPr lang="ru-RU" sz="24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http://www.wiki.vladimir.i-edu.ru/images/6/6c/021_w508_h477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0440" y="110952"/>
            <a:ext cx="2715375" cy="2163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://900igr.net/up/datai/254028/0013-002-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45024"/>
            <a:ext cx="4225102" cy="30270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13285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тоговое мероприятие.</a:t>
            </a:r>
            <a:br>
              <a:rPr lang="ru-RU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Непоредственно</a:t>
            </a:r>
            <a:r>
              <a:rPr lang="ru-RU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-образовательная деятельность: «Посадка комнатного растения »</a:t>
            </a:r>
            <a:br>
              <a:rPr lang="ru-RU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b="1" spc="50" dirty="0" err="1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цель:Воспитывать</a:t>
            </a:r>
            <a:r>
              <a:rPr lang="ru-RU" sz="20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желание посадить комнатное растение и ухаживать за </a:t>
            </a:r>
            <a:r>
              <a:rPr lang="ru-RU" sz="2000" b="1" spc="50" dirty="0" err="1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ним,наблюдать</a:t>
            </a:r>
            <a:r>
              <a:rPr lang="ru-RU" sz="20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за его ростом</a:t>
            </a:r>
            <a:endParaRPr lang="ru-RU" sz="20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1\Desktop\SAM_076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2759075"/>
            <a:ext cx="4038600" cy="3028950"/>
          </a:xfrm>
          <a:prstGeom prst="rect">
            <a:avLst/>
          </a:prstGeom>
          <a:noFill/>
        </p:spPr>
      </p:pic>
      <p:pic>
        <p:nvPicPr>
          <p:cNvPr id="1028" name="Picture 4" descr="C:\Users\1\Desktop\SAM_076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" y="2623344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1\Desktop\SAM_076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16832"/>
            <a:ext cx="4038600" cy="4320480"/>
          </a:xfrm>
          <a:prstGeom prst="rect">
            <a:avLst/>
          </a:prstGeom>
          <a:noFill/>
        </p:spPr>
      </p:pic>
      <p:pic>
        <p:nvPicPr>
          <p:cNvPr id="2051" name="Picture 3" descr="C:\Users\1\Desktop\SAM_076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792" y="1920875"/>
            <a:ext cx="3815680" cy="44338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9500098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94522"/>
          </a:xfrm>
        </p:spPr>
        <p:txBody>
          <a:bodyPr>
            <a:normAutofit/>
          </a:bodyPr>
          <a:lstStyle/>
          <a:p>
            <a:pPr algn="ctr"/>
            <a:r>
              <a:rPr lang="ru-RU" sz="6000" i="1" dirty="0" smtClean="0">
                <a:solidFill>
                  <a:srgbClr val="FF0000"/>
                </a:solidFill>
              </a:rPr>
              <a:t>Спасибо </a:t>
            </a:r>
            <a:br>
              <a:rPr lang="ru-RU" sz="6000" i="1" dirty="0" smtClean="0">
                <a:solidFill>
                  <a:srgbClr val="FF0000"/>
                </a:solidFill>
              </a:rPr>
            </a:br>
            <a:r>
              <a:rPr lang="ru-RU" sz="6000" i="1" dirty="0" smtClean="0">
                <a:solidFill>
                  <a:srgbClr val="FF0000"/>
                </a:solidFill>
              </a:rPr>
              <a:t>за внимание!!!</a:t>
            </a:r>
            <a:br>
              <a:rPr lang="ru-RU" sz="6000" i="1" dirty="0" smtClean="0">
                <a:solidFill>
                  <a:srgbClr val="FF0000"/>
                </a:solidFill>
              </a:rPr>
            </a:br>
            <a:r>
              <a:rPr lang="ru-RU" sz="6000" i="1" dirty="0" smtClean="0">
                <a:solidFill>
                  <a:srgbClr val="FF0000"/>
                </a:solidFill>
              </a:rPr>
              <a:t/>
            </a:r>
            <a:br>
              <a:rPr lang="ru-RU" sz="6000" i="1" dirty="0" smtClean="0">
                <a:solidFill>
                  <a:srgbClr val="FF0000"/>
                </a:solidFill>
              </a:rPr>
            </a:br>
            <a:endParaRPr lang="ru-RU" sz="6000" i="1" dirty="0">
              <a:solidFill>
                <a:srgbClr val="FF0000"/>
              </a:solidFill>
            </a:endParaRPr>
          </a:p>
        </p:txBody>
      </p:sp>
      <p:pic>
        <p:nvPicPr>
          <p:cNvPr id="13" name="Рисунок 12" descr="https://image.jimcdn.com/app/cms/image/transf/dimension=408x10000:format=png/path/s501d5a1a23288336/image/i48a3623ebea00b6a/version/1454329279/image.png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0928"/>
            <a:ext cx="3960440" cy="3744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ttps://jili-bili.ru/files/labirint/big/15287106lab30as12290088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4005064"/>
            <a:ext cx="2987824" cy="2852936"/>
          </a:xfrm>
          <a:prstGeom prst="rect">
            <a:avLst/>
          </a:prstGeom>
          <a:noFill/>
        </p:spPr>
      </p:pic>
      <p:pic>
        <p:nvPicPr>
          <p:cNvPr id="1028" name="Picture 4" descr="http://officehappy.ru/data/big/balzamin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3977680"/>
            <a:ext cx="2664296" cy="2880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4789525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777</TotalTime>
  <Words>166</Words>
  <Application>Microsoft Office PowerPoint</Application>
  <PresentationFormat>Экран (4:3)</PresentationFormat>
  <Paragraphs>52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Экологический  проект:  «Комнатные растения  – наши друзья» </vt:lpstr>
      <vt:lpstr>Паспорт проекта</vt:lpstr>
      <vt:lpstr>Содержание проекта: -социально-коммуникативное развитие(Игровая деятельность); -художественно-эстетическое развитие(продуктивная деятельность); -познавательная развитие(беседы , наблюдения, труд); -речевое развитие(художественная литература).  </vt:lpstr>
      <vt:lpstr>: </vt:lpstr>
      <vt:lpstr>Пальчиковая игра : «Цветок» Я цветочек поливал, Мой цветочек подрастал. Он расцвел 8 марта , Лучше маме нет подарка .</vt:lpstr>
      <vt:lpstr> Беседа:  «Строение комнатного растения» Цель: Познакомить детей ,что у растения есть листья, цветочки, стебель.   </vt:lpstr>
      <vt:lpstr>Рассматривание иллюстраций  «Цветы»</vt:lpstr>
      <vt:lpstr>Чтение художественной литературы Е. Благинина «Огонёк»</vt:lpstr>
      <vt:lpstr>  Продуктивная деятельность  Рисование цветов.     </vt:lpstr>
      <vt:lpstr>Рисование пальчиками:  «Цветок огонёк»</vt:lpstr>
      <vt:lpstr> </vt:lpstr>
      <vt:lpstr> </vt:lpstr>
      <vt:lpstr> Итоговое мероприятие. Непоредственно-образовательная деятельность: «Посадка комнатного растения » цель:Воспитывать желание посадить комнатное растение и ухаживать за ним,наблюдать за его ростом</vt:lpstr>
      <vt:lpstr>Слайд 14</vt:lpstr>
      <vt:lpstr>Спасибо  за внимание!!! 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«Комнатные растения  – наши друзья»</dc:title>
  <dc:creator>Осинники</dc:creator>
  <cp:lastModifiedBy>1</cp:lastModifiedBy>
  <cp:revision>91</cp:revision>
  <dcterms:created xsi:type="dcterms:W3CDTF">2014-03-24T13:13:20Z</dcterms:created>
  <dcterms:modified xsi:type="dcterms:W3CDTF">2018-03-23T13:17:40Z</dcterms:modified>
</cp:coreProperties>
</file>