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1" r:id="rId4"/>
    <p:sldId id="272" r:id="rId5"/>
    <p:sldId id="273" r:id="rId6"/>
    <p:sldId id="278" r:id="rId7"/>
    <p:sldId id="265" r:id="rId8"/>
    <p:sldId id="277" r:id="rId9"/>
    <p:sldId id="274" r:id="rId10"/>
    <p:sldId id="267" r:id="rId11"/>
    <p:sldId id="268" r:id="rId12"/>
    <p:sldId id="269" r:id="rId13"/>
    <p:sldId id="275" r:id="rId14"/>
    <p:sldId id="276" r:id="rId15"/>
    <p:sldId id="279" r:id="rId16"/>
    <p:sldId id="280" r:id="rId17"/>
    <p:sldId id="281" r:id="rId18"/>
    <p:sldId id="270" r:id="rId19"/>
    <p:sldId id="28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97" autoAdjust="0"/>
  </p:normalViewPr>
  <p:slideViewPr>
    <p:cSldViewPr>
      <p:cViewPr varScale="1">
        <p:scale>
          <a:sx n="98" d="100"/>
          <a:sy n="98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E3508-B9E9-4B90-AEC9-807AF018F63B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EEF7C-1FB2-4956-958C-43552CB83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43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EEF7C-1FB2-4956-958C-43552CB839A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24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7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oir.mobi/uploads/posts/2021-03/1616550424_15-p-fon-dlya-prezentatsii-o-voine-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221" y="-243408"/>
            <a:ext cx="92742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№2 «Светлячок»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 памяти верны »</a:t>
            </a:r>
          </a:p>
          <a:p>
            <a:pPr marL="0" indent="0" algn="r">
              <a:buNone/>
            </a:pPr>
            <a:endParaRPr lang="ru-RU" sz="1600" b="1" dirty="0" smtClean="0">
              <a:solidFill>
                <a:srgbClr val="FF0000"/>
              </a:solidFill>
              <a:cs typeface="Times New Roman"/>
            </a:endParaRPr>
          </a:p>
          <a:p>
            <a:pPr marL="0" indent="0" algn="r">
              <a:buNone/>
            </a:pPr>
            <a:endParaRPr lang="ru-RU" sz="1600" b="1" dirty="0">
              <a:solidFill>
                <a:srgbClr val="FF0000"/>
              </a:solidFill>
              <a:cs typeface="Times New Roman"/>
            </a:endParaRPr>
          </a:p>
          <a:p>
            <a:pPr marL="0" indent="0" algn="r">
              <a:buNone/>
            </a:pPr>
            <a:endParaRPr lang="ru-RU" sz="1600" b="1" dirty="0" smtClean="0">
              <a:solidFill>
                <a:srgbClr val="FF0000"/>
              </a:solidFill>
              <a:cs typeface="Times New Roman"/>
            </a:endParaRPr>
          </a:p>
          <a:p>
            <a:pPr marL="0" indent="0" algn="r">
              <a:buNone/>
            </a:pPr>
            <a:r>
              <a:rPr lang="ru-RU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r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Давыдова Л.В., Боярская С.Б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Иевлева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С.В., Шустрова 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Ю.М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С.Н., Иванова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М.И., </a:t>
            </a:r>
          </a:p>
          <a:p>
            <a:pPr marL="0" indent="0" algn="r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Царенкова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Ерофеева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0" indent="0" algn="r">
              <a:buNone/>
            </a:pP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Лисичкина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И.Е., Хорева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0" indent="0" algn="r">
              <a:buNone/>
            </a:pP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Сачек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М.А., Тимошина Р.Н., Иванова В.С.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 постарались собрать материал о родных наших воспитанников, наших земляков .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это с удовольствием откликнулись родители.</a:t>
            </a:r>
          </a:p>
          <a:p>
            <a:pPr algn="r"/>
            <a:endParaRPr lang="ru-RU" sz="1600" b="1" i="1" dirty="0">
              <a:solidFill>
                <a:srgbClr val="FF0000"/>
              </a:solidFill>
            </a:endParaRPr>
          </a:p>
          <a:p>
            <a:pPr algn="r"/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r="3570"/>
          <a:stretch/>
        </p:blipFill>
        <p:spPr>
          <a:xfrm>
            <a:off x="611560" y="2420888"/>
            <a:ext cx="445211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45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1043608" y="620688"/>
            <a:ext cx="3168352" cy="1554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Артиллерийские снаряд ,капсула от снаряда , ядро времен ВОВ.</a:t>
            </a:r>
            <a:endParaRPr lang="ru-RU" sz="16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4294967295"/>
          </p:nvPr>
        </p:nvSpPr>
        <p:spPr>
          <a:xfrm>
            <a:off x="5102225" y="692697"/>
            <a:ext cx="4041775" cy="1440160"/>
          </a:xfrm>
        </p:spPr>
        <p:txBody>
          <a:bodyPr>
            <a:normAutofit fontScale="85000" lnSpcReduction="10000"/>
          </a:bodyPr>
          <a:lstStyle/>
          <a:p>
            <a:endParaRPr lang="ru-RU" sz="12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17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Фонарь </a:t>
            </a:r>
            <a:r>
              <a:rPr lang="ru-RU" sz="1700" dirty="0">
                <a:solidFill>
                  <a:srgbClr val="000000"/>
                </a:solidFill>
                <a:latin typeface="Times New Roman"/>
                <a:ea typeface="Times New Roman"/>
              </a:rPr>
              <a:t>– один из элементов экипировки офицеров, солдат разведывательных частей времен Второй мировой войны. С помощью фонаря солдаты не только освещали дорогу, но и могли подавать сигналы.</a:t>
            </a:r>
            <a:endParaRPr lang="ru-RU" sz="1700" dirty="0">
              <a:latin typeface="Times New Roman"/>
              <a:ea typeface="Times New Roman"/>
            </a:endParaRPr>
          </a:p>
          <a:p>
            <a:endParaRPr lang="ru-RU" sz="1200" dirty="0"/>
          </a:p>
        </p:txBody>
      </p:sp>
      <p:pic>
        <p:nvPicPr>
          <p:cNvPr id="4098" name="Picture 2" descr="C:\Users\User\Desktop\9 мая\20240507_085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b="29697"/>
          <a:stretch/>
        </p:blipFill>
        <p:spPr bwMode="auto">
          <a:xfrm>
            <a:off x="5148073" y="2132856"/>
            <a:ext cx="2883936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9 мая\20240507_0852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" b="28995"/>
          <a:stretch/>
        </p:blipFill>
        <p:spPr bwMode="auto">
          <a:xfrm>
            <a:off x="467544" y="2151972"/>
            <a:ext cx="3582821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094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914399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Предметы быта и обмундирование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солдата ВОВ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Железные каски, морская бескозырка.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57200" y="2780928"/>
            <a:ext cx="4040188" cy="22319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1480903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/>
                <a:ea typeface="Calibri"/>
              </a:rPr>
              <a:t>Перед вами походная армейская фляжка. В годы ВОВ каждому солдату по уставу полагалось носить флягу (объем 1 литр, изготовлена из пищевого алюминия). </a:t>
            </a:r>
            <a:endParaRPr lang="ru-RU" sz="1400" dirty="0" smtClean="0">
              <a:solidFill>
                <a:srgbClr val="000000"/>
              </a:solidFill>
              <a:latin typeface="Arial"/>
              <a:ea typeface="Calibri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Arial"/>
              </a:rPr>
              <a:t>Походный чайник.</a:t>
            </a:r>
            <a:endParaRPr lang="ru-RU" sz="1400" dirty="0"/>
          </a:p>
        </p:txBody>
      </p:sp>
      <p:sp>
        <p:nvSpPr>
          <p:cNvPr id="14" name="Объект 13"/>
          <p:cNvSpPr>
            <a:spLocks noGrp="1"/>
          </p:cNvSpPr>
          <p:nvPr>
            <p:ph sz="quarter" idx="4"/>
          </p:nvPr>
        </p:nvSpPr>
        <p:spPr>
          <a:xfrm>
            <a:off x="4645025" y="2605647"/>
            <a:ext cx="4103131" cy="31614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ВОВ музей\IMG_20240507_1234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3" t="53881"/>
          <a:stretch/>
        </p:blipFill>
        <p:spPr bwMode="auto">
          <a:xfrm>
            <a:off x="467545" y="2420888"/>
            <a:ext cx="403244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ВОВ музей\IMG_20240507_1236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9" t="35238" r="44144" b="30737"/>
          <a:stretch/>
        </p:blipFill>
        <p:spPr bwMode="auto">
          <a:xfrm>
            <a:off x="4593237" y="2605647"/>
            <a:ext cx="415491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6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47" y="-9939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 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endParaRPr lang="ru-RU" sz="1200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259632" y="332657"/>
            <a:ext cx="3237756" cy="1224135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/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Предлагаем ознакомиться с коллекцией фронтовых записок. Писали их на смертном рубеже Под скрежет танков, орудийный рёв. Писали их в окопах, блиндаже.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579085" y="188640"/>
            <a:ext cx="4041775" cy="18002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290"/>
              </a:spcBef>
              <a:spcAft>
                <a:spcPts val="1000"/>
              </a:spcAft>
            </a:pPr>
            <a:endParaRPr lang="ru-RU" sz="13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Bef>
                <a:spcPts val="290"/>
              </a:spcBef>
              <a:spcAft>
                <a:spcPts val="100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/>
                <a:ea typeface="Calibri"/>
              </a:rPr>
              <a:t>Находили </a:t>
            </a:r>
            <a:r>
              <a:rPr lang="ru-RU" sz="1300" dirty="0">
                <a:solidFill>
                  <a:srgbClr val="000000"/>
                </a:solidFill>
                <a:latin typeface="Times New Roman"/>
                <a:ea typeface="Calibri"/>
              </a:rPr>
              <a:t>бойцы Красной Армии время для фотографий на память и в госпитале, да, и просто вместе с боевым товарищем. Ведь все они надеялись вернуться домой и видеть войну лишь на снимках</a:t>
            </a:r>
            <a:r>
              <a:rPr lang="ru-RU" sz="1300" dirty="0" smtClean="0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endParaRPr lang="ru-RU" sz="13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28800"/>
            <a:ext cx="212949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80928"/>
            <a:ext cx="1876477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15408"/>
            <a:ext cx="2402032" cy="179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22291"/>
            <a:ext cx="13477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09" y="3789040"/>
            <a:ext cx="24018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98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340768"/>
            <a:ext cx="3008313" cy="1728192"/>
          </a:xfrm>
        </p:spPr>
        <p:txBody>
          <a:bodyPr>
            <a:norm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Очередной экспонат выставки – комплект наград. С началом Великой Отечественной войны, для того, чтобы более полно отметить мужество и героизм советских солдат, офицеров и простых людей, принимавших активное участие в борьбе с фашистскими захватчиками, были учреждены новые ордена и медали.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575050" y="476672"/>
            <a:ext cx="5111750" cy="5649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Награды земляков :</a:t>
            </a:r>
          </a:p>
          <a:p>
            <a:pPr marL="0" indent="0">
              <a:buNone/>
            </a:pPr>
            <a:r>
              <a:rPr lang="ru-RU" sz="1200" dirty="0" smtClean="0"/>
              <a:t>Дмитриева Александра  Ивановича                Голубева Василия Васильевича</a:t>
            </a:r>
            <a:endParaRPr lang="ru-RU" sz="12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57200" y="3356992"/>
            <a:ext cx="3008313" cy="2769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284985"/>
            <a:ext cx="302433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C:\Users\User\Desktop\медали\20240419_10040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b="44461"/>
          <a:stretch/>
        </p:blipFill>
        <p:spPr bwMode="auto">
          <a:xfrm>
            <a:off x="3707904" y="1412776"/>
            <a:ext cx="2160239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88" y="2600908"/>
            <a:ext cx="302018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950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5" y="-72828"/>
            <a:ext cx="9144000" cy="695739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Документы  участников ВОВ.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Гвардейская клятва.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Военная присяга.   Военные документы времен ВОВ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4294967295"/>
          </p:nvPr>
        </p:nvSpPr>
        <p:spPr>
          <a:xfrm>
            <a:off x="611560" y="404664"/>
            <a:ext cx="853244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          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C:\Users\User\Desktop\музей\фото\20240404_10154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11327" r="8933" b="22249"/>
          <a:stretch/>
        </p:blipFill>
        <p:spPr bwMode="auto">
          <a:xfrm>
            <a:off x="611560" y="1484784"/>
            <a:ext cx="2051685" cy="21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esktop\музей\фото\20240404_10162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8" b="22735"/>
          <a:stretch/>
        </p:blipFill>
        <p:spPr bwMode="auto">
          <a:xfrm>
            <a:off x="3203848" y="1527143"/>
            <a:ext cx="3314065" cy="21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00390"/>
            <a:ext cx="429736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C:\Users\User\Desktop\музей\фото\20240404_10135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2302" r="6279" b="11765"/>
          <a:stretch/>
        </p:blipFill>
        <p:spPr bwMode="auto">
          <a:xfrm>
            <a:off x="5724128" y="3861048"/>
            <a:ext cx="2837815" cy="1799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886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Предлагаем Вашему вниманию Хронику ВОВ (познавательный материал):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-Книга памяти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-Книга памяти Тверской области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-Альбомы : города –герои, военная техника, дети –герои, Письма  с фронта;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коллекция военных наград;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исторический материал «Тверская область в годы ВОВ;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и песни о войне для детей;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художественная литература;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альбомы героев –земляков Голубева В.В. И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Лисичкина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И.И.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3573016"/>
            <a:ext cx="8229600" cy="2553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Picture 3" descr="C:\Users\User\Desktop\ВОВ музей\IMG_20240507_123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t="67215"/>
          <a:stretch/>
        </p:blipFill>
        <p:spPr bwMode="auto">
          <a:xfrm>
            <a:off x="467544" y="3284984"/>
            <a:ext cx="82809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3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Выставка детских работ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«Война глазами детей»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147" name="Picture 3" descr="C:\Users\User\Desktop\9 мая\IMG_20240506_1521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13162" r="9595" b="1146"/>
          <a:stretch/>
        </p:blipFill>
        <p:spPr bwMode="auto">
          <a:xfrm>
            <a:off x="409850" y="4463654"/>
            <a:ext cx="287414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9 мая\IMG_20240506_1522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8306" r="5005" b="9254"/>
          <a:stretch/>
        </p:blipFill>
        <p:spPr bwMode="auto">
          <a:xfrm>
            <a:off x="3320818" y="1286689"/>
            <a:ext cx="2763350" cy="188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9 мая\IMG_20240506_1522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19253" r="10362" b="9283"/>
          <a:stretch/>
        </p:blipFill>
        <p:spPr bwMode="auto">
          <a:xfrm>
            <a:off x="437323" y="2887360"/>
            <a:ext cx="281501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9 мая\IMG_20240506_15225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9070" r="3849" b="14102"/>
          <a:stretch/>
        </p:blipFill>
        <p:spPr bwMode="auto">
          <a:xfrm>
            <a:off x="437323" y="1286689"/>
            <a:ext cx="2961841" cy="186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9 мая\IMG_20240506_15233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" r="9014" b="6945"/>
          <a:stretch/>
        </p:blipFill>
        <p:spPr bwMode="auto">
          <a:xfrm>
            <a:off x="6024661" y="2843654"/>
            <a:ext cx="250529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9 мая\IMG_20240506_15244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" r="7243" b="3323"/>
          <a:stretch/>
        </p:blipFill>
        <p:spPr bwMode="auto">
          <a:xfrm>
            <a:off x="3283992" y="4643654"/>
            <a:ext cx="2676428" cy="194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\Desktop\9 мая\IMG_20240506_15232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t="6104" r="8087" b="7061"/>
          <a:stretch/>
        </p:blipFill>
        <p:spPr bwMode="auto">
          <a:xfrm>
            <a:off x="5985805" y="4643654"/>
            <a:ext cx="2544147" cy="194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User\Desktop\9 мая\IMG_20240506_15214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t="13490" r="9045" b="16382"/>
          <a:stretch/>
        </p:blipFill>
        <p:spPr bwMode="auto">
          <a:xfrm>
            <a:off x="3254506" y="2910286"/>
            <a:ext cx="2789405" cy="171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User\Desktop\9 мая\IMG_20240506_15211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t="18460" r="2514" b="9276"/>
          <a:stretch/>
        </p:blipFill>
        <p:spPr bwMode="auto">
          <a:xfrm>
            <a:off x="6071225" y="1286689"/>
            <a:ext cx="2458727" cy="159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47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Экскурсия детей в музей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User\Desktop\ВОВ музей\IMG_20240507_093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6872"/>
            <a:ext cx="23906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ВОВ музей\IMG_20240507_093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518" y="3284784"/>
            <a:ext cx="306034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ВОВ музей\IMG_20240507_0937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26" y="1484784"/>
            <a:ext cx="23906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ВОВ музей\IMG_20240507_094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85" y="1958724"/>
            <a:ext cx="228090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ВОВ музей\IMG_20240507_0941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26" y="1601083"/>
            <a:ext cx="23906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er\Desktop\ВОВ музей\IMG_20240507_0942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68" y="3933056"/>
            <a:ext cx="23906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User\Desktop\ВОВ музей\IMG_20240507_0943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190" t="-267786" r="240639" b="267786"/>
          <a:stretch/>
        </p:blipFill>
        <p:spPr bwMode="auto">
          <a:xfrm>
            <a:off x="2304791" y="0"/>
            <a:ext cx="16865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User\Desktop\ВОВ музей\IMG_20240507_0943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t="11689"/>
          <a:stretch/>
        </p:blipFill>
        <p:spPr bwMode="auto">
          <a:xfrm>
            <a:off x="6228184" y="3753056"/>
            <a:ext cx="243284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56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1907704" y="274638"/>
            <a:ext cx="6321896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Дети и родители  знакомятся с материалами музея.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E:\фото детей и родителей с экспозиции\IMG_1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" y="1283789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фото детей и родителей с экспозиции\IMG_1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фото детей и родителей с экспозиции\IMG_1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397" y="1664984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фото детей и родителей с экспозиции\IMG_11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97" y="3547527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994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692697"/>
            <a:ext cx="6550496" cy="216024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начало войны\41-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669674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1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13" y="0"/>
            <a:ext cx="9421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1484784"/>
            <a:ext cx="8136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: формировать и развивать гражданско-патриотические чувства у детей дошкольного возраста  посредством «музейной педагогики».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Привлечение родителей к культурно-досуговой деятельности детского сада;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-Расширение кругозора детей с помощью информационной и экскурсионной деятельности;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-Расширение знаний детей о ВОВ;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формирование интереса к истории своей Родины, к событиям прошлых лет;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-Обогащение предметно-развивающей среды детского сада;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-Включить родителей и детей в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–исследовательскую работу, сбор информации по заданной теме;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-Приобщение детей к общечеловеческим ценностям;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Воспитание патриотических чувств , любви к Родине.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0"/>
            <a:ext cx="9424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8028384" cy="18002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</a:br>
            <a:r>
              <a:rPr lang="ru-RU" sz="16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Предлагаем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вашему вниманию виртуальную экскурсию по музею боевой славы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нашего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детского сада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«Мы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этой памяти верны».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Здесь вы можете увидеть экспонаты, которые принадлежат непосредственно участникам Великой Отечественной Войны, предметы и вещи военных лет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b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Желаем вам приятного просмотра.</a:t>
            </a: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b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3178696" cy="4176465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 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мини-музея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buNone/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1.Военная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ВОВ </a:t>
            </a:r>
            <a:endParaRPr lang="ru-RU" sz="1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Города-герои;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3.Мой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–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герой;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4.Дети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войны;</a:t>
            </a:r>
          </a:p>
          <a:p>
            <a:pPr marL="0" lvl="0" indent="0">
              <a:buNone/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5.Герои –наши земляки;</a:t>
            </a:r>
          </a:p>
          <a:p>
            <a:pPr marL="0" lvl="0" indent="0">
              <a:buNone/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6.Фотоальбомы наших земляков участников войны;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Фотографии и записки с фронта;</a:t>
            </a:r>
          </a:p>
          <a:p>
            <a:pPr marL="0" lvl="0" indent="0">
              <a:buNone/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Военный блиндаж;</a:t>
            </a:r>
          </a:p>
          <a:p>
            <a:pPr marL="0" lvl="0" indent="0">
              <a:buNone/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Хроника ВОВ ( познавательный материал);</a:t>
            </a:r>
          </a:p>
          <a:p>
            <a:pPr marL="0" lvl="0" indent="0">
              <a:buNone/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10.Выставки: : «Война глазами детей»</a:t>
            </a:r>
          </a:p>
          <a:p>
            <a:pPr marL="0" lvl="0" indent="0">
              <a:buNone/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10.Экскурссии в музей.</a:t>
            </a:r>
          </a:p>
          <a:p>
            <a:pPr marL="0" lvl="0" indent="0">
              <a:buNone/>
            </a:pPr>
            <a:endParaRPr lang="ru-RU" sz="1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Начнем экскурсию с экспозиции, которая оформлена в виде стендов с определенной информационной наполняемостью по тематике Великой Отечественной Войны. </a:t>
            </a:r>
          </a:p>
          <a:p>
            <a:pPr marL="0" lvl="0" indent="0">
              <a:buNone/>
            </a:pPr>
            <a:endParaRPr lang="ru-RU" sz="1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2492897"/>
            <a:ext cx="2084618" cy="2303976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1027" name="Picture 3" descr="C:\Users\User\Desktop\ВОВ музей\IMG_20240507_1235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3"/>
          <a:stretch/>
        </p:blipFill>
        <p:spPr bwMode="auto">
          <a:xfrm>
            <a:off x="3620472" y="2276872"/>
            <a:ext cx="309692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музей\ВОВ музей\IMG_20240507_123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735" y="3717032"/>
            <a:ext cx="334687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299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6" y="-143983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u="sng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2000" b="1" u="sng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</a:br>
            <a:r>
              <a:rPr lang="ru-RU" sz="2000" b="1" u="sng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2000" b="1" u="sng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</a:br>
            <a:r>
              <a:rPr lang="ru-RU" sz="2000" b="1" u="sng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Итак, приглашаем вас в первый дистанционный зал нашего мини – музея </a:t>
            </a:r>
            <a:r>
              <a:rPr lang="ru-RU" sz="2000" b="1" u="sng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2000" b="1" u="sng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</a:br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187624" y="908720"/>
            <a:ext cx="3309764" cy="1266155"/>
          </a:xfrm>
        </p:spPr>
        <p:txBody>
          <a:bodyPr>
            <a:normAutofit fontScale="70000" lnSpcReduction="20000"/>
          </a:bodyPr>
          <a:lstStyle/>
          <a:p>
            <a:r>
              <a:rPr lang="ru-RU" sz="2100" dirty="0">
                <a:solidFill>
                  <a:prstClr val="black"/>
                </a:solidFill>
              </a:rPr>
              <a:t> </a:t>
            </a:r>
            <a:r>
              <a:rPr lang="ru-RU" sz="2100" u="sng" dirty="0">
                <a:solidFill>
                  <a:srgbClr val="FF0000"/>
                </a:solidFill>
              </a:rPr>
              <a:t>Военная техника времен ВОВ.</a:t>
            </a:r>
            <a:r>
              <a:rPr lang="ru-RU" sz="2100" dirty="0">
                <a:solidFill>
                  <a:prstClr val="black"/>
                </a:solidFill>
              </a:rPr>
              <a:t/>
            </a:r>
            <a:br>
              <a:rPr lang="ru-RU" sz="2100" dirty="0">
                <a:solidFill>
                  <a:prstClr val="black"/>
                </a:solidFill>
              </a:rPr>
            </a:br>
            <a:r>
              <a:rPr lang="ru-RU" sz="1200" dirty="0">
                <a:solidFill>
                  <a:srgbClr val="333333"/>
                </a:solidFill>
                <a:latin typeface="YS Text"/>
              </a:rPr>
              <a:t>Во время Великой Отечественной войны Красная армия применяла следующие виды техники:</a:t>
            </a:r>
            <a:br>
              <a:rPr lang="ru-RU" sz="1200" dirty="0">
                <a:solidFill>
                  <a:srgbClr val="333333"/>
                </a:solidFill>
                <a:latin typeface="YS Text"/>
              </a:rPr>
            </a:br>
            <a:r>
              <a:rPr lang="ru-RU" sz="1200" dirty="0">
                <a:solidFill>
                  <a:srgbClr val="333333"/>
                </a:solidFill>
                <a:latin typeface="YS Text"/>
              </a:rPr>
              <a:t>Артиллерийская техника: БМ-13 («Катюша»), БМ-31-12 («Андрюша»).</a:t>
            </a:r>
            <a:br>
              <a:rPr lang="ru-RU" sz="1200" dirty="0">
                <a:solidFill>
                  <a:srgbClr val="333333"/>
                </a:solidFill>
                <a:latin typeface="YS Text"/>
              </a:rPr>
            </a:br>
            <a:r>
              <a:rPr lang="ru-RU" sz="1200" dirty="0">
                <a:solidFill>
                  <a:srgbClr val="333333"/>
                </a:solidFill>
                <a:latin typeface="YS Text"/>
              </a:rPr>
              <a:t>Авиационная техника: У-2 или ПО-2, ЯК-6, штурмовик ИЛ-2.</a:t>
            </a:r>
            <a:br>
              <a:rPr lang="ru-RU" sz="1200" dirty="0">
                <a:solidFill>
                  <a:srgbClr val="333333"/>
                </a:solidFill>
                <a:latin typeface="YS Text"/>
              </a:rPr>
            </a:br>
            <a:r>
              <a:rPr lang="ru-RU" sz="1200" dirty="0">
                <a:solidFill>
                  <a:srgbClr val="333333"/>
                </a:solidFill>
                <a:latin typeface="YS Text"/>
              </a:rPr>
              <a:t>Бронетанковая техника: танк КВ-1 («Клим Ворошилов»), танк Т-34.</a:t>
            </a:r>
            <a:r>
              <a:rPr lang="ru-RU" sz="1200" b="0" dirty="0">
                <a:solidFill>
                  <a:srgbClr val="333333"/>
                </a:solidFill>
                <a:latin typeface="YS Text"/>
              </a:rPr>
              <a:t/>
            </a:r>
            <a:br>
              <a:rPr lang="ru-RU" sz="1200" b="0" dirty="0">
                <a:solidFill>
                  <a:srgbClr val="333333"/>
                </a:solidFill>
                <a:latin typeface="YS Text"/>
              </a:rPr>
            </a:br>
            <a:endParaRPr lang="ru-RU" sz="12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146348" y="2060848"/>
            <a:ext cx="2660765" cy="40653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1266155"/>
          </a:xfrm>
        </p:spPr>
        <p:txBody>
          <a:bodyPr>
            <a:normAutofit fontScale="62500" lnSpcReduction="20000"/>
          </a:bodyPr>
          <a:lstStyle/>
          <a:p>
            <a:pPr lvl="0" algn="ctr"/>
            <a:endParaRPr lang="ru-RU" sz="1400" dirty="0" smtClean="0">
              <a:solidFill>
                <a:srgbClr val="FF0000"/>
              </a:solidFill>
              <a:latin typeface="Arial"/>
              <a:cs typeface="Times New Roman"/>
            </a:endParaRPr>
          </a:p>
          <a:p>
            <a:pPr lvl="0" algn="ctr"/>
            <a:r>
              <a:rPr lang="ru-RU" sz="1900" u="sng" dirty="0" smtClean="0">
                <a:solidFill>
                  <a:srgbClr val="FF0000"/>
                </a:solidFill>
                <a:latin typeface="Arial"/>
                <a:cs typeface="Times New Roman"/>
              </a:rPr>
              <a:t>Города </a:t>
            </a:r>
            <a:r>
              <a:rPr lang="ru-RU" sz="1900" u="sng" dirty="0">
                <a:solidFill>
                  <a:srgbClr val="FF0000"/>
                </a:solidFill>
                <a:latin typeface="Arial"/>
                <a:cs typeface="Times New Roman"/>
              </a:rPr>
              <a:t>–герои Великой Отечественной войны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  <a:latin typeface="Arial"/>
                <a:cs typeface="Times New Roman"/>
              </a:rPr>
              <a:t>Почетное звание «Город-герой утвердили в 1965 году. Его давали городам Советского Союза , жители которых проявили героизм , стойкость и мужество в защите Родины в 1941-1945гг.Городу Герою вручались высшие награды  советского Союза - орден Ленина и медаль «Золотая Звезда», которые изображались на его знамени. Почетного звания удостоились 12 городов и одна крепость</a:t>
            </a:r>
            <a:endParaRPr lang="ru-RU" sz="1400" b="0" dirty="0">
              <a:solidFill>
                <a:prstClr val="black"/>
              </a:solidFill>
            </a:endParaRPr>
          </a:p>
          <a:p>
            <a:endParaRPr lang="ru-RU" sz="16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659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ВОВ музей\IMG_20240507_1234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1" t="9730" r="13147" b="10089"/>
          <a:stretch/>
        </p:blipFill>
        <p:spPr bwMode="auto">
          <a:xfrm>
            <a:off x="1146349" y="2060848"/>
            <a:ext cx="266076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ВОВ музей\IMG_20240507_1235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0" t="18265" r="8606" b="5571"/>
          <a:stretch/>
        </p:blipFill>
        <p:spPr bwMode="auto">
          <a:xfrm>
            <a:off x="3923928" y="2060848"/>
            <a:ext cx="4959562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380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30" y="-197379"/>
            <a:ext cx="9144000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u="sng" dirty="0">
                <a:solidFill>
                  <a:prstClr val="black"/>
                </a:solidFill>
              </a:rPr>
              <a:t>Герои и участники  ВОВ</a:t>
            </a:r>
            <a:endParaRPr lang="ru-RU" sz="32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95536" y="908720"/>
            <a:ext cx="4040188" cy="1656184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4500" u="sng" dirty="0">
                <a:solidFill>
                  <a:srgbClr val="FF0000"/>
                </a:solidFill>
              </a:rPr>
              <a:t>«Дети войны»</a:t>
            </a:r>
            <a:endParaRPr lang="ru-RU" sz="4500" dirty="0">
              <a:solidFill>
                <a:srgbClr val="FF0000"/>
              </a:solidFill>
            </a:endParaRPr>
          </a:p>
          <a:p>
            <a:r>
              <a:rPr lang="ru-RU" dirty="0"/>
              <a:t> До войны это были самые обыкновенные мальчишки и девчонки. </a:t>
            </a:r>
          </a:p>
          <a:p>
            <a:r>
              <a:rPr lang="ru-RU" dirty="0"/>
              <a:t>ПРИШЕЛ ЧАС - ОНИ ПОКАЗАЛИ, КАКИМ ОГРОМНЫМ МОЖЕТ СТАТЬ МАЛЕНЬКОЕ ДЕТСКОЕ СЕРДЦЕ, КОГДА РАЗГОРАЕТСЯ В НЕМ СВЯЩЕННАЯ ЛЮБОВЬ К РОДИНЕ И НЕНАВИСТЬ К ЕЕ ВРАГАМ. На их хрупкие плечи легла тяжесть невзгод, бедствий, горя военных лет. И не согнулись они под этой тяжестью, стали сильнее духом, мужественнее, выносливее. Маленькие герои большой войны. Они сражались рядом со старшими - отцами, братьями, рядом с коммунистами и комсомольцами.</a:t>
            </a:r>
          </a:p>
          <a:p>
            <a:pPr lvl="0" algn="ctr"/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57200" y="2564904"/>
            <a:ext cx="4040188" cy="30239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1266155"/>
          </a:xfrm>
        </p:spPr>
        <p:txBody>
          <a:bodyPr>
            <a:normAutofit fontScale="62500" lnSpcReduction="20000"/>
          </a:bodyPr>
          <a:lstStyle/>
          <a:p>
            <a:pPr lvl="0" algn="ctr"/>
            <a:r>
              <a:rPr lang="ru-RU" sz="4000" u="sng" dirty="0">
                <a:solidFill>
                  <a:srgbClr val="FF0000"/>
                </a:solidFill>
              </a:rPr>
              <a:t> Мой прадед –герой»</a:t>
            </a:r>
          </a:p>
          <a:p>
            <a:pPr lvl="0"/>
            <a:r>
              <a:rPr lang="ru-RU" b="0" dirty="0">
                <a:solidFill>
                  <a:prstClr val="black"/>
                </a:solidFill>
              </a:rPr>
              <a:t> содержит фотографии родственников воспитанников и сотрудников ДОУ. О боевом пути участников войны можно узнать из их биографии</a:t>
            </a:r>
            <a:endParaRPr lang="ru-RU" dirty="0"/>
          </a:p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645025" y="2564904"/>
            <a:ext cx="4041775" cy="30239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9 мая\20240507_0845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t="17343" r="-106" b="5183"/>
          <a:stretch/>
        </p:blipFill>
        <p:spPr bwMode="auto">
          <a:xfrm>
            <a:off x="323528" y="2564904"/>
            <a:ext cx="8426084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360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211144" cy="158417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>Герои  ВОВ –наши земляки: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1400" b="1" dirty="0" smtClean="0"/>
              <a:t>Дмитриев Александр Иванович,</a:t>
            </a:r>
            <a:br>
              <a:rPr lang="ru-RU" sz="1400" b="1" dirty="0" smtClean="0"/>
            </a:br>
            <a:r>
              <a:rPr lang="ru-RU" sz="1400" b="1" dirty="0" smtClean="0"/>
              <a:t>Иванов Алексей Павлович,</a:t>
            </a:r>
            <a:br>
              <a:rPr lang="ru-RU" sz="1400" b="1" dirty="0" smtClean="0"/>
            </a:br>
            <a:r>
              <a:rPr lang="ru-RU" sz="1400" b="1" dirty="0" smtClean="0"/>
              <a:t>Царенков  Василий Иванович,</a:t>
            </a:r>
            <a:br>
              <a:rPr lang="ru-RU" sz="1400" b="1" dirty="0" smtClean="0"/>
            </a:br>
            <a:r>
              <a:rPr lang="ru-RU" sz="1400" b="1" dirty="0" smtClean="0"/>
              <a:t>Смирнов Алексей Михайлович,</a:t>
            </a:r>
            <a:br>
              <a:rPr lang="ru-RU" sz="1400" b="1" dirty="0" smtClean="0"/>
            </a:br>
            <a:r>
              <a:rPr lang="ru-RU" sz="1400" b="1" dirty="0" smtClean="0"/>
              <a:t>Фомин Николай Алексеевич</a:t>
            </a:r>
            <a:endParaRPr lang="ru-RU" sz="1400" b="1" dirty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2348880"/>
            <a:ext cx="4038600" cy="20880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2996951"/>
            <a:ext cx="4038600" cy="20879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9 мая\20240507_0846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r="49094" b="9275"/>
          <a:stretch/>
        </p:blipFill>
        <p:spPr bwMode="auto">
          <a:xfrm>
            <a:off x="488401" y="2348880"/>
            <a:ext cx="40836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9 мая\20240507_0846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930" b="6444"/>
          <a:stretch/>
        </p:blipFill>
        <p:spPr bwMode="auto">
          <a:xfrm>
            <a:off x="4606043" y="2996952"/>
            <a:ext cx="402352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763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3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2018"/>
            <a:ext cx="2016224" cy="1787798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Фотоальбом </a:t>
            </a:r>
            <a:br>
              <a:rPr lang="ru-RU" sz="1400" dirty="0" smtClean="0"/>
            </a:br>
            <a:r>
              <a:rPr lang="ru-RU" sz="1400" dirty="0" smtClean="0"/>
              <a:t> героя ВОВ , нашего земляка</a:t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1400" dirty="0" err="1" smtClean="0"/>
              <a:t>Глубева</a:t>
            </a:r>
            <a:r>
              <a:rPr lang="ru-RU" sz="1400" dirty="0" smtClean="0"/>
              <a:t> Василия  Васильевича</a:t>
            </a:r>
            <a:endParaRPr lang="ru-RU" sz="14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1512" y="827622"/>
            <a:ext cx="2761727" cy="179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3008313" cy="39212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96149"/>
            <a:ext cx="1145230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4"/>
          <a:stretch/>
        </p:blipFill>
        <p:spPr bwMode="auto">
          <a:xfrm>
            <a:off x="467544" y="2060848"/>
            <a:ext cx="3035300" cy="207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61522"/>
            <a:ext cx="302018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64202"/>
            <a:ext cx="13477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9" y="2879805"/>
            <a:ext cx="192296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44" y="4428454"/>
            <a:ext cx="192296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32" y="4747581"/>
            <a:ext cx="192296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93" y="524831"/>
            <a:ext cx="82232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176" y="693117"/>
            <a:ext cx="78581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91" y="2636912"/>
            <a:ext cx="192296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40391"/>
            <a:ext cx="192296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069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59632" y="476672"/>
            <a:ext cx="2288233" cy="1440160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457200" y="2780928"/>
            <a:ext cx="3008313" cy="33452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музей\фото\nxtJ_Yvls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36867"/>
            <a:ext cx="13068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845" y="536867"/>
            <a:ext cx="132203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29000"/>
            <a:ext cx="97218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825" y="4329000"/>
            <a:ext cx="172450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59" y="2475852"/>
            <a:ext cx="230463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36867"/>
            <a:ext cx="211158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5"/>
          <a:stretch/>
        </p:blipFill>
        <p:spPr bwMode="auto">
          <a:xfrm>
            <a:off x="6660231" y="620687"/>
            <a:ext cx="215511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8" y="2336867"/>
            <a:ext cx="3277984" cy="37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59"/>
          <a:stretch/>
        </p:blipFill>
        <p:spPr bwMode="auto">
          <a:xfrm>
            <a:off x="3661405" y="4167739"/>
            <a:ext cx="1821192" cy="196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63276"/>
            <a:ext cx="222567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58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b="1" dirty="0">
                <a:solidFill>
                  <a:prstClr val="black"/>
                </a:solidFill>
              </a:rPr>
              <a:t>Предлагаем Вашему вниманию выставку  экспонатов по разнообразным направлениям ,                           объединенных общей тематикой ВОВ</a:t>
            </a:r>
            <a:r>
              <a:rPr lang="ru-RU" sz="1400" b="1" dirty="0" smtClean="0">
                <a:solidFill>
                  <a:prstClr val="black"/>
                </a:solidFill>
              </a:rPr>
              <a:t>.</a:t>
            </a:r>
            <a:br>
              <a:rPr lang="ru-RU" sz="1400" b="1" dirty="0" smtClean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 Экспонаты </a:t>
            </a:r>
            <a:r>
              <a:rPr lang="ru-RU" sz="1400" b="1" dirty="0">
                <a:solidFill>
                  <a:prstClr val="black"/>
                </a:solidFill>
              </a:rPr>
              <a:t>были представлены </a:t>
            </a:r>
            <a:r>
              <a:rPr lang="ru-RU" sz="1400" b="1" dirty="0" smtClean="0">
                <a:solidFill>
                  <a:prstClr val="black"/>
                </a:solidFill>
              </a:rPr>
              <a:t>сотрудниками </a:t>
            </a:r>
            <a:r>
              <a:rPr lang="ru-RU" sz="1400" b="1" dirty="0">
                <a:solidFill>
                  <a:prstClr val="black"/>
                </a:solidFill>
              </a:rPr>
              <a:t>ДОУ и родителями воспитанников.</a:t>
            </a:r>
            <a:endParaRPr lang="ru-RU" sz="24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187624" y="1052736"/>
            <a:ext cx="3309764" cy="2016224"/>
          </a:xfrm>
        </p:spPr>
        <p:txBody>
          <a:bodyPr>
            <a:normAutofit fontScale="25000" lnSpcReduction="20000"/>
          </a:bodyPr>
          <a:lstStyle/>
          <a:p>
            <a:pPr algn="just">
              <a:spcBef>
                <a:spcPts val="215"/>
              </a:spcBef>
              <a:spcAft>
                <a:spcPts val="0"/>
              </a:spcAft>
            </a:pPr>
            <a:r>
              <a:rPr lang="ru-RU" sz="4800" dirty="0">
                <a:solidFill>
                  <a:srgbClr val="030303"/>
                </a:solidFill>
                <a:latin typeface="Times New Roman"/>
                <a:ea typeface="Times New Roman"/>
              </a:rPr>
              <a:t>Полевая </a:t>
            </a:r>
            <a:r>
              <a:rPr lang="ru-RU" sz="4800" dirty="0" smtClean="0">
                <a:solidFill>
                  <a:srgbClr val="030303"/>
                </a:solidFill>
                <a:latin typeface="Times New Roman"/>
                <a:ea typeface="Times New Roman"/>
              </a:rPr>
              <a:t>сумка </a:t>
            </a:r>
            <a:r>
              <a:rPr lang="ru-RU" sz="4800" dirty="0">
                <a:solidFill>
                  <a:srgbClr val="030303"/>
                </a:solidFill>
                <a:latin typeface="Times New Roman"/>
                <a:ea typeface="Times New Roman"/>
              </a:rPr>
              <a:t>командного </a:t>
            </a:r>
            <a:r>
              <a:rPr lang="ru-RU" sz="4800" dirty="0" smtClean="0">
                <a:solidFill>
                  <a:srgbClr val="030303"/>
                </a:solidFill>
                <a:latin typeface="Times New Roman"/>
                <a:ea typeface="Times New Roman"/>
              </a:rPr>
              <a:t>состава </a:t>
            </a:r>
            <a:r>
              <a:rPr lang="ru-RU" sz="4800" dirty="0">
                <a:solidFill>
                  <a:srgbClr val="030303"/>
                </a:solidFill>
                <a:latin typeface="Times New Roman"/>
                <a:ea typeface="Times New Roman"/>
              </a:rPr>
              <a:t>использовалась для переноски и хранения рабочих документов и письменных принадлежностей .Ее называли командирская сумка, офицерская сумка, планшет офицерский, сержантская сумка, планшетка, планшет, палетка и даже </a:t>
            </a:r>
            <a:r>
              <a:rPr lang="ru-RU" sz="4800" dirty="0" err="1">
                <a:solidFill>
                  <a:srgbClr val="030303"/>
                </a:solidFill>
                <a:latin typeface="Times New Roman"/>
                <a:ea typeface="Times New Roman"/>
              </a:rPr>
              <a:t>полётка</a:t>
            </a:r>
            <a:r>
              <a:rPr lang="ru-RU" sz="4800" dirty="0">
                <a:solidFill>
                  <a:srgbClr val="030303"/>
                </a:solidFill>
                <a:latin typeface="Times New Roman"/>
                <a:ea typeface="Times New Roman"/>
              </a:rPr>
              <a:t>. Предназначалась для хранения карт . Сумки и палетки времен войны изготавливались из яловой кожи, обычно темно-коричневого цвета. Носили их двумя способами: с двумя плечевыми ремнями и с одним</a:t>
            </a:r>
            <a:r>
              <a:rPr lang="ru-RU" sz="4400" dirty="0">
                <a:solidFill>
                  <a:srgbClr val="030303"/>
                </a:solidFill>
                <a:latin typeface="Times New Roman"/>
                <a:ea typeface="Times New Roman"/>
              </a:rPr>
              <a:t>.</a:t>
            </a:r>
            <a:endParaRPr lang="ru-RU" sz="44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1825102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Bef>
                <a:spcPts val="215"/>
              </a:spcBef>
              <a:spcAft>
                <a:spcPts val="100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/>
                <a:ea typeface="Calibri"/>
              </a:rPr>
              <a:t>Гармонь на фронте была важным средством психологического воздействия, способствовала подъёму боевого духа, снимала стресс, сплачивала бойцов и существенно помогала в организации фронтового быта. Всю Великую Отечественную войну, от Ленинграда до Берлина, прошагала вместе с русским солдатом гармошка. Солдат на войне был уверен в Победе, потому что думал о грядущей встрече со своей гармонью так же, как о встрече с матерью, женой, любимой</a:t>
            </a:r>
            <a:endParaRPr lang="ru-RU" sz="11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57200" y="3140968"/>
            <a:ext cx="4040188" cy="18719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788024" y="2805829"/>
            <a:ext cx="3499590" cy="33203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9 мая\20240507_0848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7" b="34035"/>
          <a:stretch/>
        </p:blipFill>
        <p:spPr bwMode="auto">
          <a:xfrm>
            <a:off x="4788024" y="2805830"/>
            <a:ext cx="3499589" cy="343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ВОВ музей\IMG_20240507_1237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9" t="72176" r="20724" b="7966"/>
          <a:stretch/>
        </p:blipFill>
        <p:spPr bwMode="auto">
          <a:xfrm>
            <a:off x="449946" y="3140968"/>
            <a:ext cx="412205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450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782</Words>
  <Application>Microsoft Office PowerPoint</Application>
  <PresentationFormat>Экран (4:3)</PresentationFormat>
  <Paragraphs>82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Муниципальное дошкольное образовательное учреждение  детский сад №2 «Светлячок»</vt:lpstr>
      <vt:lpstr>Презентация PowerPoint</vt:lpstr>
      <vt:lpstr>    Предлагаем вашему вниманию виртуальную экскурсию по музею боевой славы  нашего детского сада «Мы этой памяти верны».  Здесь вы можете увидеть экспонаты, которые принадлежат непосредственно участникам Великой Отечественной Войны, предметы и вещи военных лет.   Желаем вам приятного просмотра.   </vt:lpstr>
      <vt:lpstr>  Итак, приглашаем вас в первый дистанционный зал нашего мини – музея  </vt:lpstr>
      <vt:lpstr>Герои и участники  ВОВ</vt:lpstr>
      <vt:lpstr>Герои  ВОВ –наши земляки: Дмитриев Александр Иванович, Иванов Алексей Павлович, Царенков  Василий Иванович, Смирнов Алексей Михайлович, Фомин Николай Алексеевич</vt:lpstr>
      <vt:lpstr>Фотоальбом   героя ВОВ , нашего земляка  Глубева Василия  Васильевича</vt:lpstr>
      <vt:lpstr> </vt:lpstr>
      <vt:lpstr> Предлагаем Вашему вниманию выставку  экспонатов по разнообразным направлениям ,                           объединенных общей тематикой ВОВ.  Экспонаты были представлены сотрудниками ДОУ и родителями воспитанников.</vt:lpstr>
      <vt:lpstr>Презентация PowerPoint</vt:lpstr>
      <vt:lpstr>Предметы быта и обмундирование   солдата ВОВ</vt:lpstr>
      <vt:lpstr>  </vt:lpstr>
      <vt:lpstr>Очередной экспонат выставки – комплект наград. С началом Великой Отечественной войны, для того, чтобы более полно отметить мужество и героизм советских солдат, офицеров и простых людей, принимавших активное участие в борьбе с фашистскими захватчиками, были учреждены новые ордена и медали.</vt:lpstr>
      <vt:lpstr>Документы  участников ВОВ. Гвардейская клятва. Военная присяга.   Военные документы времен ВОВ</vt:lpstr>
      <vt:lpstr>Предлагаем Вашему вниманию Хронику ВОВ (познавательный материал): -Книга памяти -Книга памяти Тверской области -Альбомы : города –герои, военная техника, дети –герои, Письма  с фронта; - коллекция военных наград; -исторический материал «Тверская область в годы ВОВ; -Стихи и песни о войне для детей; - художественная литература;  альбомы героев –земляков Голубева В.В. И Лисичкина И.И.</vt:lpstr>
      <vt:lpstr>Выставка детских работ  «Война глазами детей»</vt:lpstr>
      <vt:lpstr>Экскурсия детей в музей</vt:lpstr>
      <vt:lpstr>Дети и родители  знакомятся с материалами музея.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образоватеьное учреждение </dc:title>
  <dc:creator>User</dc:creator>
  <cp:lastModifiedBy>User</cp:lastModifiedBy>
  <cp:revision>74</cp:revision>
  <dcterms:created xsi:type="dcterms:W3CDTF">2024-04-04T08:20:39Z</dcterms:created>
  <dcterms:modified xsi:type="dcterms:W3CDTF">2024-05-08T06:15:32Z</dcterms:modified>
</cp:coreProperties>
</file>