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2" r:id="rId3"/>
    <p:sldId id="268" r:id="rId4"/>
    <p:sldId id="282" r:id="rId5"/>
    <p:sldId id="267" r:id="rId6"/>
    <p:sldId id="265" r:id="rId7"/>
    <p:sldId id="259" r:id="rId8"/>
    <p:sldId id="277" r:id="rId9"/>
    <p:sldId id="275" r:id="rId10"/>
    <p:sldId id="274" r:id="rId11"/>
    <p:sldId id="276" r:id="rId12"/>
    <p:sldId id="279" r:id="rId13"/>
    <p:sldId id="281" r:id="rId14"/>
    <p:sldId id="283" r:id="rId15"/>
    <p:sldId id="261" r:id="rId16"/>
    <p:sldId id="260" r:id="rId17"/>
    <p:sldId id="296" r:id="rId18"/>
    <p:sldId id="293" r:id="rId19"/>
    <p:sldId id="303" r:id="rId20"/>
    <p:sldId id="295" r:id="rId21"/>
    <p:sldId id="309" r:id="rId22"/>
    <p:sldId id="288" r:id="rId23"/>
    <p:sldId id="305" r:id="rId24"/>
    <p:sldId id="284" r:id="rId25"/>
    <p:sldId id="289" r:id="rId26"/>
    <p:sldId id="310" r:id="rId27"/>
    <p:sldId id="291" r:id="rId28"/>
    <p:sldId id="308" r:id="rId29"/>
    <p:sldId id="302" r:id="rId30"/>
    <p:sldId id="285" r:id="rId31"/>
    <p:sldId id="290" r:id="rId32"/>
    <p:sldId id="304" r:id="rId33"/>
    <p:sldId id="301" r:id="rId34"/>
    <p:sldId id="258" r:id="rId35"/>
    <p:sldId id="30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4660"/>
  </p:normalViewPr>
  <p:slideViewPr>
    <p:cSldViewPr>
      <p:cViewPr>
        <p:scale>
          <a:sx n="84" d="100"/>
          <a:sy n="84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683F-EF9E-4B76-9431-BA6EEA6CD5E4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BC3B0-5063-4449-9501-6C8683672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BC3B0-5063-4449-9501-6C868367287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AC78-0EBF-4B15-9BED-D5DA9BB7F449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Муниципальное дошкольное образовательное учреждение детский сад №2 «Светлячок»</a:t>
            </a:r>
            <a:endParaRPr lang="ru-RU" sz="2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Дополнительное образование</a:t>
            </a:r>
            <a:br>
              <a:rPr lang="ru-RU" b="1" dirty="0" smtClean="0"/>
            </a:br>
            <a:r>
              <a:rPr lang="ru-RU" b="1" dirty="0" smtClean="0"/>
              <a:t>«Юный эколог»</a:t>
            </a:r>
          </a:p>
          <a:p>
            <a:pPr algn="ctr"/>
            <a:endParaRPr lang="ru-RU" b="1" dirty="0" smtClean="0"/>
          </a:p>
          <a:p>
            <a:pPr algn="r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800" b="1" dirty="0" smtClean="0"/>
              <a:t>                                    Воспитатель, педагог</a:t>
            </a:r>
          </a:p>
          <a:p>
            <a:pPr algn="r">
              <a:buNone/>
            </a:pPr>
            <a:r>
              <a:rPr lang="ru-RU" sz="1800" b="1" dirty="0" smtClean="0"/>
              <a:t> по дополнительному</a:t>
            </a:r>
          </a:p>
          <a:p>
            <a:pPr algn="r">
              <a:buNone/>
            </a:pPr>
            <a:r>
              <a:rPr lang="ru-RU" sz="1800" b="1" dirty="0" smtClean="0"/>
              <a:t> образованию:</a:t>
            </a:r>
            <a:br>
              <a:rPr lang="ru-RU" sz="1800" b="1" dirty="0" smtClean="0"/>
            </a:br>
            <a:r>
              <a:rPr lang="ru-RU" sz="1800" b="1" dirty="0" smtClean="0"/>
              <a:t>                                     Боярская С.Б</a:t>
            </a:r>
            <a:endParaRPr lang="ru-RU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428605"/>
            <a:ext cx="814393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b="1" dirty="0"/>
              <a:t>Рост и развитие растений и животных и их связь со средой обитания </a:t>
            </a:r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u="sng" dirty="0" smtClean="0"/>
              <a:t>Растения</a:t>
            </a:r>
            <a:r>
              <a:rPr lang="ru-RU" sz="2800" b="1" u="sng" dirty="0"/>
              <a:t>.</a:t>
            </a:r>
            <a:r>
              <a:rPr lang="ru-RU" sz="2800" b="1" dirty="0"/>
              <a:t> Дети узнают о способах </a:t>
            </a:r>
          </a:p>
          <a:p>
            <a:pPr algn="ctr"/>
            <a:r>
              <a:rPr lang="ru-RU" sz="2800" b="1" dirty="0"/>
              <a:t>выращивания растений. </a:t>
            </a:r>
          </a:p>
          <a:p>
            <a:pPr algn="ctr"/>
            <a:r>
              <a:rPr lang="ru-RU" sz="2800" b="1" u="sng" dirty="0"/>
              <a:t>Животные. Птицы. </a:t>
            </a:r>
            <a:r>
              <a:rPr lang="ru-RU" sz="2800" b="1" dirty="0"/>
              <a:t>Дети узнают о росте </a:t>
            </a:r>
          </a:p>
          <a:p>
            <a:pPr algn="ctr"/>
            <a:r>
              <a:rPr lang="ru-RU" sz="2800" b="1" dirty="0"/>
              <a:t>птиц и способах их размножения. </a:t>
            </a:r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r>
              <a:rPr lang="ru-RU" sz="2800" b="1" u="sng" dirty="0"/>
              <a:t>Млекопитающие. </a:t>
            </a:r>
            <a:r>
              <a:rPr lang="ru-RU" sz="2800" b="1" dirty="0"/>
              <a:t>Получают знания о способах размножения и жизни млекопитающих.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1" y="1357298"/>
            <a:ext cx="135732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3286124"/>
            <a:ext cx="14954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/>
              <a:t>Жизнь </a:t>
            </a:r>
            <a:r>
              <a:rPr lang="ru-RU" sz="2800" b="1" u="sng" dirty="0"/>
              <a:t>растений и животных в сообществе 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dirty="0"/>
              <a:t>•</a:t>
            </a:r>
            <a:r>
              <a:rPr lang="ru-RU" sz="2800" b="1" u="sng" dirty="0"/>
              <a:t>Лес как экосистема. </a:t>
            </a:r>
            <a:r>
              <a:rPr lang="ru-RU" sz="2800" b="1" dirty="0"/>
              <a:t>Дети знакомятся с лесом как с сообществом растений и животных. </a:t>
            </a:r>
            <a:br>
              <a:rPr lang="ru-RU" sz="2800" b="1" dirty="0"/>
            </a:br>
            <a:r>
              <a:rPr lang="ru-RU" sz="2800" u="sng" dirty="0"/>
              <a:t>•</a:t>
            </a:r>
            <a:r>
              <a:rPr lang="ru-RU" sz="2800" b="1" u="sng" dirty="0"/>
              <a:t>Тайга как экосистема. </a:t>
            </a:r>
            <a:r>
              <a:rPr lang="ru-RU" sz="2800" b="1" dirty="0"/>
              <a:t>Тайга – это лес, в котором преобладают хвойные деревья. </a:t>
            </a:r>
            <a:br>
              <a:rPr lang="ru-RU" sz="2800" b="1" dirty="0"/>
            </a:br>
            <a:r>
              <a:rPr lang="ru-RU" sz="2800" dirty="0"/>
              <a:t>•</a:t>
            </a:r>
            <a:r>
              <a:rPr lang="ru-RU" sz="2800" b="1" u="sng" dirty="0"/>
              <a:t>Тропический лес как экосистема. </a:t>
            </a:r>
            <a:r>
              <a:rPr lang="ru-RU" sz="2800" b="1" dirty="0"/>
              <a:t>Места произрастания тропического леса. </a:t>
            </a:r>
            <a:br>
              <a:rPr lang="ru-RU" sz="2800" b="1" dirty="0"/>
            </a:br>
            <a:r>
              <a:rPr lang="ru-RU" sz="2800" u="sng" dirty="0"/>
              <a:t>• </a:t>
            </a:r>
            <a:r>
              <a:rPr lang="ru-RU" sz="2800" b="1" u="sng" dirty="0"/>
              <a:t>Пруд, озеро, река как экосистема. </a:t>
            </a:r>
            <a:r>
              <a:rPr lang="ru-RU" sz="2800" b="1" dirty="0"/>
              <a:t>Пруд, озеро – это сообщество водных и прибрежных растений и животных, </a:t>
            </a:r>
            <a:r>
              <a:rPr lang="ru-RU" sz="2800" b="1" dirty="0" smtClean="0"/>
              <a:t>которые  </a:t>
            </a:r>
            <a:r>
              <a:rPr lang="ru-RU" sz="2800" b="1" dirty="0"/>
              <a:t>связаны друг с другом. </a:t>
            </a:r>
            <a:br>
              <a:rPr lang="ru-RU" sz="2800" b="1" dirty="0"/>
            </a:br>
            <a:r>
              <a:rPr lang="ru-RU" sz="2800" u="sng" dirty="0"/>
              <a:t>• </a:t>
            </a:r>
            <a:r>
              <a:rPr lang="ru-RU" sz="2800" b="1" u="sng" dirty="0"/>
              <a:t>Море как экосистема. </a:t>
            </a:r>
            <a:r>
              <a:rPr lang="ru-RU" sz="2800" b="1" dirty="0"/>
              <a:t>Море – это огромное водное пространство, часть океана. </a:t>
            </a:r>
            <a:br>
              <a:rPr lang="ru-RU" sz="2800" b="1" dirty="0"/>
            </a:br>
            <a:r>
              <a:rPr lang="ru-RU" sz="2800" u="sng" dirty="0"/>
              <a:t>•</a:t>
            </a:r>
            <a:r>
              <a:rPr lang="ru-RU" sz="2800" b="1" u="sng" dirty="0"/>
              <a:t>Луг как экосистема. </a:t>
            </a:r>
            <a:r>
              <a:rPr lang="ru-RU" sz="2800" b="1" dirty="0"/>
              <a:t>Луг – это сообщество травянистых растений. </a:t>
            </a:r>
            <a:br>
              <a:rPr lang="ru-RU" sz="2800" b="1" dirty="0"/>
            </a:br>
            <a:r>
              <a:rPr lang="ru-RU" sz="2800" u="sng" dirty="0"/>
              <a:t>• </a:t>
            </a:r>
            <a:r>
              <a:rPr lang="ru-RU" sz="2800" b="1" u="sng" dirty="0"/>
              <a:t>Степь как экосистема. </a:t>
            </a:r>
            <a:r>
              <a:rPr lang="ru-RU" sz="2800" b="1" dirty="0"/>
              <a:t>Степи – это большие безлесные пространства, с многообразием трав.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3600" b="1" u="sng" dirty="0" smtClean="0"/>
              <a:t>Взаимодействие </a:t>
            </a:r>
            <a:r>
              <a:rPr lang="ru-RU" sz="3600" b="1" u="sng" dirty="0"/>
              <a:t>человека с природой </a:t>
            </a:r>
            <a:br>
              <a:rPr lang="ru-RU" sz="3600" b="1" u="sng" dirty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dirty="0" smtClean="0"/>
              <a:t>Человек </a:t>
            </a:r>
            <a:r>
              <a:rPr lang="ru-RU" sz="2800" b="1" dirty="0"/>
              <a:t>– живое существо. </a:t>
            </a:r>
            <a:br>
              <a:rPr lang="ru-RU" sz="2800" b="1" dirty="0"/>
            </a:br>
            <a:r>
              <a:rPr lang="ru-RU" sz="2800" b="1" dirty="0" smtClean="0"/>
              <a:t>Потребности </a:t>
            </a:r>
            <a:r>
              <a:rPr lang="ru-RU" sz="2800" b="1" dirty="0"/>
              <a:t>человека. </a:t>
            </a:r>
            <a:br>
              <a:rPr lang="ru-RU" sz="2800" b="1" dirty="0"/>
            </a:br>
            <a:r>
              <a:rPr lang="ru-RU" sz="2800" b="1" dirty="0" smtClean="0"/>
              <a:t>Как </a:t>
            </a:r>
            <a:r>
              <a:rPr lang="ru-RU" sz="2800" b="1" dirty="0"/>
              <a:t>человек использует природу. </a:t>
            </a:r>
            <a:br>
              <a:rPr lang="ru-RU" sz="2800" b="1" dirty="0"/>
            </a:br>
            <a:r>
              <a:rPr lang="ru-RU" sz="2800" b="1" dirty="0" smtClean="0"/>
              <a:t>Пользование </a:t>
            </a:r>
            <a:r>
              <a:rPr lang="ru-RU" sz="2800" b="1" dirty="0"/>
              <a:t>природными ресурсами. </a:t>
            </a:r>
            <a:br>
              <a:rPr lang="ru-RU" sz="2800" b="1" dirty="0"/>
            </a:br>
            <a:r>
              <a:rPr lang="ru-RU" sz="2800" b="1" dirty="0" smtClean="0"/>
              <a:t>Как </a:t>
            </a:r>
            <a:r>
              <a:rPr lang="ru-RU" sz="2800" b="1" dirty="0"/>
              <a:t>человек охраняет природу. </a:t>
            </a:r>
            <a:br>
              <a:rPr lang="ru-RU" sz="2800" b="1" dirty="0"/>
            </a:br>
            <a:r>
              <a:rPr lang="ru-RU" sz="2800" b="1" dirty="0" smtClean="0"/>
              <a:t>Понятие </a:t>
            </a:r>
            <a:r>
              <a:rPr lang="ru-RU" sz="2800" b="1" dirty="0"/>
              <a:t>о сохранности природы.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b="1" u="sng" dirty="0" smtClean="0"/>
              <a:t>Экологическое воспитание детей среднего дошкольного возраста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700" b="1" dirty="0" smtClean="0"/>
              <a:t>Сюжетно-ролевые игры в эколого-педагогической работе .</a:t>
            </a:r>
            <a:br>
              <a:rPr lang="ru-RU" sz="2700" b="1" dirty="0" smtClean="0"/>
            </a:br>
            <a:r>
              <a:rPr lang="ru-RU" sz="2700" b="1" dirty="0" smtClean="0"/>
              <a:t>Начиная со средней группы, через все технологии эколого-педагогической работы с детьми проходит литературный стержень </a:t>
            </a:r>
            <a:br>
              <a:rPr lang="ru-RU" sz="2700" b="1" dirty="0" smtClean="0"/>
            </a:br>
            <a:r>
              <a:rPr lang="ru-RU" sz="2700" b="1" dirty="0" smtClean="0"/>
              <a:t>Экологическое чтение рассказов </a:t>
            </a:r>
            <a:r>
              <a:rPr lang="ru-RU" sz="2700" b="1" dirty="0" err="1" smtClean="0"/>
              <a:t>Е.Чарушина</a:t>
            </a:r>
            <a:r>
              <a:rPr lang="ru-RU" sz="2700" b="1" dirty="0" smtClean="0"/>
              <a:t> о животных, рассматривание книг с его иллюстрациями, проведение занятия, посвященного автору</a:t>
            </a:r>
            <a:br>
              <a:rPr lang="ru-RU" sz="2700" b="1" dirty="0" smtClean="0"/>
            </a:br>
            <a:r>
              <a:rPr lang="ru-RU" sz="2700" b="1" dirty="0" smtClean="0"/>
              <a:t>чтение или рассказывание сказок «Красная Шапочка», «Доктор Айболит», рассматривание иллюстраций в книгах и включение главных персонажей в игровые обучающие ситуации и рисунки.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7"/>
            <a:ext cx="9929850" cy="7367071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-285776"/>
            <a:ext cx="9715536" cy="71437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 u="sng" dirty="0" smtClean="0"/>
              <a:t>Экологического воспитания средних дошкольников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400" b="1" dirty="0" smtClean="0"/>
              <a:t>циклы 4-6 наблюдений за объектами зоны природы детского сада (аквариумными рыбами, декоративной птицей в клетке, елью, осенними цветами и весенними первоцветами на участке);</a:t>
            </a:r>
            <a:br>
              <a:rPr lang="ru-RU" sz="2400" b="1" dirty="0" smtClean="0"/>
            </a:br>
            <a:r>
              <a:rPr lang="ru-RU" sz="2400" b="1" dirty="0" smtClean="0"/>
              <a:t>ежемесячные (по одной неделе) наблюдения за сезонными явлениями природы и одновременное ведение календаря, включающего картонную куклу, одевая которую дети моделируют степень тепла и холода в тот или другой период каждого сезона;</a:t>
            </a:r>
            <a:br>
              <a:rPr lang="ru-RU" sz="2400" b="1" dirty="0" smtClean="0"/>
            </a:br>
            <a:r>
              <a:rPr lang="ru-RU" sz="2400" b="1" dirty="0" smtClean="0"/>
              <a:t>совместная деятельность детей и воспитателя в уголке природы;</a:t>
            </a:r>
            <a:br>
              <a:rPr lang="ru-RU" sz="2400" b="1" dirty="0" smtClean="0"/>
            </a:br>
            <a:r>
              <a:rPr lang="ru-RU" sz="2400" b="1" dirty="0" smtClean="0"/>
              <a:t>подкормка птиц и наблюдения за ними;</a:t>
            </a:r>
            <a:br>
              <a:rPr lang="ru-RU" sz="2400" b="1" dirty="0" smtClean="0"/>
            </a:br>
            <a:r>
              <a:rPr lang="ru-RU" sz="2400" b="1" dirty="0" smtClean="0"/>
              <a:t>«огород на окне», выращивание двух «дидактических» луковиц</a:t>
            </a:r>
            <a:br>
              <a:rPr lang="ru-RU" sz="2400" b="1" dirty="0" smtClean="0"/>
            </a:br>
            <a:r>
              <a:rPr lang="ru-RU" sz="2400" b="1" dirty="0" smtClean="0"/>
              <a:t>в стеклянных сосудах (в разных условиях), наблюдения;</a:t>
            </a:r>
            <a:br>
              <a:rPr lang="ru-RU" sz="2400" b="1" dirty="0" smtClean="0"/>
            </a:br>
            <a:r>
              <a:rPr lang="ru-RU" sz="2400" b="1" dirty="0" smtClean="0"/>
              <a:t>чтение рассказов и сказок о животных и включение главных </a:t>
            </a:r>
            <a:br>
              <a:rPr lang="ru-RU" sz="2400" b="1" dirty="0" smtClean="0"/>
            </a:br>
            <a:r>
              <a:rPr lang="ru-RU" sz="2400" b="1" dirty="0" smtClean="0"/>
              <a:t>персонажей в игровые обучающие ситуации;</a:t>
            </a:r>
            <a:br>
              <a:rPr lang="ru-RU" sz="2400" b="1" dirty="0" smtClean="0"/>
            </a:br>
            <a:r>
              <a:rPr lang="ru-RU" sz="2400" b="1" dirty="0" smtClean="0"/>
              <a:t>еженедельное проведение экологических занятий; </a:t>
            </a:r>
            <a:br>
              <a:rPr lang="ru-RU" sz="2400" b="1" dirty="0" smtClean="0"/>
            </a:br>
            <a:r>
              <a:rPr lang="ru-RU" sz="2400" b="1" dirty="0" smtClean="0"/>
              <a:t>проведение экологических развлечений, развивающих </a:t>
            </a:r>
            <a:br>
              <a:rPr lang="ru-RU" sz="2400" b="1" dirty="0" smtClean="0"/>
            </a:br>
            <a:r>
              <a:rPr lang="ru-RU" sz="2400" b="1" dirty="0" smtClean="0"/>
              <a:t>положительное эмоциональное отношение к природе.</a:t>
            </a:r>
            <a:br>
              <a:rPr lang="ru-RU" sz="2400" b="1" dirty="0" smtClean="0"/>
            </a:br>
            <a:r>
              <a:rPr lang="ru-RU" sz="2400" b="1" dirty="0" smtClean="0"/>
              <a:t>Занятия 2 раза в неделю по 20 минут.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Экологическое воспитание детей старшего дошкольного возраста</a:t>
            </a:r>
            <a:br>
              <a:rPr lang="ru-RU" sz="2800" b="1" u="sng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200" b="1" dirty="0" smtClean="0"/>
              <a:t>Усложнение содержания экологического воспитания </a:t>
            </a:r>
            <a:br>
              <a:rPr lang="ru-RU" sz="2200" b="1" dirty="0" smtClean="0"/>
            </a:br>
            <a:r>
              <a:rPr lang="ru-RU" sz="2200" b="1" dirty="0" smtClean="0"/>
              <a:t>Циклы наблюдений за животными, обитающими в уголке природы: осенью - за хомяком, зимой - за птицей, весной - за рыбами в аквариуме, за растениями, растущими на окне, в огороде (овощными) и на участке (цветочными)</a:t>
            </a:r>
            <a:br>
              <a:rPr lang="ru-RU" sz="2200" b="1" dirty="0" smtClean="0"/>
            </a:br>
            <a:r>
              <a:rPr lang="ru-RU" sz="2200" b="1" dirty="0" smtClean="0"/>
              <a:t>Одну неделю в месяц наблюдают сезонные явления природы, ведут  календарь. </a:t>
            </a:r>
            <a:br>
              <a:rPr lang="ru-RU" sz="2200" b="1" dirty="0" smtClean="0"/>
            </a:br>
            <a:r>
              <a:rPr lang="ru-RU" sz="2200" b="1" dirty="0" smtClean="0"/>
              <a:t>Символические  календари наблюдений за зимующими птицами, за ростом и развитием огородной культуры - они также соединяют в себе образное и символическое отображение наблюдаемых явлений</a:t>
            </a:r>
            <a:br>
              <a:rPr lang="ru-RU" sz="2200" b="1" dirty="0" smtClean="0"/>
            </a:br>
            <a:r>
              <a:rPr lang="ru-RU" sz="2200" b="1" dirty="0" smtClean="0"/>
              <a:t>Новая форма работы - природоохранные акции;</a:t>
            </a:r>
            <a:br>
              <a:rPr lang="ru-RU" sz="2200" b="1" dirty="0" smtClean="0"/>
            </a:br>
            <a:r>
              <a:rPr lang="ru-RU" sz="2200" b="1" dirty="0" smtClean="0"/>
              <a:t>Литературный стержень -   произведения Виталия Бианки.</a:t>
            </a:r>
            <a:br>
              <a:rPr lang="ru-RU" sz="2200" b="1" dirty="0" smtClean="0"/>
            </a:br>
            <a:r>
              <a:rPr lang="ru-RU" sz="2200" b="1" dirty="0" smtClean="0"/>
              <a:t>Особое значение комплексных занятий – воспитатель</a:t>
            </a:r>
            <a:br>
              <a:rPr lang="ru-RU" sz="2200" b="1" dirty="0" smtClean="0"/>
            </a:br>
            <a:r>
              <a:rPr lang="ru-RU" sz="2200" b="1" dirty="0" smtClean="0"/>
              <a:t>начинает углублять и обобщать с детьми хорошо</a:t>
            </a:r>
            <a:br>
              <a:rPr lang="ru-RU" sz="2200" b="1" dirty="0" smtClean="0"/>
            </a:br>
            <a:r>
              <a:rPr lang="ru-RU" sz="2200" b="1" dirty="0" smtClean="0"/>
              <a:t>знакомый им материал</a:t>
            </a:r>
            <a:br>
              <a:rPr lang="ru-RU" sz="2200" b="1" dirty="0" smtClean="0"/>
            </a:br>
            <a:r>
              <a:rPr lang="ru-RU" sz="2200" b="1" dirty="0" smtClean="0"/>
              <a:t>Значение игры не уменьшается: занятия-</a:t>
            </a:r>
            <a:br>
              <a:rPr lang="ru-RU" sz="2200" b="1" dirty="0" smtClean="0"/>
            </a:br>
            <a:r>
              <a:rPr lang="ru-RU" sz="2200" b="1" dirty="0" smtClean="0"/>
              <a:t>путешествия, игрушки-аналоги при рассматривании</a:t>
            </a:r>
            <a:br>
              <a:rPr lang="ru-RU" sz="2200" b="1" dirty="0" smtClean="0"/>
            </a:br>
            <a:r>
              <a:rPr lang="ru-RU" sz="2200" b="1" dirty="0" smtClean="0"/>
              <a:t>картин, включаются в мероприятия любимые  персонажи.</a:t>
            </a:r>
            <a:br>
              <a:rPr lang="ru-RU" sz="2200" b="1" dirty="0" smtClean="0"/>
            </a:br>
            <a:r>
              <a:rPr lang="ru-RU" sz="2200" b="1" dirty="0" smtClean="0"/>
              <a:t>Занятия 2 раза в неделю по 25 минут.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6" name="Picture 5" descr="big"/>
          <p:cNvPicPr>
            <a:picLocks noChangeAspect="1" noChangeArrowheads="1"/>
          </p:cNvPicPr>
          <p:nvPr/>
        </p:nvPicPr>
        <p:blipFill>
          <a:blip r:embed="rId3" cstate="print"/>
          <a:srcRect l="4546" t="7004" r="9546"/>
          <a:stretch>
            <a:fillRect/>
          </a:stretch>
        </p:blipFill>
        <p:spPr bwMode="auto">
          <a:xfrm>
            <a:off x="7786710" y="4286256"/>
            <a:ext cx="135729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928670"/>
            <a:ext cx="4572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Экологического воспитания детей подготовительной группы</a:t>
            </a:r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428604"/>
            <a:ext cx="8715404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u="sng" dirty="0" smtClean="0"/>
              <a:t>Экологического воспитания детей подготовительной группы</a:t>
            </a:r>
            <a:endParaRPr lang="ru-RU" sz="2400" u="sng" dirty="0" smtClean="0"/>
          </a:p>
          <a:p>
            <a:pPr algn="ctr">
              <a:lnSpc>
                <a:spcPct val="80000"/>
              </a:lnSpc>
              <a:defRPr/>
            </a:pPr>
            <a:endParaRPr lang="ru-RU" dirty="0" smtClean="0"/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Дальнейшее усложнение содержания экологического воспитания, преемственность форм.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В циклах наблюдений прослеживают самые различные нюансы взаимосвязи объектов живой природы со средой обитания.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Изготовление самодельного глобуса - самое элементарное представление о Земле, материках, морях и океанах, о полюсах и экваторе, о местоположении страны и родного города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Стержневым произведением для этой группы является «Экология в картинках» </a:t>
            </a:r>
            <a:r>
              <a:rPr lang="ru-RU" sz="2400" b="1" dirty="0" err="1" smtClean="0"/>
              <a:t>В.Н.Танасийчука</a:t>
            </a:r>
            <a:r>
              <a:rPr lang="ru-RU" sz="2400" b="1" dirty="0" smtClean="0"/>
              <a:t> 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Занятия углубленно-познавательного и обобщающего типа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Выставки произведений искусства.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Походы детей в ближайшие экосистемы - экскурсии и походы в лес, на луг, водоем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Праздник всемирный День Земли (22 апреля)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/>
              <a:t>Занятия 2 раза в неделю по 30 минут. </a:t>
            </a:r>
          </a:p>
          <a:p>
            <a:pPr algn="ctr">
              <a:lnSpc>
                <a:spcPct val="80000"/>
              </a:lnSpc>
              <a:defRPr/>
            </a:pPr>
            <a:endParaRPr lang="ru-RU" sz="2400" b="1" dirty="0" smtClean="0"/>
          </a:p>
          <a:p>
            <a:pPr algn="ctr">
              <a:lnSpc>
                <a:spcPct val="80000"/>
              </a:lnSpc>
              <a:defRPr/>
            </a:pPr>
            <a:endParaRPr lang="ru-RU" sz="24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0904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Чтение рассказов Е. </a:t>
            </a:r>
            <a:r>
              <a:rPr lang="ru-RU" sz="3200" b="1" dirty="0" err="1" smtClean="0"/>
              <a:t>Чарушина</a:t>
            </a:r>
            <a:r>
              <a:rPr lang="ru-RU" sz="3200" b="1" dirty="0" smtClean="0"/>
              <a:t>, В. Бианки,</a:t>
            </a:r>
            <a:br>
              <a:rPr lang="ru-RU" sz="3200" b="1" dirty="0" smtClean="0"/>
            </a:br>
            <a:r>
              <a:rPr lang="ru-RU" sz="3200" b="1" dirty="0" smtClean="0"/>
              <a:t>«Экология в картинках» В. Н. </a:t>
            </a:r>
            <a:r>
              <a:rPr lang="ru-RU" sz="3200" b="1" dirty="0" err="1" smtClean="0"/>
              <a:t>Танасийчука</a:t>
            </a:r>
            <a:r>
              <a:rPr lang="ru-RU" sz="3200" b="1" dirty="0" smtClean="0"/>
              <a:t> </a:t>
            </a:r>
            <a:endParaRPr lang="ru-RU" sz="3200" dirty="0"/>
          </a:p>
        </p:txBody>
      </p:sp>
      <p:pic>
        <p:nvPicPr>
          <p:cNvPr id="1028" name="Picture 4" descr="C:\Users\111\Desktop\IMG_20220117_160231.jpg"/>
          <p:cNvPicPr>
            <a:picLocks noChangeAspect="1" noChangeArrowheads="1"/>
          </p:cNvPicPr>
          <p:nvPr/>
        </p:nvPicPr>
        <p:blipFill>
          <a:blip r:embed="rId3" cstate="print"/>
          <a:srcRect l="26316"/>
          <a:stretch>
            <a:fillRect/>
          </a:stretch>
        </p:blipFill>
        <p:spPr bwMode="auto">
          <a:xfrm>
            <a:off x="500034" y="1785926"/>
            <a:ext cx="3929090" cy="414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111\Desktop\экология\IMG_20220118_17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857364"/>
            <a:ext cx="3643338" cy="414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Прогулка</a:t>
            </a:r>
            <a:endParaRPr lang="ru-RU" b="1" dirty="0"/>
          </a:p>
        </p:txBody>
      </p:sp>
      <p:pic>
        <p:nvPicPr>
          <p:cNvPr id="12290" name="Picture 2" descr="C:\Users\111\Desktop\экология\IMG_20200818_092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4071966" cy="4357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111\Desktop\экология\IMG_20211004_113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071678"/>
            <a:ext cx="3786214" cy="4429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72362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Трудовая деятельность на участке</a:t>
            </a:r>
            <a:endParaRPr lang="ru-RU" sz="3600" b="1" dirty="0"/>
          </a:p>
        </p:txBody>
      </p:sp>
      <p:pic>
        <p:nvPicPr>
          <p:cNvPr id="16386" name="Picture 2" descr="C:\Users\111\Desktop\экология\IMG_20211005_111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3714776" cy="4214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111\Desktop\экология\IMG_20211005_114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57364"/>
            <a:ext cx="3714776" cy="4214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3600" b="1" dirty="0"/>
              <a:t>Всё хорошее в детях из детства!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Как истоки добра пробудить?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Прикоснуться к природе всем сердцем: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Удивиться, узнать, полюбить!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Мы хотим, чтоб земля расцветала.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Росли как цветы, малыши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Чтоб для них экология стала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> </a:t>
            </a:r>
            <a:r>
              <a:rPr lang="ru-RU" sz="3600" b="1" dirty="0"/>
              <a:t>Не наукой, а частью души!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Наблюдение за аквариумными рыбками</a:t>
            </a:r>
            <a:endParaRPr lang="ru-RU" sz="3200" b="1" dirty="0"/>
          </a:p>
        </p:txBody>
      </p:sp>
      <p:pic>
        <p:nvPicPr>
          <p:cNvPr id="2052" name="Picture 4" descr="C:\Users\111\Desktop\IMG_20201006_154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6929486" cy="4500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Уход за комнатными растениями</a:t>
            </a:r>
            <a:endParaRPr lang="ru-RU" sz="3600" b="1" dirty="0"/>
          </a:p>
        </p:txBody>
      </p:sp>
      <p:pic>
        <p:nvPicPr>
          <p:cNvPr id="3077" name="Picture 5" descr="C:\Users\111\Desktop\IMG_20220201_161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3500462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111\Desktop\экология\IMG_20201019_16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429132"/>
            <a:ext cx="3571900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111\Desktop\экология\IMG-20201028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928802"/>
            <a:ext cx="3286148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«Покорми птиц зимой!»</a:t>
            </a:r>
            <a:endParaRPr lang="ru-RU" b="1" dirty="0"/>
          </a:p>
        </p:txBody>
      </p:sp>
      <p:pic>
        <p:nvPicPr>
          <p:cNvPr id="7170" name="Picture 2" descr="C:\Users\111\Desktop\экология\IMG_20211123_105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8"/>
            <a:ext cx="3714776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111\Desktop\экология\IMG_20211123_110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3643338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111\Desktop\экология\IMG_20201118_104203_BURST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285860"/>
            <a:ext cx="3786214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Парад кормушек</a:t>
            </a:r>
            <a:endParaRPr lang="ru-RU" sz="2800" b="1" dirty="0"/>
          </a:p>
        </p:txBody>
      </p:sp>
      <p:pic>
        <p:nvPicPr>
          <p:cNvPr id="14339" name="Picture 3" descr="C:\Users\111\Desktop\экология\IMG_20211112_105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8"/>
            <a:ext cx="3929090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C:\Users\111\Desktop\экология\IMG_20211112_112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85926"/>
            <a:ext cx="3643338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C:\Users\111\Desktop\экология\IMG_20211112_104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572008"/>
            <a:ext cx="3786214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Огород на окне</a:t>
            </a:r>
            <a:endParaRPr lang="ru-RU" sz="3600" b="1" dirty="0"/>
          </a:p>
        </p:txBody>
      </p:sp>
      <p:pic>
        <p:nvPicPr>
          <p:cNvPr id="3074" name="Picture 2" descr="C:\Users\111\Desktop\IMG_20210211_161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3643338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11\Desktop\IMG_20210304_140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500570"/>
            <a:ext cx="2286016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111\Desktop\экология\IMG_20210211_155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714488"/>
            <a:ext cx="3714776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C:\Users\111\Desktop\экология\IMG_20210304_140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500570"/>
            <a:ext cx="2000264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111\Desktop\экология\IMG_20210323_155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286256"/>
            <a:ext cx="3786214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Настольные игры</a:t>
            </a:r>
            <a:endParaRPr lang="ru-RU" b="1" dirty="0"/>
          </a:p>
        </p:txBody>
      </p:sp>
      <p:pic>
        <p:nvPicPr>
          <p:cNvPr id="8194" name="Picture 2" descr="C:\Users\111\Desktop\экология\IMG_20220118_17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643050"/>
            <a:ext cx="3571900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111\Desktop\экология\IMG_20220118_174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429132"/>
            <a:ext cx="3071834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11\Desktop\IMG_20220118_165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643050"/>
            <a:ext cx="335758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Опыты с водой</a:t>
            </a:r>
            <a:endParaRPr lang="ru-RU" b="1" dirty="0"/>
          </a:p>
        </p:txBody>
      </p:sp>
      <p:pic>
        <p:nvPicPr>
          <p:cNvPr id="4098" name="Picture 2" descr="C:\Users\111\Desktop\экология\IMG_20210114_154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3071834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111\Desktop\экология\IMG_20210114_155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785926"/>
            <a:ext cx="2786082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111\Desktop\экология\IMG_20210114_15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143248"/>
            <a:ext cx="3000396" cy="3286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2" cy="721516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 Опыты и эксперименты со снегом</a:t>
            </a:r>
            <a:endParaRPr lang="ru-RU" sz="3600" b="1" dirty="0"/>
          </a:p>
        </p:txBody>
      </p:sp>
      <p:pic>
        <p:nvPicPr>
          <p:cNvPr id="10242" name="Picture 2" descr="C:\Users\111\Desktop\экология\IMG_20210112_155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3116"/>
            <a:ext cx="3571900" cy="3929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111\Desktop\экология\IMG_20210112_155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214554"/>
            <a:ext cx="3571900" cy="3929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Эксперименты с воздухом</a:t>
            </a:r>
            <a:endParaRPr lang="ru-RU" b="1" dirty="0"/>
          </a:p>
        </p:txBody>
      </p:sp>
      <p:pic>
        <p:nvPicPr>
          <p:cNvPr id="2050" name="Picture 2" descr="C:\Users\111\Desktop\IMG_20220201_15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3116"/>
            <a:ext cx="3643338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111\Desktop\IMG_20220201_155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357586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Опытно-экспериментальная деятельность</a:t>
            </a:r>
            <a:br>
              <a:rPr lang="ru-RU" sz="3600" b="1" dirty="0" smtClean="0"/>
            </a:br>
            <a:r>
              <a:rPr lang="ru-RU" sz="3600" b="1" dirty="0" smtClean="0"/>
              <a:t>«Вода-снег-лед»</a:t>
            </a:r>
            <a:endParaRPr lang="ru-RU" sz="3600" b="1" dirty="0"/>
          </a:p>
        </p:txBody>
      </p:sp>
      <p:pic>
        <p:nvPicPr>
          <p:cNvPr id="17410" name="Picture 2" descr="C:\Users\111\Desktop\экология\IMG_20210115_16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857364"/>
            <a:ext cx="3643338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C:\Users\111\Desktop\экология\IMG_20210120_104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57364"/>
            <a:ext cx="3857652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Вариативной </a:t>
            </a:r>
            <a:r>
              <a:rPr lang="ru-RU" b="1" dirty="0"/>
              <a:t>частью основной общеобразовательной программы, реализуемой в нашем дошкольном учреждении, является </a:t>
            </a:r>
            <a:r>
              <a:rPr lang="ru-RU" b="1" dirty="0" smtClean="0"/>
              <a:t>парциальная             программа </a:t>
            </a:r>
            <a:r>
              <a:rPr lang="ru-RU" b="1" dirty="0"/>
              <a:t>С.Н. </a:t>
            </a:r>
            <a:r>
              <a:rPr lang="ru-RU" b="1" dirty="0" smtClean="0"/>
              <a:t>Николаевой</a:t>
            </a:r>
            <a:r>
              <a:rPr lang="ru-RU" dirty="0"/>
              <a:t> </a:t>
            </a:r>
            <a:r>
              <a:rPr lang="ru-RU" b="1" dirty="0"/>
              <a:t>«Юный эколог» , которая направлена на формирование основ экологической культуры у детей в условиях детского сада.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929486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smtClean="0"/>
              <a:t>Развлечение «Зимушка-Зима»</a:t>
            </a:r>
            <a:endParaRPr lang="ru-RU" sz="3600" b="1" dirty="0"/>
          </a:p>
        </p:txBody>
      </p:sp>
      <p:pic>
        <p:nvPicPr>
          <p:cNvPr id="5122" name="Picture 2" descr="C:\Users\111\Desktop\экология\IMG-20220124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4000528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111\Desktop\экология\IMG-20220124-WA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71678"/>
            <a:ext cx="3786214" cy="3929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«</a:t>
            </a:r>
            <a:r>
              <a:rPr lang="ru-RU" b="1" u="sng" dirty="0" err="1" smtClean="0"/>
              <a:t>Эколята</a:t>
            </a:r>
            <a:r>
              <a:rPr lang="ru-RU" b="1" u="sng" dirty="0" smtClean="0"/>
              <a:t> – помощники природы»</a:t>
            </a:r>
            <a:endParaRPr lang="ru-RU" dirty="0"/>
          </a:p>
        </p:txBody>
      </p:sp>
      <p:pic>
        <p:nvPicPr>
          <p:cNvPr id="9218" name="Picture 2" descr="C:\Users\111\Desktop\экология\IMG-20220124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4000528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111\Desktop\экология\IMG-20220124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00240"/>
            <a:ext cx="3786214" cy="4000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mtClean="0"/>
              <a:t>Развлечение «Прогулка </a:t>
            </a:r>
            <a:r>
              <a:rPr lang="ru-RU" sz="2800" b="1" smtClean="0"/>
              <a:t>на </a:t>
            </a:r>
            <a:r>
              <a:rPr lang="ru-RU" sz="2800" b="1" smtClean="0"/>
              <a:t>природе»</a:t>
            </a:r>
            <a:endParaRPr lang="ru-RU" sz="2800" b="1" dirty="0"/>
          </a:p>
        </p:txBody>
      </p:sp>
      <p:pic>
        <p:nvPicPr>
          <p:cNvPr id="15362" name="Picture 2" descr="C:\Users\111\Desktop\экология\IMG_20220125_095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3116"/>
            <a:ext cx="3571900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111\Desktop\экология\IMG_20220124_102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214554"/>
            <a:ext cx="3429024" cy="4000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Выставки детского творчества</a:t>
            </a:r>
            <a:endParaRPr lang="ru-RU" sz="3200" b="1" dirty="0"/>
          </a:p>
        </p:txBody>
      </p:sp>
      <p:pic>
        <p:nvPicPr>
          <p:cNvPr id="18434" name="Picture 2" descr="C:\Users\111\Desktop\экология\IMG_20220121_155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57364"/>
            <a:ext cx="4071966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11\Desktop\подготовительная группа\IMG_20211112_130901.jpg"/>
          <p:cNvPicPr>
            <a:picLocks noChangeAspect="1" noChangeArrowheads="1"/>
          </p:cNvPicPr>
          <p:nvPr/>
        </p:nvPicPr>
        <p:blipFill>
          <a:blip r:embed="rId4" cstate="print"/>
          <a:srcRect t="13347"/>
          <a:stretch>
            <a:fillRect/>
          </a:stretch>
        </p:blipFill>
        <p:spPr bwMode="auto">
          <a:xfrm>
            <a:off x="428596" y="1857364"/>
            <a:ext cx="3857652" cy="414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800" b="1" u="sng" dirty="0" smtClean="0"/>
              <a:t>Методическое обеспечение программы, предлагаемые </a:t>
            </a:r>
            <a:br>
              <a:rPr lang="ru-RU" sz="2800" b="1" u="sng" dirty="0" smtClean="0"/>
            </a:br>
            <a:r>
              <a:rPr lang="ru-RU" sz="2800" b="1" u="sng" dirty="0" smtClean="0"/>
              <a:t>дидактические материалы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«Создание условий для экологического воспитания детей». М. «Новая школа».1993.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«Воспитание экологической  культуры в дошкольном детстве». М. «Новая школа».1995.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«Место игры в экологическом воспитании дошкольников» М. «Новая школа».1996.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«Экологическое воспитание дошкольников» Пособие для специалистов дошкольного воспитания. М.АСТ.1998.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«Методика экологического воспитания в  детском саду». Книга  для воспитателя детского сада. М. «Просвещение».2002С.Н. Николаева «Юный эколог. Система работы в подготовительной группе детского сада».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«Юный эколог. Система работы в старшей группе детского сада».</a:t>
            </a:r>
            <a:br>
              <a:rPr lang="ru-RU" altLang="zh-CN" sz="2800" b="1" dirty="0" smtClean="0">
                <a:solidFill>
                  <a:srgbClr val="000000"/>
                </a:solidFill>
              </a:rPr>
            </a:br>
            <a:r>
              <a:rPr lang="ru-RU" altLang="zh-CN" sz="2800" b="1" dirty="0" smtClean="0">
                <a:solidFill>
                  <a:srgbClr val="000000"/>
                </a:solidFill>
              </a:rPr>
              <a:t>С.Н. Николаева «Юный эколог. Система работы в средней группе детского сада».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1928803"/>
            <a:ext cx="81439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sz="4800" b="1" dirty="0" smtClean="0"/>
          </a:p>
          <a:p>
            <a:pPr algn="ctr"/>
            <a:r>
              <a:rPr lang="ru-RU" sz="4800" b="1" dirty="0" smtClean="0"/>
              <a:t>Спасибо за внимание! </a:t>
            </a:r>
            <a:endParaRPr lang="ru-RU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Цель </a:t>
            </a:r>
            <a:r>
              <a:rPr lang="ru-RU" b="1" u="sng" dirty="0"/>
              <a:t>программы: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3100" b="1" dirty="0"/>
              <a:t>Формирование у ребенка осознанно правильного отношения к природным явлениям и объектам, которые окружают его, и с которыми он знакомится в дошкольном детстве; формирование начал экологической культуры.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50057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b="1" u="sng" dirty="0" smtClean="0"/>
              <a:t>Принципы </a:t>
            </a:r>
            <a:r>
              <a:rPr lang="ru-RU" sz="3100" b="1" u="sng" dirty="0"/>
              <a:t>реализации программы: 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/>
              <a:t>• постепенное наращивание объема материала; </a:t>
            </a:r>
            <a:br>
              <a:rPr lang="ru-RU" sz="3100" b="1" dirty="0"/>
            </a:br>
            <a:r>
              <a:rPr lang="ru-RU" sz="3100" b="1" dirty="0"/>
              <a:t>• первоочередное использование природного окружения: растений и животных зеленой зоны детского сада и участков; </a:t>
            </a:r>
            <a:br>
              <a:rPr lang="ru-RU" sz="3100" b="1" dirty="0"/>
            </a:br>
            <a:r>
              <a:rPr lang="ru-RU" sz="3100" b="1" dirty="0"/>
              <a:t>• продвижение детей от единичных сенсорных впечатлений к многообразию этих впечатлений, затем – к конкретным представлениям, затем – к обобщению представлений; </a:t>
            </a:r>
            <a:br>
              <a:rPr lang="ru-RU" sz="3100" b="1" dirty="0"/>
            </a:br>
            <a:r>
              <a:rPr lang="ru-RU" sz="3100" b="1" dirty="0"/>
              <a:t>• широкое использование разных видов практической деятельности; </a:t>
            </a:r>
            <a:br>
              <a:rPr lang="ru-RU" sz="3100" b="1" dirty="0"/>
            </a:br>
            <a:r>
              <a:rPr lang="ru-RU" sz="3100" b="1" dirty="0"/>
              <a:t>• подача познавательного материала с помощью приемов, вызывающих у детей интерес и положительные эмоции. </a:t>
            </a:r>
            <a:br>
              <a:rPr lang="ru-RU" sz="3100" b="1" dirty="0"/>
            </a:br>
            <a:endParaRPr lang="ru-RU" sz="31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b="1" u="sng" dirty="0"/>
              <a:t>Разделы программы: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•первые два посвящены раскрытию взаимосвязи растений и животных со средой обитания; </a:t>
            </a:r>
            <a:br>
              <a:rPr lang="ru-RU" sz="3600" b="1" dirty="0"/>
            </a:br>
            <a:r>
              <a:rPr lang="ru-RU" sz="3600" b="1" dirty="0"/>
              <a:t>•третий прослеживает их роль в процессе онтогенеза — роста и развития отдельных видов растений и </a:t>
            </a:r>
            <a:r>
              <a:rPr lang="ru-RU" sz="3600" b="1" dirty="0" smtClean="0"/>
              <a:t>животных</a:t>
            </a:r>
            <a:r>
              <a:rPr lang="ru-RU" sz="3600" b="1" dirty="0"/>
              <a:t>; </a:t>
            </a:r>
            <a:br>
              <a:rPr lang="ru-RU" sz="3600" b="1" dirty="0"/>
            </a:br>
            <a:r>
              <a:rPr lang="ru-RU" sz="3600" b="1" dirty="0"/>
              <a:t>•в четвертом раскрываются взаимосвязи внутри сообществ, жизнь которых дети могут наблюдать; </a:t>
            </a:r>
            <a:br>
              <a:rPr lang="ru-RU" sz="3600" b="1" dirty="0"/>
            </a:br>
            <a:r>
              <a:rPr lang="ru-RU" sz="3600" b="1" dirty="0"/>
              <a:t>•пятый раздел показывает разные формы взаимодействия человека с природой.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sz="3100" b="1" u="sng" dirty="0" smtClean="0"/>
              <a:t>Неживая </a:t>
            </a:r>
            <a:r>
              <a:rPr lang="ru-RU" sz="3100" b="1" u="sng" dirty="0"/>
              <a:t>природа 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dirty="0"/>
              <a:t>•</a:t>
            </a:r>
            <a:r>
              <a:rPr lang="ru-RU" sz="3100" b="1" u="sng" dirty="0"/>
              <a:t>Мироздание (вселенная). </a:t>
            </a:r>
            <a:r>
              <a:rPr lang="ru-RU" sz="3100" b="1" dirty="0"/>
              <a:t>Дети знакомятся с явлениями Вселенной. </a:t>
            </a:r>
            <a:br>
              <a:rPr lang="ru-RU" sz="3100" b="1" dirty="0"/>
            </a:br>
            <a:r>
              <a:rPr lang="ru-RU" sz="3100" dirty="0"/>
              <a:t>•</a:t>
            </a:r>
            <a:r>
              <a:rPr lang="ru-RU" sz="3100" b="1" u="sng" dirty="0"/>
              <a:t>Вода.</a:t>
            </a:r>
            <a:r>
              <a:rPr lang="ru-RU" sz="3100" b="1" dirty="0"/>
              <a:t> Детей знакомят с понятием, свойством и значением воды. </a:t>
            </a:r>
            <a:br>
              <a:rPr lang="ru-RU" sz="3100" b="1" dirty="0"/>
            </a:br>
            <a:r>
              <a:rPr lang="ru-RU" sz="3100" u="sng" dirty="0"/>
              <a:t>•</a:t>
            </a:r>
            <a:r>
              <a:rPr lang="ru-RU" sz="3100" b="1" u="sng" dirty="0"/>
              <a:t>Воздух. </a:t>
            </a:r>
            <a:r>
              <a:rPr lang="ru-RU" sz="3100" b="1" dirty="0"/>
              <a:t>Рассказать что воздух необходим всем живым существам. </a:t>
            </a:r>
            <a:br>
              <a:rPr lang="ru-RU" sz="3100" b="1" dirty="0"/>
            </a:br>
            <a:r>
              <a:rPr lang="ru-RU" sz="3100" u="sng" dirty="0"/>
              <a:t>•</a:t>
            </a:r>
            <a:r>
              <a:rPr lang="ru-RU" sz="3100" b="1" u="sng" dirty="0"/>
              <a:t>Почва и камни. </a:t>
            </a:r>
            <a:r>
              <a:rPr lang="ru-RU" sz="3100" b="1" dirty="0"/>
              <a:t>Дети знакомятся с почвами – землей, песком, глиной и их свойствами, а также с природными камнями. </a:t>
            </a:r>
            <a:br>
              <a:rPr lang="ru-RU" sz="3100" b="1" dirty="0"/>
            </a:br>
            <a:r>
              <a:rPr lang="ru-RU" sz="3100" u="sng" dirty="0"/>
              <a:t>•</a:t>
            </a:r>
            <a:r>
              <a:rPr lang="ru-RU" sz="3100" b="1" u="sng" dirty="0"/>
              <a:t>Сезоны. </a:t>
            </a:r>
            <a:r>
              <a:rPr lang="ru-RU" sz="3100" b="1" dirty="0"/>
              <a:t>Дети получают представления о комплексе характерных явлений в неживой природе и их изменении в разные сезоны.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214974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Разнообразие </a:t>
            </a:r>
            <a:r>
              <a:rPr lang="ru-RU" b="1" u="sng" dirty="0"/>
              <a:t>растений 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Комнатные </a:t>
            </a:r>
            <a:r>
              <a:rPr lang="ru-RU" sz="2800" b="1" u="sng" dirty="0"/>
              <a:t>растения</a:t>
            </a:r>
            <a:r>
              <a:rPr lang="ru-RU" sz="2800" u="sng" dirty="0"/>
              <a:t>. </a:t>
            </a:r>
            <a:r>
              <a:rPr lang="ru-RU" sz="2800" b="1" dirty="0"/>
              <a:t>Детей знакомят с многообразием комнатных растений, их строением и потребностями. </a:t>
            </a:r>
            <a:br>
              <a:rPr lang="ru-RU" sz="2800" b="1" dirty="0"/>
            </a:br>
            <a:r>
              <a:rPr lang="ru-RU" sz="2800" b="1" u="sng" dirty="0"/>
              <a:t>Растения на участке детского сада</a:t>
            </a:r>
            <a:r>
              <a:rPr lang="ru-RU" sz="2800" b="1" dirty="0"/>
              <a:t>. Дети получают знания о растениях растущих на участке. Условия жизни в разные сезоны года.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b="1" u="sng" dirty="0" smtClean="0"/>
              <a:t>Многообразие животных и их связь со средой обитания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Обитатели </a:t>
            </a:r>
            <a:r>
              <a:rPr lang="ru-RU" sz="2800" b="1" u="sng" dirty="0"/>
              <a:t>уголка природы. </a:t>
            </a:r>
            <a:r>
              <a:rPr lang="ru-RU" sz="2800" b="1" dirty="0"/>
              <a:t>Формируются представления о животных, живущих в детском саду, об условиях жизни требующиеся для удовлетворения их потребностей.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Домашние </a:t>
            </a:r>
            <a:r>
              <a:rPr lang="ru-RU" sz="2800" b="1" u="sng" dirty="0"/>
              <a:t>животные. </a:t>
            </a:r>
            <a:r>
              <a:rPr lang="ru-RU" sz="2800" b="1" dirty="0"/>
              <a:t>Представление о домашних животных и связи их жизни с жизнью человека. Перелетные и зимующие птицы. Дети знакомятся с различными видами птиц, узнают о их приспособлении к жизни в зимнее время.</a:t>
            </a:r>
            <a:endParaRPr lang="ru-RU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283</Words>
  <Application>Microsoft Office PowerPoint</Application>
  <PresentationFormat>Экран (4:3)</PresentationFormat>
  <Paragraphs>66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Муниципальное дошкольное образовательное учреждение детский сад №2 «Светлячок»</vt:lpstr>
      <vt:lpstr>Всё хорошее в детях из детства!   Как истоки добра пробудить?   Прикоснуться к природе всем сердцем:   Удивиться, узнать, полюбить!   Мы хотим, чтоб земля расцветала.   Росли как цветы, малыши   Чтоб для них экология стала   Не наукой, а частью души!</vt:lpstr>
      <vt:lpstr> Вариативной частью основной общеобразовательной программы, реализуемой в нашем дошкольном учреждении, является парциальная             программа С.Н. Николаевой «Юный эколог» , которая направлена на формирование основ экологической культуры у детей в условиях детского сада. </vt:lpstr>
      <vt:lpstr>Цель программы:  Формирование у ребенка осознанно правильного отношения к природным явлениям и объектам, которые окружают его, и с которыми он знакомится в дошкольном детстве; формирование начал экологической культуры.</vt:lpstr>
      <vt:lpstr> Принципы реализации программы:  • постепенное наращивание объема материала;  • первоочередное использование природного окружения: растений и животных зеленой зоны детского сада и участков;  • продвижение детей от единичных сенсорных впечатлений к многообразию этих впечатлений, затем – к конкретным представлениям, затем – к обобщению представлений;  • широкое использование разных видов практической деятельности;  • подача познавательного материала с помощью приемов, вызывающих у детей интерес и положительные эмоции.  </vt:lpstr>
      <vt:lpstr> Разделы программы:  •первые два посвящены раскрытию взаимосвязи растений и животных со средой обитания;  •третий прослеживает их роль в процессе онтогенеза — роста и развития отдельных видов растений и животных;  •в четвертом раскрываются взаимосвязи внутри сообществ, жизнь которых дети могут наблюдать;  •пятый раздел показывает разные формы взаимодействия человека с природой.  </vt:lpstr>
      <vt:lpstr>Неживая природа  •Мироздание (вселенная). Дети знакомятся с явлениями Вселенной.  •Вода. Детей знакомят с понятием, свойством и значением воды.  •Воздух. Рассказать что воздух необходим всем живым существам.  •Почва и камни. Дети знакомятся с почвами – землей, песком, глиной и их свойствами, а также с природными камнями.  •Сезоны. Дети получают представления о комплексе характерных явлений в неживой природе и их изменении в разные сезоны. </vt:lpstr>
      <vt:lpstr>Разнообразие растений   Комнатные растения. Детей знакомят с многообразием комнатных растений, их строением и потребностями.  Растения на участке детского сада. Дети получают знания о растениях растущих на участке. Условия жизни в разные сезоны года.</vt:lpstr>
      <vt:lpstr> Многообразие животных и их связь со средой обитания  Обитатели уголка природы. Формируются представления о животных, живущих в детском саду, об условиях жизни требующиеся для удовлетворения их потребностей.  Домашние животные. Представление о домашних животных и связи их жизни с жизнью человека. Перелетные и зимующие птицы. Дети знакомятся с различными видами птиц, узнают о их приспособлении к жизни в зимнее время.</vt:lpstr>
      <vt:lpstr>Слайд 10</vt:lpstr>
      <vt:lpstr>Жизнь растений и животных в сообществе  •Лес как экосистема. Дети знакомятся с лесом как с сообществом растений и животных.  •Тайга как экосистема. Тайга – это лес, в котором преобладают хвойные деревья.  •Тропический лес как экосистема. Места произрастания тропического леса.  • Пруд, озеро, река как экосистема. Пруд, озеро – это сообщество водных и прибрежных растений и животных, которые  связаны друг с другом.  • Море как экосистема. Море – это огромное водное пространство, часть океана.  •Луг как экосистема. Луг – это сообщество травянистых растений.  • Степь как экосистема. Степи – это большие безлесные пространства, с многообразием трав. </vt:lpstr>
      <vt:lpstr>Взаимодействие человека с природой   Человек – живое существо.  Потребности человека.  Как человек использует природу.  Пользование природными ресурсами.  Как человек охраняет природу.  Понятие о сохранности природы. </vt:lpstr>
      <vt:lpstr>  Экологическое воспитание детей среднего дошкольного возраста  Сюжетно-ролевые игры в эколого-педагогической работе . Начиная со средней группы, через все технологии эколого-педагогической работы с детьми проходит литературный стержень  Экологическое чтение рассказов Е.Чарушина о животных, рассматривание книг с его иллюстрациями, проведение занятия, посвященного автору чтение или рассказывание сказок «Красная Шапочка», «Доктор Айболит», рассматривание иллюстраций в книгах и включение главных персонажей в игровые обучающие ситуации и рисунки.  </vt:lpstr>
      <vt:lpstr>Экологического воспитания средних дошкольников циклы 4-6 наблюдений за объектами зоны природы детского сада (аквариумными рыбами, декоративной птицей в клетке, елью, осенними цветами и весенними первоцветами на участке); ежемесячные (по одной неделе) наблюдения за сезонными явлениями природы и одновременное ведение календаря, включающего картонную куклу, одевая которую дети моделируют степень тепла и холода в тот или другой период каждого сезона; совместная деятельность детей и воспитателя в уголке природы; подкормка птиц и наблюдения за ними; «огород на окне», выращивание двух «дидактических» луковиц в стеклянных сосудах (в разных условиях), наблюдения; чтение рассказов и сказок о животных и включение главных  персонажей в игровые обучающие ситуации; еженедельное проведение экологических занятий;  проведение экологических развлечений, развивающих  положительное эмоциональное отношение к природе. Занятия 2 раза в неделю по 20 минут.</vt:lpstr>
      <vt:lpstr>        Экологическое воспитание детей старшего дошкольного возраста  Усложнение содержания экологического воспитания  Циклы наблюдений за животными, обитающими в уголке природы: осенью - за хомяком, зимой - за птицей, весной - за рыбами в аквариуме, за растениями, растущими на окне, в огороде (овощными) и на участке (цветочными) Одну неделю в месяц наблюдают сезонные явления природы, ведут  календарь.  Символические  календари наблюдений за зимующими птицами, за ростом и развитием огородной культуры - они также соединяют в себе образное и символическое отображение наблюдаемых явлений Новая форма работы - природоохранные акции; Литературный стержень -   произведения Виталия Бианки. Особое значение комплексных занятий – воспитатель начинает углублять и обобщать с детьми хорошо знакомый им материал Значение игры не уменьшается: занятия- путешествия, игрушки-аналоги при рассматривании картин, включаются в мероприятия любимые  персонажи. Занятия 2 раза в неделю по 25 минут.         </vt:lpstr>
      <vt:lpstr>Слайд 16</vt:lpstr>
      <vt:lpstr>Чтение рассказов Е. Чарушина, В. Бианки, «Экология в картинках» В. Н. Танасийчука </vt:lpstr>
      <vt:lpstr>Прогулка</vt:lpstr>
      <vt:lpstr>Трудовая деятельность на участке</vt:lpstr>
      <vt:lpstr>Наблюдение за аквариумными рыбками</vt:lpstr>
      <vt:lpstr>Уход за комнатными растениями</vt:lpstr>
      <vt:lpstr>Акция «Покорми птиц зимой!»</vt:lpstr>
      <vt:lpstr>Парад кормушек</vt:lpstr>
      <vt:lpstr>Огород на окне</vt:lpstr>
      <vt:lpstr>Настольные игры</vt:lpstr>
      <vt:lpstr>Опыты с водой</vt:lpstr>
      <vt:lpstr> Опыты и эксперименты со снегом</vt:lpstr>
      <vt:lpstr>Эксперименты с воздухом</vt:lpstr>
      <vt:lpstr>Опытно-экспериментальная деятельность «Вода-снег-лед»</vt:lpstr>
      <vt:lpstr> Развлечение «Зимушка-Зима»</vt:lpstr>
      <vt:lpstr>«Эколята – помощники природы»</vt:lpstr>
      <vt:lpstr>Развлечение «Прогулка на природе»</vt:lpstr>
      <vt:lpstr>Выставки детского творчества</vt:lpstr>
      <vt:lpstr>Методическое обеспечение программы, предлагаемые  дидактические материалы С.Н. Николаева «Создание условий для экологического воспитания детей». М. «Новая школа».1993. С.Н. Николаева «Воспитание экологической  культуры в дошкольном детстве». М. «Новая школа».1995. С.Н. Николаева «Место игры в экологическом воспитании дошкольников» М. «Новая школа».1996. С.Н. Николаева «Экологическое воспитание дошкольников» Пособие для специалистов дошкольного воспитания. М.АСТ.1998. С.Н. Николаева «Методика экологического воспитания в  детском саду». Книга  для воспитателя детского сада. М. «Просвещение».2002С.Н. Николаева «Юный эколог. Система работы в подготовительной группе детского сада». С.Н. Николаева «Юный эколог. Система работы в старшей группе детского сада». С.Н. Николаева «Юный эколог. Система работы в средней группе детского сада».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«Юный эколог»                                     Воспитатель:                                      Боярская С.Б.</dc:title>
  <dc:creator>111</dc:creator>
  <cp:lastModifiedBy>Светлячок</cp:lastModifiedBy>
  <cp:revision>13</cp:revision>
  <dcterms:created xsi:type="dcterms:W3CDTF">2022-01-30T13:23:31Z</dcterms:created>
  <dcterms:modified xsi:type="dcterms:W3CDTF">2022-02-02T11:07:27Z</dcterms:modified>
</cp:coreProperties>
</file>