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5" r:id="rId3"/>
    <p:sldId id="346" r:id="rId4"/>
    <p:sldId id="347" r:id="rId5"/>
    <p:sldId id="348" r:id="rId6"/>
    <p:sldId id="349" r:id="rId7"/>
    <p:sldId id="333" r:id="rId8"/>
    <p:sldId id="334" r:id="rId9"/>
    <p:sldId id="335" r:id="rId10"/>
    <p:sldId id="336" r:id="rId11"/>
    <p:sldId id="340" r:id="rId12"/>
    <p:sldId id="341" r:id="rId13"/>
    <p:sldId id="342" r:id="rId14"/>
    <p:sldId id="344" r:id="rId15"/>
    <p:sldId id="350" r:id="rId16"/>
    <p:sldId id="352" r:id="rId17"/>
    <p:sldId id="289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625" autoAdjust="0"/>
  </p:normalViewPr>
  <p:slideViewPr>
    <p:cSldViewPr>
      <p:cViewPr varScale="1">
        <p:scale>
          <a:sx n="67" d="100"/>
          <a:sy n="67" d="100"/>
        </p:scale>
        <p:origin x="-13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DC5CB9-F455-4441-87F7-FC153056063B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DD8860-7F92-480E-B7BE-85E2513A9B58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8" name="Рисунок 7" descr="b_1328085125805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195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ый прямоугольник 6"/>
          <p:cNvSpPr/>
          <p:nvPr userDrawn="1"/>
        </p:nvSpPr>
        <p:spPr>
          <a:xfrm>
            <a:off x="0" y="1628800"/>
            <a:ext cx="9144000" cy="522920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0075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5B7319-8752-43DC-9251-6FF6EC4E5500}" type="datetimeFigureOut">
              <a:rPr lang="ru-RU" smtClean="0"/>
              <a:pPr/>
              <a:t>24.01.2019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00933E-8E9E-46F7-A2F2-BCFA8E62F1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2" r:id="rId3"/>
    <p:sldLayoutId id="2147483663" r:id="rId4"/>
    <p:sldLayoutId id="2147483650" r:id="rId5"/>
    <p:sldLayoutId id="2147483661" r:id="rId6"/>
    <p:sldLayoutId id="2147483651" r:id="rId7"/>
    <p:sldLayoutId id="2147483652" r:id="rId8"/>
    <p:sldLayoutId id="2147483653" r:id="rId9"/>
    <p:sldLayoutId id="2147483654" r:id="rId10"/>
    <p:sldLayoutId id="2147483655" r:id="rId11"/>
    <p:sldLayoutId id="2147483656" r:id="rId12"/>
    <p:sldLayoutId id="2147483657" r:id="rId13"/>
    <p:sldLayoutId id="2147483658" r:id="rId14"/>
    <p:sldLayoutId id="2147483659" r:id="rId15"/>
    <p:sldLayoutId id="2147483664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 rot="21104606">
            <a:off x="3972030" y="952980"/>
            <a:ext cx="4238516" cy="3191648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  <a:buNone/>
            </a:pP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Боярская Светлана Борисовна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 МДОУ детский сад№2 «Светлячок»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4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п. Рамешки, Тверской области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            2019г.</a:t>
            </a:r>
          </a:p>
          <a:p>
            <a:pPr algn="r">
              <a:spcBef>
                <a:spcPts val="0"/>
              </a:spcBef>
              <a:buNone/>
            </a:pP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 rot="21079967">
            <a:off x="765296" y="1129789"/>
            <a:ext cx="3454036" cy="316120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endParaRPr lang="ru-RU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4348" y="1643050"/>
            <a:ext cx="37147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Monotype Corsiva" pitchFamily="66" charset="0"/>
              </a:rPr>
              <a:t>Проектирование образовательного процесса по теме недели </a:t>
            </a:r>
            <a:br>
              <a:rPr lang="ru-RU" sz="3200" b="1" dirty="0" smtClean="0">
                <a:latin typeface="Monotype Corsiva" pitchFamily="66" charset="0"/>
              </a:rPr>
            </a:br>
            <a:r>
              <a:rPr lang="ru-RU" sz="3200" b="1" i="1" dirty="0" smtClean="0">
                <a:latin typeface="Monotype Corsiva" pitchFamily="66" charset="0"/>
              </a:rPr>
              <a:t>«Во саду ли, в огороде» </a:t>
            </a:r>
          </a:p>
          <a:p>
            <a:pPr algn="ctr"/>
            <a:endParaRPr lang="ru-RU" sz="3200" b="1" i="1" dirty="0" smtClean="0">
              <a:latin typeface="Monotype Corsiva" pitchFamily="66" charset="0"/>
            </a:endParaRPr>
          </a:p>
          <a:p>
            <a:pPr algn="ctr"/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473827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Вид проекта: </a:t>
            </a:r>
            <a:r>
              <a:rPr lang="ru-RU" sz="40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познавательно-творческий</a:t>
            </a:r>
            <a:r>
              <a:rPr lang="ru-RU" sz="40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Продолжительность проекта: </a:t>
            </a:r>
            <a:r>
              <a:rPr lang="ru-RU" sz="40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краткосрочный </a:t>
            </a:r>
            <a:br>
              <a:rPr lang="ru-RU" sz="40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Участники проекта: </a:t>
            </a:r>
            <a:r>
              <a:rPr lang="ru-RU" sz="40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дети второй младшей группы, педагоги, родители.</a:t>
            </a:r>
            <a:endParaRPr lang="ru-RU" sz="4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667104"/>
          </a:xfrm>
        </p:spPr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</a:pPr>
            <a:r>
              <a:rPr lang="ru-RU" sz="2400" b="1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Актуальность: </a:t>
            </a: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Д</a:t>
            </a: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ети младшего дошкольного возраста имеют недостаточное представление об овощах и фруктах, о том, где они растут, их роли в сохранении и укреплении здоровья человека.</a:t>
            </a: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 Для многих детей эти понятия неразделимы, им очень сложно классифицировать овощи и фрукты, они не видят разницу.</a:t>
            </a:r>
            <a:r>
              <a:rPr lang="ru-RU" sz="2400" b="1" dirty="0" smtClean="0">
                <a:ea typeface="Calibri"/>
                <a:cs typeface="Times New Roman"/>
              </a:rPr>
              <a:t/>
            </a:r>
            <a:br>
              <a:rPr lang="ru-RU" sz="2400" b="1" dirty="0" smtClean="0">
                <a:ea typeface="Calibri"/>
                <a:cs typeface="Times New Roman"/>
              </a:rPr>
            </a:b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Дети не знают свойств овощей и фруктов: цвета, величины, формы. Им необходимо научится классифицировать, сравнивать и обобщать полученные знания, что в дальнейшем будет способствовать умственному развитию детей, развивать интерес к окружающему миру.</a:t>
            </a:r>
            <a:r>
              <a:rPr lang="ru-RU" sz="2400" b="1" dirty="0" smtClean="0">
                <a:ea typeface="Calibri"/>
                <a:cs typeface="Times New Roman"/>
              </a:rPr>
              <a:t/>
            </a:r>
            <a:br>
              <a:rPr lang="ru-RU" sz="2400" b="1" dirty="0" smtClean="0">
                <a:ea typeface="Calibri"/>
                <a:cs typeface="Times New Roman"/>
              </a:rPr>
            </a:b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4238212"/>
          </a:xfrm>
        </p:spPr>
        <p:txBody>
          <a:bodyPr>
            <a:noAutofit/>
          </a:bodyPr>
          <a:lstStyle/>
          <a:p>
            <a:r>
              <a:rPr lang="ru-RU" sz="2800" b="1" u="sng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Цель проекта</a:t>
            </a:r>
            <a:r>
              <a:rPr lang="ru-RU" sz="2800" u="sng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>: </a:t>
            </a:r>
            <a:r>
              <a:rPr lang="ru-RU" sz="2800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</a:rPr>
            </a:br>
            <a:r>
              <a:rPr lang="ru-RU" sz="2800" b="1" dirty="0" smtClean="0">
                <a:latin typeface="Times New Roman"/>
                <a:ea typeface="Times New Roman"/>
                <a:cs typeface="Times New Roman"/>
              </a:rPr>
              <a:t>посредством ознакомления детей с разнообразием овощей и фруктов, расширить и обогатить знания детей об овощах и фруктах, их пользе для здоровья человека.</a:t>
            </a:r>
            <a:r>
              <a:rPr lang="ru-RU" sz="2800" b="1" dirty="0" smtClean="0">
                <a:ea typeface="Calibri"/>
                <a:cs typeface="Times New Roman"/>
              </a:rPr>
              <a:t/>
            </a:r>
            <a:br>
              <a:rPr lang="ru-RU" sz="2800" b="1" dirty="0" smtClean="0">
                <a:ea typeface="Calibri"/>
                <a:cs typeface="Times New Roman"/>
              </a:rPr>
            </a:b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167038"/>
          </a:xfrm>
        </p:spPr>
        <p:txBody>
          <a:bodyPr>
            <a:normAutofit/>
          </a:bodyPr>
          <a:lstStyle/>
          <a:p>
            <a:r>
              <a:rPr lang="ru-RU" sz="2400" b="1" u="sng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Задачи проекта: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Образовательные: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обогатить словарный запас детей названиями овощей и фруктов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учить детей различать, называть и классифицировать овощи и фрукты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учить описывать внешний вид овощей и фруктов, делать простые выводы об их произрастании.</a:t>
            </a:r>
            <a:b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Развивающие:</a:t>
            </a:r>
            <a: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rgbClr val="7030A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развивать творческие способности у детей, умение работать сообща, согласовывать свои действия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обогащать и развивать активный словарь детей.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i="1" dirty="0" smtClean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Воспитательные: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воспитывать стремление к здоровому образу жизни.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5524096"/>
          </a:xfrm>
        </p:spPr>
        <p:txBody>
          <a:bodyPr>
            <a:noAutofit/>
          </a:bodyPr>
          <a:lstStyle/>
          <a:p>
            <a:r>
              <a:rPr lang="ru-RU" sz="2400" u="sng" dirty="0" smtClean="0">
                <a:solidFill>
                  <a:srgbClr val="FF0000"/>
                </a:solidFill>
                <a:latin typeface="+mn-lt"/>
                <a:ea typeface="Calibri"/>
                <a:cs typeface="Times New Roman"/>
              </a:rPr>
              <a:t>РЕАЛИЗАЦИЯ ПРОЕКТА:</a:t>
            </a:r>
            <a:r>
              <a:rPr lang="ru-RU" sz="2400" u="sng" dirty="0" smtClean="0">
                <a:solidFill>
                  <a:srgbClr val="FF0000"/>
                </a:solidFill>
                <a:ea typeface="Calibri"/>
                <a:cs typeface="Times New Roman"/>
              </a:rPr>
              <a:t/>
            </a:r>
            <a:br>
              <a:rPr lang="ru-RU" sz="2400" u="sng" dirty="0" smtClean="0">
                <a:solidFill>
                  <a:srgbClr val="FF0000"/>
                </a:solidFill>
                <a:ea typeface="Calibri"/>
                <a:cs typeface="Times New Roman"/>
              </a:rPr>
            </a:br>
            <a:r>
              <a:rPr lang="ru-RU" sz="2400" dirty="0" smtClean="0">
                <a:latin typeface="Times New Roman"/>
                <a:ea typeface="Calibri"/>
                <a:cs typeface="Times New Roman"/>
              </a:rPr>
              <a:t>*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Побеседовать о том, что растет на огороде и в саду 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Выучить наизусть стихотворение А. Прокофьева «Огород»</a:t>
            </a:r>
            <a:b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Проговорить </a:t>
            </a:r>
            <a:r>
              <a:rPr lang="ru-RU" sz="2400" b="1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чистоговорки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«Огород. Овощи»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Провести словесную игру «Назови правильно» 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Загадывание загадок об овощах и фруктах </a:t>
            </a:r>
            <a:b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*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Прочитать стихотворение Ю. </a:t>
            </a:r>
            <a:r>
              <a:rPr lang="ru-RU" sz="2400" b="1" dirty="0" err="1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Тувим</a:t>
            </a: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«Овощи» </a:t>
            </a:r>
            <a:b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2400" b="1" dirty="0" smtClean="0">
                <a:ea typeface="Calibri"/>
                <a:cs typeface="Times New Roman"/>
              </a:rPr>
              <a:t/>
            </a:r>
            <a:br>
              <a:rPr lang="ru-RU" sz="2400" b="1" dirty="0" smtClean="0">
                <a:ea typeface="Calibri"/>
                <a:cs typeface="Times New Roman"/>
              </a:rPr>
            </a:b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*</a:t>
            </a: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Сложить в корзинку большие яблоки </a:t>
            </a:r>
            <a:r>
              <a:rPr lang="ru-RU" sz="2400" b="1" dirty="0" smtClean="0">
                <a:ea typeface="Calibri"/>
                <a:cs typeface="Times New Roman"/>
              </a:rPr>
              <a:t/>
            </a:r>
            <a:br>
              <a:rPr lang="ru-RU" sz="2400" b="1" dirty="0" smtClean="0">
                <a:ea typeface="Calibri"/>
                <a:cs typeface="Times New Roman"/>
              </a:rPr>
            </a:b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*</a:t>
            </a: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Найти большие и маленькие овощи </a:t>
            </a:r>
            <a:r>
              <a:rPr lang="ru-RU" sz="2400" b="1" dirty="0" smtClean="0">
                <a:ea typeface="Calibri"/>
                <a:cs typeface="Times New Roman"/>
              </a:rPr>
              <a:t/>
            </a:r>
            <a:br>
              <a:rPr lang="ru-RU" sz="2400" b="1" dirty="0" smtClean="0">
                <a:ea typeface="Calibri"/>
                <a:cs typeface="Times New Roman"/>
              </a:rPr>
            </a:br>
            <a:r>
              <a:rPr lang="ru-RU" sz="2400" b="1" dirty="0" smtClean="0">
                <a:latin typeface="Times New Roman"/>
                <a:ea typeface="Calibri"/>
                <a:cs typeface="Times New Roman"/>
              </a:rPr>
              <a:t>*</a:t>
            </a:r>
            <a:r>
              <a:rPr lang="ru-RU" sz="2400" b="1" dirty="0" smtClean="0">
                <a:latin typeface="Times New Roman"/>
                <a:ea typeface="Times New Roman"/>
                <a:cs typeface="Times New Roman"/>
              </a:rPr>
              <a:t>Найти по цвету овощи и фрукты </a:t>
            </a:r>
            <a:r>
              <a:rPr lang="ru-RU" sz="2400" b="1" dirty="0" smtClean="0">
                <a:ea typeface="Calibri"/>
                <a:cs typeface="Times New Roman"/>
              </a:rPr>
              <a:t/>
            </a:r>
            <a:br>
              <a:rPr lang="ru-RU" sz="2400" b="1" dirty="0" smtClean="0">
                <a:ea typeface="Calibri"/>
                <a:cs typeface="Times New Roman"/>
              </a:rPr>
            </a:br>
            <a:endParaRPr lang="ru-RU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DCIM\100PHOTO\SAM_0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428736"/>
            <a:ext cx="6215106" cy="4000528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u="sng" dirty="0" smtClean="0">
                <a:latin typeface="Monotype Corsiva" pitchFamily="66" charset="0"/>
              </a:rPr>
              <a:t>Пальчиковая гимнастика </a:t>
            </a:r>
            <a:br>
              <a:rPr lang="ru-RU" sz="3200" b="1" u="sng" dirty="0" smtClean="0">
                <a:latin typeface="Monotype Corsiva" pitchFamily="66" charset="0"/>
              </a:rPr>
            </a:br>
            <a:r>
              <a:rPr lang="ru-RU" sz="3200" b="1" dirty="0" smtClean="0">
                <a:latin typeface="Monotype Corsiva" pitchFamily="66" charset="0"/>
              </a:rPr>
              <a:t>«Апельсин»,</a:t>
            </a:r>
            <a:r>
              <a:rPr lang="ru-RU" sz="3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b="1" dirty="0" smtClean="0">
                <a:latin typeface="Monotype Corsiva" pitchFamily="66" charset="0"/>
                <a:ea typeface="Times New Roman"/>
                <a:cs typeface="Times New Roman"/>
              </a:rPr>
              <a:t>«Мы капусту рубим» </a:t>
            </a:r>
            <a:r>
              <a:rPr lang="ru-RU" sz="3200" b="1" dirty="0" smtClean="0">
                <a:latin typeface="Times New Roman"/>
                <a:ea typeface="Times New Roman"/>
                <a:cs typeface="Times New Roman"/>
              </a:rPr>
              <a:t/>
            </a:r>
            <a:br>
              <a:rPr lang="ru-RU" sz="3200" b="1" dirty="0" smtClean="0">
                <a:latin typeface="Times New Roman"/>
                <a:ea typeface="Times New Roman"/>
                <a:cs typeface="Times New Roman"/>
              </a:rPr>
            </a:br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DCIM\100PHOTO\SAM_08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714488"/>
            <a:ext cx="4857784" cy="3357586"/>
          </a:xfrm>
          <a:prstGeom prst="rect">
            <a:avLst/>
          </a:prstGeom>
          <a:noFill/>
        </p:spPr>
      </p:pic>
      <p:pic>
        <p:nvPicPr>
          <p:cNvPr id="3075" name="Picture 3" descr="G:\DCIM\100PHOTO\SAM_087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1785926"/>
            <a:ext cx="3429024" cy="392909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214414" y="357166"/>
            <a:ext cx="69294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u="sng" dirty="0" smtClean="0">
                <a:latin typeface="Monotype Corsiva" pitchFamily="66" charset="0"/>
              </a:rPr>
              <a:t>Представление о форме, цвете </a:t>
            </a:r>
            <a:r>
              <a:rPr lang="ru-RU" sz="2800" b="1" u="sng" dirty="0" smtClean="0">
                <a:latin typeface="Monotype Corsiva" pitchFamily="66" charset="0"/>
              </a:rPr>
              <a:t>овощей. </a:t>
            </a:r>
            <a:r>
              <a:rPr lang="ru-RU" sz="2400" b="1" dirty="0" smtClean="0">
                <a:latin typeface="Monotype Corsiva" pitchFamily="66" charset="0"/>
                <a:cs typeface="Times New Roman" panose="02020603050405020304" pitchFamily="18" charset="0"/>
              </a:rPr>
              <a:t>Рассматривая картинки овощей и фруктов, дети узнали, что фрукты растут на дереве, а овощи – на грядке.</a:t>
            </a:r>
            <a:r>
              <a:rPr lang="ru-RU" sz="2400" b="1" u="sng" dirty="0" smtClean="0">
                <a:latin typeface="Monotype Corsiva" pitchFamily="66" charset="0"/>
              </a:rPr>
              <a:t> </a:t>
            </a:r>
            <a:endParaRPr lang="ru-RU" sz="2400" b="1" u="sng" dirty="0">
              <a:latin typeface="Monotype Corsiva" pitchFamily="66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D0399D-8222-43DB-BF80-8A1DBABB15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0298" y="4286256"/>
            <a:ext cx="4143404" cy="257174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:\DCIM\100PHOTO\SAM_088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214422"/>
            <a:ext cx="4643470" cy="3929090"/>
          </a:xfrm>
          <a:prstGeom prst="rect">
            <a:avLst/>
          </a:prstGeom>
          <a:noFill/>
        </p:spPr>
      </p:pic>
      <p:pic>
        <p:nvPicPr>
          <p:cNvPr id="4099" name="Picture 3" descr="G:\DCIM\100PHOTO\SAM_08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214422"/>
            <a:ext cx="3643338" cy="392909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88062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Monotype Corsiva" pitchFamily="66" charset="0"/>
              </a:rPr>
              <a:t>Подвижные игры</a:t>
            </a:r>
            <a:r>
              <a:rPr lang="ru-RU" sz="3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3200" b="1" dirty="0" smtClean="0">
                <a:latin typeface="Monotype Corsiva" pitchFamily="66" charset="0"/>
                <a:ea typeface="Times New Roman"/>
                <a:cs typeface="Times New Roman"/>
              </a:rPr>
              <a:t>«У медведя во бору».</a:t>
            </a:r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G:\DCIM\100PHOTO\SAM_089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571612"/>
            <a:ext cx="4000528" cy="4286280"/>
          </a:xfrm>
          <a:prstGeom prst="rect">
            <a:avLst/>
          </a:prstGeom>
          <a:noFill/>
        </p:spPr>
      </p:pic>
      <p:pic>
        <p:nvPicPr>
          <p:cNvPr id="5123" name="Picture 3" descr="G:\DCIM\100PHOTO\SAM_08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643050"/>
            <a:ext cx="4071966" cy="4143404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Monotype Corsiva" pitchFamily="66" charset="0"/>
              </a:rPr>
              <a:t>Сюжетно-ролевые игры </a:t>
            </a:r>
            <a:r>
              <a:rPr lang="ru-RU" sz="3200" b="1" dirty="0" smtClean="0">
                <a:latin typeface="Monotype Corsiva" pitchFamily="66" charset="0"/>
                <a:ea typeface="Times New Roman"/>
                <a:cs typeface="Times New Roman"/>
              </a:rPr>
              <a:t>«Овощной магазин»</a:t>
            </a:r>
            <a:endParaRPr lang="ru-RU" sz="32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DCIM\100PHOTO\SAM_08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000240"/>
            <a:ext cx="4143404" cy="2928958"/>
          </a:xfrm>
          <a:prstGeom prst="rect">
            <a:avLst/>
          </a:prstGeom>
          <a:noFill/>
        </p:spPr>
      </p:pic>
      <p:pic>
        <p:nvPicPr>
          <p:cNvPr id="6147" name="Picture 3" descr="G:\DCIM\100PHOTO\SAM_08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000240"/>
            <a:ext cx="4071966" cy="2928958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ru-RU" sz="3200" b="1" u="sng" dirty="0" smtClean="0">
                <a:latin typeface="Monotype Corsiva" pitchFamily="66" charset="0"/>
              </a:rPr>
              <a:t>Продуктивная деятельность</a:t>
            </a:r>
            <a:br>
              <a:rPr lang="ru-RU" sz="3200" b="1" u="sng" dirty="0" smtClean="0">
                <a:latin typeface="Monotype Corsiva" pitchFamily="66" charset="0"/>
              </a:rPr>
            </a:b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рисования дети знакомились с формой и цветом фруктов</a:t>
            </a:r>
            <a:endParaRPr lang="ru-RU" sz="2400" b="1" u="sng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G:\DCIM\100PHOTO\SAM_08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500042"/>
            <a:ext cx="7215238" cy="45720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:\DCIM\100PHOTO\SAM_048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2000240"/>
            <a:ext cx="3500462" cy="3214710"/>
          </a:xfrm>
          <a:prstGeom prst="rect">
            <a:avLst/>
          </a:prstGeom>
          <a:noFill/>
        </p:spPr>
      </p:pic>
      <p:pic>
        <p:nvPicPr>
          <p:cNvPr id="1027" name="Picture 3" descr="C:\Users\111\Desktop\SAM_09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428737"/>
            <a:ext cx="4191031" cy="3571899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latin typeface="Monotype Corsiva" pitchFamily="66" charset="0"/>
              </a:rPr>
              <a:t>Выставка «Осенние  фантазии»</a:t>
            </a:r>
            <a:endParaRPr lang="ru-RU" sz="40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:\осень\DSCN55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071546"/>
            <a:ext cx="4143404" cy="4000528"/>
          </a:xfrm>
          <a:prstGeom prst="rect">
            <a:avLst/>
          </a:prstGeom>
          <a:noFill/>
        </p:spPr>
      </p:pic>
      <p:pic>
        <p:nvPicPr>
          <p:cNvPr id="8195" name="Picture 3" descr="G:\DCIM\100PHOTO\SAM_09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1071546"/>
            <a:ext cx="4143404" cy="4000528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3775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Monotype Corsiva" pitchFamily="66" charset="0"/>
              </a:rPr>
              <a:t>Итоговое мероприятие «Здравствуй осень!»</a:t>
            </a:r>
            <a:endParaRPr lang="ru-RU" sz="2800" b="1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4666840"/>
          </a:xfrm>
        </p:spPr>
        <p:txBody>
          <a:bodyPr>
            <a:normAutofit/>
          </a:bodyPr>
          <a:lstStyle/>
          <a:p>
            <a:r>
              <a:rPr lang="ru-RU" sz="2800" b="1" u="sng" dirty="0" smtClean="0">
                <a:solidFill>
                  <a:schemeClr val="accent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Полученные результаты проекта:</a:t>
            </a:r>
            <a:r>
              <a:rPr lang="ru-RU" sz="2800" b="1" u="sng" dirty="0" smtClean="0">
                <a:solidFill>
                  <a:srgbClr val="00B0F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800" b="1" u="sng" dirty="0" smtClean="0">
                <a:solidFill>
                  <a:srgbClr val="00B0F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*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 детей повысился уровень знаний об овощах и фруктах, обогатился словарный запас.</a:t>
            </a:r>
            <a:b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* Дети научились </a:t>
            </a:r>
            <a:r>
              <a:rPr lang="ru-RU" sz="2800" b="1" dirty="0" smtClean="0">
                <a:latin typeface="Times New Roman"/>
                <a:ea typeface="Times New Roman"/>
              </a:rPr>
              <a:t>различать, называть и классифицировать овощи и фрукты, их обобщать.</a:t>
            </a: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800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*</a:t>
            </a:r>
            <a:r>
              <a:rPr lang="ru-RU" sz="2800" b="1" dirty="0" smtClean="0">
                <a:latin typeface="Times New Roman"/>
                <a:ea typeface="Times New Roman"/>
              </a:rPr>
              <a:t>У родителей появился интерес к образовательному процессу, развитию творчества, знаний и умений у детей.</a:t>
            </a:r>
            <a:endParaRPr lang="ru-RU" sz="28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4381088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+mn-lt"/>
              </a:rPr>
              <a:t>Таким образом: работа над проектом имеет большое значение для развития познавательных интересов дошкольника.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4294967295"/>
          </p:nvPr>
        </p:nvSpPr>
        <p:spPr>
          <a:xfrm>
            <a:off x="1357290" y="1600201"/>
            <a:ext cx="6572296" cy="2900369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8800" dirty="0" smtClean="0">
                <a:latin typeface="Monotype Corsiva" pitchFamily="66" charset="0"/>
              </a:rPr>
              <a:t>Благодарю</a:t>
            </a:r>
          </a:p>
          <a:p>
            <a:pPr algn="ctr">
              <a:buNone/>
            </a:pPr>
            <a:r>
              <a:rPr lang="ru-RU" sz="8800" dirty="0" smtClean="0">
                <a:latin typeface="Monotype Corsiva" pitchFamily="66" charset="0"/>
              </a:rPr>
              <a:t>за внимание!</a:t>
            </a:r>
            <a:endParaRPr lang="ru-RU" sz="8800" dirty="0">
              <a:latin typeface="Monotype Corsiva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0" y="2690336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-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38253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800000"/>
      </a:hlink>
      <a:folHlink>
        <a:srgbClr val="D99694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991</TotalTime>
  <Words>123</Words>
  <Application>Microsoft Office PowerPoint</Application>
  <PresentationFormat>Экран (4:3)</PresentationFormat>
  <Paragraphs>22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Слайд 1</vt:lpstr>
      <vt:lpstr>Вид проекта: познавательно-творческий Продолжительность проекта: краткосрочный  Участники проекта: дети второй младшей группы, педагоги, родители.</vt:lpstr>
      <vt:lpstr>Актуальность: Дети младшего дошкольного возраста имеют недостаточное представление об овощах и фруктах, о том, где они растут, их роли в сохранении и укреплении здоровья человека. Для многих детей эти понятия неразделимы, им очень сложно классифицировать овощи и фрукты, они не видят разницу. Дети не знают свойств овощей и фруктов: цвета, величины, формы. Им необходимо научится классифицировать, сравнивать и обобщать полученные знания, что в дальнейшем будет способствовать умственному развитию детей, развивать интерес к окружающему миру. </vt:lpstr>
      <vt:lpstr>Цель проекта:  посредством ознакомления детей с разнообразием овощей и фруктов, расширить и обогатить знания детей об овощах и фруктах, их пользе для здоровья человека. </vt:lpstr>
      <vt:lpstr>Задачи проекта: Образовательные: * обогатить словарный запас детей названиями овощей и фруктов * учить детей различать, называть и классифицировать овощи и фрукты * учить описывать внешний вид овощей и фруктов, делать простые выводы об их произрастании. Развивающие: * развивать творческие способности у детей, умение работать сообща, согласовывать свои действия * обогащать и развивать активный словарь детей. Воспитательные: * воспитывать стремление к здоровому образу жизни. </vt:lpstr>
      <vt:lpstr>РЕАЛИЗАЦИЯ ПРОЕКТА: *Побеседовать о том, что растет на огороде и в саду *Выучить наизусть стихотворение А. Прокофьева «Огород» *Проговорить чистоговорки «Огород. Овощи» *Провести словесную игру «Назови правильно»  *Загадывание загадок об овощах и фруктах  *Прочитать стихотворение Ю. Тувим «Овощи»    *Сложить в корзинку большие яблоки  *Найти большие и маленькие овощи  *Найти по цвету овощи и фрукты  </vt:lpstr>
      <vt:lpstr>Пальчиковая гимнастика  «Апельсин», «Мы капусту рубим»  </vt:lpstr>
      <vt:lpstr>Слайд 8</vt:lpstr>
      <vt:lpstr>Подвижные игры «У медведя во бору».</vt:lpstr>
      <vt:lpstr>Сюжетно-ролевые игры «Овощной магазин»</vt:lpstr>
      <vt:lpstr>Продуктивная деятельность В процессе рисования дети знакомились с формой и цветом фруктов</vt:lpstr>
      <vt:lpstr>Слайд 12</vt:lpstr>
      <vt:lpstr>Выставка «Осенние  фантазии»</vt:lpstr>
      <vt:lpstr>Итоговое мероприятие «Здравствуй осень!»</vt:lpstr>
      <vt:lpstr>Полученные результаты проекта: *У детей повысился уровень знаний об овощах и фруктах, обогатился словарный запас. * Дети научились различать, называть и классифицировать овощи и фрукты, их обобщать. *У родителей появился интерес к образовательному процессу, развитию творчества, знаний и умений у детей.</vt:lpstr>
      <vt:lpstr>Таким образом: работа над проектом имеет большое значение для развития познавательных интересов дошкольника. 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Елена</dc:creator>
  <cp:lastModifiedBy>1</cp:lastModifiedBy>
  <cp:revision>56</cp:revision>
  <dcterms:created xsi:type="dcterms:W3CDTF">2013-07-29T17:42:42Z</dcterms:created>
  <dcterms:modified xsi:type="dcterms:W3CDTF">2019-01-24T10:15:24Z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2958693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