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1"/>
  </p:notesMasterIdLst>
  <p:sldIdLst>
    <p:sldId id="256" r:id="rId2"/>
    <p:sldId id="268" r:id="rId3"/>
    <p:sldId id="277" r:id="rId4"/>
    <p:sldId id="269" r:id="rId5"/>
    <p:sldId id="288" r:id="rId6"/>
    <p:sldId id="270" r:id="rId7"/>
    <p:sldId id="272" r:id="rId8"/>
    <p:sldId id="275" r:id="rId9"/>
    <p:sldId id="282" r:id="rId10"/>
    <p:sldId id="292" r:id="rId11"/>
    <p:sldId id="284" r:id="rId12"/>
    <p:sldId id="286" r:id="rId13"/>
    <p:sldId id="289" r:id="rId14"/>
    <p:sldId id="285" r:id="rId15"/>
    <p:sldId id="290" r:id="rId16"/>
    <p:sldId id="291" r:id="rId17"/>
    <p:sldId id="287" r:id="rId18"/>
    <p:sldId id="271" r:id="rId19"/>
    <p:sldId id="267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8D81AD-1CB3-49A1-AF16-A1F96ECCA6FE}" type="datetimeFigureOut">
              <a:rPr lang="ru-RU" smtClean="0"/>
              <a:pPr/>
              <a:t>09.04.2018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893BEC-463B-47A1-9D6F-F288F28952A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75373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893BEC-463B-47A1-9D6F-F288F28952A1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56971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893BEC-463B-47A1-9D6F-F288F28952A1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30765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09.04.2018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09.04.2018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09.04.2018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09.04.2018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09.04.2018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09.04.2018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09.04.2018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09.04.2018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3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052736"/>
            <a:ext cx="7772400" cy="2880319"/>
          </a:xfrm>
        </p:spPr>
        <p:txBody>
          <a:bodyPr>
            <a:noAutofit/>
          </a:bodyPr>
          <a:lstStyle/>
          <a:p>
            <a:pPr algn="ctr"/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Andalus" pitchFamily="18" charset="-78"/>
              </a:rPr>
              <a:t>Приобщение к художественной литературе, как развитие</a:t>
            </a:r>
            <a:b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Andalus" pitchFamily="18" charset="-78"/>
              </a:rPr>
            </a:br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Andalus" pitchFamily="18" charset="-78"/>
              </a:rPr>
              <a:t>познавательного интереса и </a:t>
            </a:r>
            <a:r>
              <a:rPr lang="ru-RU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Andalus" pitchFamily="18" charset="-78"/>
              </a:rPr>
              <a:t>внутренней  культуры </a:t>
            </a:r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Andalus" pitchFamily="18" charset="-78"/>
              </a:rPr>
              <a:t/>
            </a:r>
            <a:b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Andalus" pitchFamily="18" charset="-78"/>
              </a:rPr>
            </a:br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Andalus" pitchFamily="18" charset="-78"/>
              </a:rPr>
              <a:t>дошкольников.</a:t>
            </a:r>
            <a:endParaRPr lang="ru-RU" dirty="0">
              <a:cs typeface="Andalus" pitchFamily="18" charset="-78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1520" y="4437112"/>
            <a:ext cx="8352928" cy="1584176"/>
          </a:xfrm>
        </p:spPr>
        <p:txBody>
          <a:bodyPr>
            <a:normAutofit/>
          </a:bodyPr>
          <a:lstStyle/>
          <a:p>
            <a:pPr algn="ctr"/>
            <a:r>
              <a:rPr lang="ru-RU" sz="1600" dirty="0" smtClean="0"/>
              <a:t>Воспитатель МДОУ детский сад №2 «Светлячок» Иванова Виктория Сергеевна</a:t>
            </a:r>
            <a:endParaRPr lang="ru-RU" sz="16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251520" y="404813"/>
            <a:ext cx="8568952" cy="6119812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ru-RU" b="1" dirty="0" smtClean="0"/>
              <a:t>                              </a:t>
            </a:r>
            <a:r>
              <a:rPr lang="ru-RU" sz="5100" b="1" u="sng" dirty="0" smtClean="0"/>
              <a:t>Актуальность проекта</a:t>
            </a:r>
            <a:endParaRPr lang="ru-RU" sz="5100" u="sng" dirty="0" smtClean="0"/>
          </a:p>
          <a:p>
            <a:r>
              <a:rPr lang="ru-RU" sz="3600" b="1" dirty="0" smtClean="0"/>
              <a:t>Надо помнить, что дошкольное детство – самый ценный период в жизни ребенка, он играет огромную роль в формировании того, каким станет человек. </a:t>
            </a:r>
          </a:p>
          <a:p>
            <a:r>
              <a:rPr lang="ru-RU" sz="3600" b="1" dirty="0" smtClean="0"/>
              <a:t>Заложенные в дошкольном детстве образовательные, мировоззренческие, нравственные, культурные приоритеты определяют жизненный путь поколений, воздействуют на развитие и состояние всей цивилизации. </a:t>
            </a:r>
          </a:p>
          <a:p>
            <a:r>
              <a:rPr lang="ru-RU" sz="3600" b="1" dirty="0" smtClean="0"/>
              <a:t>Особое внимание следует уделить становлению внутреннего мира ребенка. Неоценимую помощь в этом оказывает общение с книгой.</a:t>
            </a:r>
          </a:p>
          <a:p>
            <a:pPr lvl="3"/>
            <a:r>
              <a:rPr lang="ru-RU" sz="3600" b="1" dirty="0" smtClean="0">
                <a:cs typeface="Angsana New" pitchFamily="18" charset="-34"/>
              </a:rPr>
              <a:t>Встреча с книгой, что с другом,</a:t>
            </a:r>
          </a:p>
          <a:p>
            <a:pPr lvl="3"/>
            <a:r>
              <a:rPr lang="ru-RU" sz="3600" b="1" dirty="0" smtClean="0">
                <a:cs typeface="Angsana New" pitchFamily="18" charset="-34"/>
              </a:rPr>
              <a:t>Для всех это праздник,</a:t>
            </a:r>
          </a:p>
          <a:p>
            <a:pPr lvl="3"/>
            <a:r>
              <a:rPr lang="ru-RU" sz="3600" b="1" dirty="0" smtClean="0">
                <a:cs typeface="Angsana New" pitchFamily="18" charset="-34"/>
              </a:rPr>
              <a:t>А для детской души –</a:t>
            </a:r>
          </a:p>
          <a:p>
            <a:pPr lvl="3"/>
            <a:r>
              <a:rPr lang="ru-RU" sz="3600" b="1" dirty="0" smtClean="0">
                <a:cs typeface="Angsana New" pitchFamily="18" charset="-34"/>
              </a:rPr>
              <a:t>Это нить Ариадны,</a:t>
            </a:r>
          </a:p>
          <a:p>
            <a:pPr lvl="3"/>
            <a:r>
              <a:rPr lang="ru-RU" sz="3600" b="1" dirty="0" smtClean="0">
                <a:cs typeface="Angsana New" pitchFamily="18" charset="-34"/>
              </a:rPr>
              <a:t>Что ведет их от сказок,</a:t>
            </a:r>
          </a:p>
          <a:p>
            <a:pPr lvl="3"/>
            <a:r>
              <a:rPr lang="ru-RU" sz="3600" b="1" dirty="0" smtClean="0">
                <a:cs typeface="Angsana New" pitchFamily="18" charset="-34"/>
              </a:rPr>
              <a:t>Былин и преданий,</a:t>
            </a:r>
          </a:p>
          <a:p>
            <a:pPr lvl="3"/>
            <a:r>
              <a:rPr lang="ru-RU" sz="3600" b="1" dirty="0" smtClean="0">
                <a:cs typeface="Angsana New" pitchFamily="18" charset="-34"/>
              </a:rPr>
              <a:t>В мир жизни реальной,</a:t>
            </a:r>
          </a:p>
          <a:p>
            <a:pPr lvl="3"/>
            <a:r>
              <a:rPr lang="ru-RU" sz="3600" b="1" dirty="0" smtClean="0">
                <a:cs typeface="Angsana New" pitchFamily="18" charset="-34"/>
              </a:rPr>
              <a:t>В мир науки и знаний.   </a:t>
            </a:r>
          </a:p>
          <a:p>
            <a:pPr lvl="3"/>
            <a:r>
              <a:rPr lang="ru-RU" sz="3600" b="1" i="1" dirty="0" smtClean="0"/>
              <a:t>                            </a:t>
            </a:r>
            <a:r>
              <a:rPr lang="ru-RU" sz="3600" i="1" dirty="0" smtClean="0"/>
              <a:t>В. В. </a:t>
            </a:r>
            <a:r>
              <a:rPr lang="ru-RU" sz="3600" i="1" dirty="0" err="1" smtClean="0"/>
              <a:t>Радин</a:t>
            </a:r>
            <a:r>
              <a:rPr lang="ru-RU" sz="3600" i="1" dirty="0" smtClean="0"/>
              <a:t> </a:t>
            </a:r>
            <a:endParaRPr lang="ru-RU" sz="3600" dirty="0" smtClean="0"/>
          </a:p>
          <a:p>
            <a:endParaRPr lang="ru-RU" dirty="0"/>
          </a:p>
        </p:txBody>
      </p:sp>
      <p:pic>
        <p:nvPicPr>
          <p:cNvPr id="4" name="Рисунок 3" descr="950efac4-830a-4f48-a7d3-75f4210b0506.jpg"/>
          <p:cNvPicPr>
            <a:picLocks noChangeAspect="1"/>
          </p:cNvPicPr>
          <p:nvPr/>
        </p:nvPicPr>
        <p:blipFill>
          <a:blip r:embed="rId2" cstate="email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659079" y="4077072"/>
            <a:ext cx="3491880" cy="2448272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174766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dirty="0" smtClean="0"/>
              <a:t>Участники проекта: </a:t>
            </a:r>
            <a:br>
              <a:rPr lang="ru-RU" sz="3100" dirty="0" smtClean="0"/>
            </a:br>
            <a:r>
              <a:rPr lang="ru-RU" sz="3100" dirty="0" smtClean="0"/>
              <a:t>дети подготовительной группы .</a:t>
            </a:r>
            <a:br>
              <a:rPr lang="ru-RU" sz="3100" dirty="0" smtClean="0"/>
            </a:br>
            <a:r>
              <a:rPr lang="ru-RU" sz="3100" dirty="0" smtClean="0"/>
              <a:t> Проект (тип): познавательно-творческий. </a:t>
            </a:r>
            <a:br>
              <a:rPr lang="ru-RU" sz="3100" dirty="0" smtClean="0"/>
            </a:br>
            <a:r>
              <a:rPr lang="ru-RU" sz="3100" dirty="0" smtClean="0"/>
              <a:t>Срок реализации: 3 месяца</a:t>
            </a:r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2800" dirty="0"/>
          </a:p>
        </p:txBody>
      </p:sp>
      <p:grpSp>
        <p:nvGrpSpPr>
          <p:cNvPr id="4" name="Группа 3"/>
          <p:cNvGrpSpPr/>
          <p:nvPr/>
        </p:nvGrpSpPr>
        <p:grpSpPr>
          <a:xfrm>
            <a:off x="1907704" y="3356992"/>
            <a:ext cx="5400600" cy="3312368"/>
            <a:chOff x="5004048" y="3356992"/>
            <a:chExt cx="3326904" cy="3334466"/>
          </a:xfrm>
        </p:grpSpPr>
        <p:pic>
          <p:nvPicPr>
            <p:cNvPr id="5" name="Picture 2" descr="http://media0.webgarden.name/images/media0:54bd7cac3dce9.png/2011_skola%20%28227%29.png"/>
            <p:cNvPicPr>
              <a:picLocks noChangeAspect="1" noChangeArrowheads="1"/>
            </p:cNvPicPr>
            <p:nvPr/>
          </p:nvPicPr>
          <p:blipFill>
            <a:blip r:embed="rId2" cstate="email"/>
            <a:srcRect/>
            <a:stretch>
              <a:fillRect/>
            </a:stretch>
          </p:blipFill>
          <p:spPr bwMode="auto">
            <a:xfrm>
              <a:off x="5004048" y="3356992"/>
              <a:ext cx="3326904" cy="3334466"/>
            </a:xfrm>
            <a:prstGeom prst="rect">
              <a:avLst/>
            </a:prstGeom>
            <a:noFill/>
          </p:spPr>
        </p:pic>
        <p:pic>
          <p:nvPicPr>
            <p:cNvPr id="6" name="Рисунок 5" descr="reading26.gif"/>
            <p:cNvPicPr>
              <a:picLocks noChangeAspect="1"/>
            </p:cNvPicPr>
            <p:nvPr/>
          </p:nvPicPr>
          <p:blipFill>
            <a:blip r:embed="rId3" cstate="email"/>
            <a:stretch>
              <a:fillRect/>
            </a:stretch>
          </p:blipFill>
          <p:spPr>
            <a:xfrm>
              <a:off x="5508104" y="4725144"/>
              <a:ext cx="1009476" cy="1291441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7" name="Рисунок 6" descr="Рисунок2 (2).png"/>
            <p:cNvPicPr>
              <a:picLocks noChangeAspect="1"/>
            </p:cNvPicPr>
            <p:nvPr/>
          </p:nvPicPr>
          <p:blipFill>
            <a:blip r:embed="rId4" cstate="email"/>
            <a:stretch>
              <a:fillRect/>
            </a:stretch>
          </p:blipFill>
          <p:spPr>
            <a:xfrm flipH="1">
              <a:off x="6804248" y="4693066"/>
              <a:ext cx="1002440" cy="1225721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107504" y="116632"/>
            <a:ext cx="8856984" cy="6009531"/>
          </a:xfrm>
        </p:spPr>
        <p:txBody>
          <a:bodyPr>
            <a:normAutofit fontScale="92500" lnSpcReduction="20000"/>
          </a:bodyPr>
          <a:lstStyle/>
          <a:p>
            <a:pPr fontAlgn="base">
              <a:buNone/>
            </a:pPr>
            <a:r>
              <a:rPr lang="ru-RU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</a:rPr>
              <a:t>                                                  </a:t>
            </a:r>
            <a:r>
              <a:rPr lang="ru-RU" sz="2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</a:rPr>
              <a:t>Задачи:</a:t>
            </a:r>
            <a:endParaRPr lang="ru-RU" sz="22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fontAlgn="base"/>
            <a:r>
              <a:rPr lang="ru-RU" sz="2000" b="1" u="sng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Образовательные:</a:t>
            </a:r>
          </a:p>
          <a:p>
            <a:pPr marL="536575" indent="-268288" fontAlgn="base">
              <a:buFont typeface="+mj-lt"/>
              <a:buAutoNum type="arabicPeriod"/>
            </a:pPr>
            <a:r>
              <a:rPr lang="ru-RU" sz="2000" b="1" dirty="0" smtClean="0"/>
              <a:t>формировать самостоятельность детей в художественно-речевой и театрально-игровой деятельности;</a:t>
            </a:r>
          </a:p>
          <a:p>
            <a:pPr marL="536575" indent="-268288" fontAlgn="base">
              <a:buFont typeface="+mj-lt"/>
              <a:buAutoNum type="arabicPeriod"/>
            </a:pPr>
            <a:r>
              <a:rPr lang="ru-RU" sz="2000" b="1" dirty="0" smtClean="0"/>
              <a:t>формировать первоначальные представления об особенностях художественной литературы: </a:t>
            </a:r>
          </a:p>
          <a:p>
            <a:pPr marL="1450975" lvl="2" indent="-268288" fontAlgn="base">
              <a:buFont typeface="Wingdings" pitchFamily="2" charset="2"/>
              <a:buChar char="§"/>
            </a:pPr>
            <a:r>
              <a:rPr lang="ru-RU" sz="2000" b="1" dirty="0" smtClean="0"/>
              <a:t>о жанрах (проза, поэзия);</a:t>
            </a:r>
          </a:p>
          <a:p>
            <a:pPr marL="1450975" lvl="2" indent="-268288" fontAlgn="base">
              <a:buFont typeface="Wingdings" pitchFamily="2" charset="2"/>
              <a:buChar char="§"/>
            </a:pPr>
            <a:r>
              <a:rPr lang="ru-RU" sz="2000" b="1" dirty="0" smtClean="0"/>
              <a:t>об их специфических особенностях; </a:t>
            </a:r>
          </a:p>
          <a:p>
            <a:pPr marL="1450975" lvl="2" indent="-268288" fontAlgn="base">
              <a:buFont typeface="Wingdings" pitchFamily="2" charset="2"/>
              <a:buChar char="§"/>
            </a:pPr>
            <a:r>
              <a:rPr lang="ru-RU" sz="2000" b="1" dirty="0" smtClean="0"/>
              <a:t>о композиции;</a:t>
            </a:r>
          </a:p>
          <a:p>
            <a:pPr marL="1450975" lvl="2" indent="-268288" fontAlgn="base">
              <a:buFont typeface="Wingdings" pitchFamily="2" charset="2"/>
              <a:buChar char="§"/>
            </a:pPr>
            <a:r>
              <a:rPr lang="ru-RU" sz="2000" b="1" dirty="0" smtClean="0"/>
              <a:t>о простейших элементах образности в языке;</a:t>
            </a:r>
          </a:p>
          <a:p>
            <a:pPr marL="536575" indent="-268288" fontAlgn="base">
              <a:buFont typeface="+mj-lt"/>
              <a:buAutoNum type="arabicPeriod"/>
            </a:pPr>
            <a:r>
              <a:rPr lang="ru-RU" sz="2000" b="1" dirty="0" smtClean="0"/>
              <a:t>выработать правильное отношение к книге и чтению;</a:t>
            </a:r>
          </a:p>
          <a:p>
            <a:pPr marL="268287" indent="0" fontAlgn="base">
              <a:buNone/>
            </a:pPr>
            <a:r>
              <a:rPr lang="ru-RU" sz="2000" b="1" dirty="0" smtClean="0"/>
              <a:t>                                                 Цель:</a:t>
            </a:r>
          </a:p>
          <a:p>
            <a:pPr fontAlgn="base"/>
            <a:r>
              <a:rPr lang="ru-RU" sz="2000" b="1" u="sng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Развивающие:</a:t>
            </a:r>
          </a:p>
          <a:p>
            <a:pPr marL="536575" indent="-268288" fontAlgn="base">
              <a:buFont typeface="+mj-lt"/>
              <a:buAutoNum type="arabicPeriod"/>
            </a:pPr>
            <a:r>
              <a:rPr lang="ru-RU" sz="2000" b="1" dirty="0" smtClean="0"/>
              <a:t>развивать навык совместного слушания, умение организованно отвечать на вопросы и спрашивать о прочитанном, внимательно рассматривать иллюстрации, соотносить их со знакомым текстом;</a:t>
            </a:r>
          </a:p>
          <a:p>
            <a:pPr marL="536575" indent="-268288" fontAlgn="base">
              <a:buFont typeface="+mj-lt"/>
              <a:buAutoNum type="arabicPeriod"/>
            </a:pPr>
            <a:r>
              <a:rPr lang="ru-RU" sz="2000" b="1" dirty="0" smtClean="0"/>
              <a:t>развивать способность к целостному восприятию произведений разных жанров, обеспечить усвоение содержания произведений и эмоциональную отзывчивость на него;</a:t>
            </a:r>
          </a:p>
          <a:p>
            <a:pPr marL="536575" indent="-268288" fontAlgn="base">
              <a:buFont typeface="+mj-lt"/>
              <a:buAutoNum type="arabicPeriod"/>
            </a:pPr>
            <a:r>
              <a:rPr lang="ru-RU" sz="2000" b="1" dirty="0" smtClean="0"/>
              <a:t>развивать поэтический слух.</a:t>
            </a:r>
          </a:p>
          <a:p>
            <a:endParaRPr lang="ru-RU" dirty="0"/>
          </a:p>
        </p:txBody>
      </p:sp>
      <p:pic>
        <p:nvPicPr>
          <p:cNvPr id="4" name="Рисунок 3" descr="Рисунок2 (2).pn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 flipH="1">
            <a:off x="6228184" y="5087736"/>
            <a:ext cx="2915816" cy="1700808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r>
              <a:rPr lang="ru-RU" dirty="0" smtClean="0"/>
              <a:t>  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827584" y="0"/>
            <a:ext cx="7128792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sz="2000" b="1" u="sng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Воспитательные:</a:t>
            </a:r>
          </a:p>
          <a:p>
            <a:pPr marL="625475" indent="-357188" fontAlgn="base">
              <a:buFont typeface="+mj-lt"/>
              <a:buAutoNum type="arabicPeriod"/>
            </a:pPr>
            <a:r>
              <a:rPr lang="ru-RU" sz="2400" dirty="0" smtClean="0"/>
              <a:t>воспитывать у детей избирательное отношение к художественным произведениям, умение ориентироваться в мире книг;</a:t>
            </a:r>
          </a:p>
          <a:p>
            <a:pPr marL="625475" indent="-357188" fontAlgn="base">
              <a:buFont typeface="+mj-lt"/>
              <a:buAutoNum type="arabicPeriod"/>
            </a:pPr>
            <a:r>
              <a:rPr lang="ru-RU" sz="2400" dirty="0" smtClean="0"/>
              <a:t>воспитывать интерес к художественной литературе,</a:t>
            </a:r>
          </a:p>
          <a:p>
            <a:pPr marL="625475" indent="-357188" fontAlgn="base">
              <a:buFont typeface="+mj-lt"/>
              <a:buAutoNum type="arabicPeriod"/>
            </a:pPr>
            <a:r>
              <a:rPr lang="ru-RU" sz="2400" dirty="0" smtClean="0"/>
              <a:t>воспитывать литературно-художественный вкус, способность понимать и чувствовать настроение произведения: красоту и поэтичность рассказов, сказок, стихов;</a:t>
            </a:r>
          </a:p>
          <a:p>
            <a:pPr marL="625475" indent="-357188" fontAlgn="base">
              <a:buFont typeface="+mj-lt"/>
              <a:buAutoNum type="arabicPeriod"/>
            </a:pPr>
            <a:r>
              <a:rPr lang="ru-RU" sz="2400" dirty="0" smtClean="0"/>
              <a:t>воспитывать навыки аккуратного обращения с книгой.</a:t>
            </a:r>
            <a:endParaRPr lang="ru-RU" sz="2400" dirty="0"/>
          </a:p>
        </p:txBody>
      </p:sp>
      <p:pic>
        <p:nvPicPr>
          <p:cNvPr id="5" name="Рисунок 4" descr="96045887[1].jpg"/>
          <p:cNvPicPr>
            <a:picLocks noChangeAspect="1"/>
          </p:cNvPicPr>
          <p:nvPr/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35864" y="4566500"/>
            <a:ext cx="2970659" cy="2276872"/>
          </a:xfrm>
          <a:prstGeom prst="rect">
            <a:avLst/>
          </a:prstGeom>
          <a:ln>
            <a:noFill/>
          </a:ln>
        </p:spPr>
      </p:pic>
      <p:pic>
        <p:nvPicPr>
          <p:cNvPr id="6" name="Содержимое 4" descr="0_9b809_edb731a4_XL.pn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3491880" y="5057684"/>
            <a:ext cx="2638425" cy="1857378"/>
          </a:xfrm>
          <a:prstGeom prst="rect">
            <a:avLst/>
          </a:prstGeom>
        </p:spPr>
      </p:pic>
      <p:pic>
        <p:nvPicPr>
          <p:cNvPr id="7" name="Рисунок 6" descr="1368445140_126_2555270.jpg"/>
          <p:cNvPicPr>
            <a:picLocks noChangeAspect="1"/>
          </p:cNvPicPr>
          <p:nvPr/>
        </p:nvPicPr>
        <p:blipFill>
          <a:blip r:embed="rId4" cstate="email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 flipH="1">
            <a:off x="6444204" y="4572952"/>
            <a:ext cx="2480983" cy="2285047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395536" y="1"/>
            <a:ext cx="8424614" cy="60071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b="1" i="1" u="sng" dirty="0" smtClean="0"/>
              <a:t>Подготовительный этап</a:t>
            </a:r>
            <a:endParaRPr lang="ru-RU" dirty="0" smtClean="0"/>
          </a:p>
          <a:p>
            <a:r>
              <a:rPr lang="ru-RU" sz="1800" dirty="0" smtClean="0"/>
              <a:t>-</a:t>
            </a:r>
            <a:r>
              <a:rPr lang="ru-RU" sz="2400" b="1" dirty="0" smtClean="0"/>
              <a:t>выбор темы проекта;</a:t>
            </a:r>
          </a:p>
          <a:p>
            <a:r>
              <a:rPr lang="ru-RU" sz="2400" b="1" dirty="0" smtClean="0"/>
              <a:t>-постановка целей, задач;</a:t>
            </a:r>
          </a:p>
          <a:p>
            <a:r>
              <a:rPr lang="ru-RU" sz="2400" b="1" dirty="0" smtClean="0"/>
              <a:t>-подбор методической литературы,</a:t>
            </a:r>
          </a:p>
          <a:p>
            <a:r>
              <a:rPr lang="ru-RU" sz="2400" b="1" dirty="0" smtClean="0"/>
              <a:t>-подбор наглядного материала, художественной литературы, мультипликационной продукции, музыкального сопровождения, реквизита;</a:t>
            </a:r>
          </a:p>
          <a:p>
            <a:pPr marL="0" indent="0">
              <a:buNone/>
            </a:pPr>
            <a:r>
              <a:rPr lang="ru-RU" sz="2400" b="1" dirty="0" smtClean="0"/>
              <a:t>    - подбор иллюстраций, картин по творчеству                                         </a:t>
            </a:r>
          </a:p>
          <a:p>
            <a:pPr marL="0" indent="0">
              <a:buNone/>
            </a:pPr>
            <a:r>
              <a:rPr lang="ru-RU" sz="2400" b="1" dirty="0" smtClean="0"/>
              <a:t>     А.С. Пушкина, А.Л. </a:t>
            </a:r>
            <a:r>
              <a:rPr lang="ru-RU" sz="2400" b="1" dirty="0" err="1" smtClean="0"/>
              <a:t>Барто</a:t>
            </a:r>
            <a:r>
              <a:rPr lang="ru-RU" sz="2400" b="1" dirty="0" smtClean="0"/>
              <a:t>, С.Я. Маршака,  </a:t>
            </a:r>
          </a:p>
          <a:p>
            <a:pPr marL="0" indent="0">
              <a:buNone/>
            </a:pPr>
            <a:r>
              <a:rPr lang="ru-RU" sz="2400" b="1" dirty="0"/>
              <a:t>    </a:t>
            </a:r>
            <a:r>
              <a:rPr lang="ru-RU" sz="2400" b="1" dirty="0" smtClean="0"/>
              <a:t> К.И. Чуковского,  Э.Н. Успенского.</a:t>
            </a:r>
            <a:endParaRPr lang="ru-RU" sz="2400" b="1" dirty="0"/>
          </a:p>
          <a:p>
            <a:pPr marL="0" indent="0">
              <a:buNone/>
            </a:pPr>
            <a:r>
              <a:rPr lang="ru-RU" sz="2400" b="1" dirty="0" smtClean="0"/>
              <a:t>    - приготовление атрибутов к играм драматизациям</a:t>
            </a:r>
            <a:r>
              <a:rPr lang="ru-RU" sz="2400" dirty="0" smtClean="0"/>
              <a:t>;</a:t>
            </a:r>
          </a:p>
          <a:p>
            <a:pPr marL="0" indent="0">
              <a:buNone/>
            </a:pPr>
            <a:r>
              <a:rPr lang="ru-RU" dirty="0" smtClean="0"/>
              <a:t>   </a:t>
            </a:r>
            <a:endParaRPr lang="ru-RU" dirty="0"/>
          </a:p>
        </p:txBody>
      </p:sp>
      <p:pic>
        <p:nvPicPr>
          <p:cNvPr id="5" name="Рисунок 4" descr="rossiya9.jpg"/>
          <p:cNvPicPr>
            <a:picLocks noChangeAspect="1"/>
          </p:cNvPicPr>
          <p:nvPr/>
        </p:nvPicPr>
        <p:blipFill>
          <a:blip r:embed="rId2" cstate="email">
            <a:clrChange>
              <a:clrFrom>
                <a:srgbClr val="F8F8F8"/>
              </a:clrFrom>
              <a:clrTo>
                <a:srgbClr val="F8F8F8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119664" y="4644721"/>
            <a:ext cx="3024336" cy="2213279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548679"/>
            <a:ext cx="8686800" cy="850629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      </a:t>
            </a:r>
            <a:r>
              <a:rPr lang="ru-RU" b="1" dirty="0" smtClean="0">
                <a:latin typeface="+mn-lt"/>
              </a:rPr>
              <a:t>Принципы</a:t>
            </a:r>
            <a:r>
              <a:rPr lang="ru-RU" dirty="0" smtClean="0">
                <a:latin typeface="+mn-lt"/>
              </a:rPr>
              <a:t> </a:t>
            </a:r>
            <a:r>
              <a:rPr lang="ru-RU" b="1" dirty="0" smtClean="0">
                <a:latin typeface="+mn-lt"/>
              </a:rPr>
              <a:t>реализации проекта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196752"/>
            <a:ext cx="8686800" cy="4883373"/>
          </a:xfrm>
        </p:spPr>
        <p:txBody>
          <a:bodyPr>
            <a:normAutofit/>
          </a:bodyPr>
          <a:lstStyle/>
          <a:p>
            <a:pPr>
              <a:buNone/>
            </a:pPr>
            <a:endParaRPr lang="ru-RU" dirty="0" smtClean="0"/>
          </a:p>
          <a:p>
            <a:r>
              <a:rPr lang="ru-RU" sz="2800" b="1" dirty="0"/>
              <a:t>П</a:t>
            </a:r>
            <a:r>
              <a:rPr lang="ru-RU" sz="2800" b="1" dirty="0" smtClean="0"/>
              <a:t>ринцип последовательности и систематичности</a:t>
            </a:r>
          </a:p>
          <a:p>
            <a:r>
              <a:rPr lang="ru-RU" sz="2800" b="1" dirty="0"/>
              <a:t>П</a:t>
            </a:r>
            <a:r>
              <a:rPr lang="ru-RU" sz="2800" b="1" dirty="0" smtClean="0"/>
              <a:t>ринцип наглядности</a:t>
            </a:r>
          </a:p>
          <a:p>
            <a:r>
              <a:rPr lang="ru-RU" sz="2800" b="1" dirty="0"/>
              <a:t>П</a:t>
            </a:r>
            <a:r>
              <a:rPr lang="ru-RU" sz="2800" b="1" dirty="0" smtClean="0"/>
              <a:t>ринцип творчества</a:t>
            </a:r>
          </a:p>
          <a:p>
            <a:r>
              <a:rPr lang="ru-RU" sz="2800" b="1" dirty="0"/>
              <a:t>П</a:t>
            </a:r>
            <a:r>
              <a:rPr lang="ru-RU" sz="2800" b="1" dirty="0" smtClean="0"/>
              <a:t>ринцип доступности</a:t>
            </a:r>
          </a:p>
          <a:p>
            <a:r>
              <a:rPr lang="ru-RU" sz="2800" b="1" dirty="0"/>
              <a:t>П</a:t>
            </a:r>
            <a:r>
              <a:rPr lang="ru-RU" sz="2800" b="1" dirty="0" smtClean="0"/>
              <a:t>ринцип дифференциации и</a:t>
            </a:r>
          </a:p>
          <a:p>
            <a:r>
              <a:rPr lang="ru-RU" sz="2800" b="1" dirty="0" smtClean="0"/>
              <a:t>индивидуализации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467544" y="260649"/>
            <a:ext cx="8424936" cy="586551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b="1" dirty="0" smtClean="0"/>
              <a:t>                    </a:t>
            </a:r>
            <a:r>
              <a:rPr lang="ru-RU" b="1" u="sng" dirty="0" smtClean="0"/>
              <a:t>Работа с детьми:</a:t>
            </a:r>
            <a:endParaRPr lang="ru-RU" u="sng" dirty="0" smtClean="0"/>
          </a:p>
          <a:p>
            <a:pPr lvl="0"/>
            <a:r>
              <a:rPr lang="ru-RU" sz="2800" b="1" dirty="0" smtClean="0"/>
              <a:t>Чтение художественной литературы.</a:t>
            </a:r>
          </a:p>
          <a:p>
            <a:pPr lvl="0"/>
            <a:r>
              <a:rPr lang="ru-RU" sz="2800" b="1" dirty="0" smtClean="0"/>
              <a:t>Беседы по прочитанным произведениям </a:t>
            </a:r>
            <a:r>
              <a:rPr lang="ru-RU" sz="2800" b="1" dirty="0"/>
              <a:t>. </a:t>
            </a:r>
            <a:endParaRPr lang="ru-RU" sz="2800" b="1" dirty="0" smtClean="0"/>
          </a:p>
          <a:p>
            <a:pPr lvl="0"/>
            <a:r>
              <a:rPr lang="ru-RU" sz="2800" b="1" dirty="0"/>
              <a:t>Заучивание наизусть стихотворений </a:t>
            </a:r>
            <a:r>
              <a:rPr lang="ru-RU" sz="2800" b="1" dirty="0" smtClean="0"/>
              <a:t>поэтов</a:t>
            </a:r>
          </a:p>
          <a:p>
            <a:pPr lvl="0"/>
            <a:r>
              <a:rPr lang="ru-RU" sz="2800" b="1" dirty="0" smtClean="0"/>
              <a:t>Просмотр мультфильмов по произведениям  К.И. Чуковского, С.Я. Маршака.</a:t>
            </a:r>
          </a:p>
          <a:p>
            <a:pPr lvl="0"/>
            <a:r>
              <a:rPr lang="ru-RU" sz="2800" b="1" dirty="0" smtClean="0"/>
              <a:t>Организованная деятельность в книжном уголке</a:t>
            </a:r>
          </a:p>
          <a:p>
            <a:pPr lvl="0"/>
            <a:r>
              <a:rPr lang="ru-RU" sz="2800" b="1" dirty="0"/>
              <a:t>Игровая  театрализованная </a:t>
            </a:r>
            <a:r>
              <a:rPr lang="ru-RU" sz="2800" b="1" dirty="0" smtClean="0"/>
              <a:t>деятельность</a:t>
            </a:r>
          </a:p>
          <a:p>
            <a:pPr lvl="0"/>
            <a:r>
              <a:rPr lang="ru-RU" sz="2800" b="1" dirty="0" smtClean="0"/>
              <a:t>Экскурсия в библиотеку.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dirty="0" smtClean="0"/>
              <a:t>      </a:t>
            </a:r>
            <a:r>
              <a:rPr lang="ru-RU" sz="2800" dirty="0"/>
              <a:t/>
            </a:r>
            <a:br>
              <a:rPr lang="ru-RU" sz="2800" dirty="0"/>
            </a:br>
            <a:r>
              <a:rPr lang="ru-RU" sz="2800" dirty="0"/>
              <a:t> </a:t>
            </a:r>
          </a:p>
        </p:txBody>
      </p:sp>
      <p:sp>
        <p:nvSpPr>
          <p:cNvPr id="7" name="Текст 6"/>
          <p:cNvSpPr>
            <a:spLocks noGrp="1"/>
          </p:cNvSpPr>
          <p:nvPr>
            <p:ph type="body" idx="4294967295"/>
          </p:nvPr>
        </p:nvSpPr>
        <p:spPr>
          <a:xfrm>
            <a:off x="0" y="332656"/>
            <a:ext cx="9144000" cy="576064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dirty="0" smtClean="0"/>
              <a:t>Заучивание </a:t>
            </a:r>
            <a:r>
              <a:rPr lang="ru-RU" dirty="0"/>
              <a:t>и рассказывание </a:t>
            </a:r>
            <a:r>
              <a:rPr lang="ru-RU" dirty="0" smtClean="0"/>
              <a:t>  </a:t>
            </a:r>
            <a:r>
              <a:rPr lang="ru-RU" dirty="0" smtClean="0"/>
              <a:t>стихотворений.</a:t>
            </a:r>
            <a:r>
              <a:rPr lang="ru-RU" dirty="0" smtClean="0"/>
              <a:t>.</a:t>
            </a:r>
            <a:endParaRPr lang="ru-RU" dirty="0"/>
          </a:p>
          <a:p>
            <a:pPr marL="0" indent="0">
              <a:buNone/>
            </a:pPr>
            <a:endParaRPr lang="ru-RU" sz="2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286000" y="3105835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1029" name="Picture 5" descr="G:\IMG_20180409_16521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268760"/>
            <a:ext cx="8208912" cy="532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8794" y="142875"/>
            <a:ext cx="8686800" cy="144016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dirty="0"/>
              <a:t>Самостоятельная деятельность в книжном уголке.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3828" y="3269157"/>
            <a:ext cx="4279900" cy="34703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 descr="G:\IMG_20180406_10174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549021"/>
            <a:ext cx="4032448" cy="5206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0895" y="1268760"/>
            <a:ext cx="1619250" cy="1714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81906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 smtClean="0">
                <a:latin typeface="+mn-lt"/>
              </a:rPr>
              <a:t>         </a:t>
            </a:r>
            <a:r>
              <a:rPr lang="ru-RU" sz="4000" dirty="0" smtClean="0"/>
              <a:t>Экскурсия в библиотеку  </a:t>
            </a:r>
            <a:endParaRPr lang="ru-RU" sz="4000" dirty="0"/>
          </a:p>
        </p:txBody>
      </p:sp>
      <p:pic>
        <p:nvPicPr>
          <p:cNvPr id="1026" name="Picture 2" descr="G:\SAM_284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412776"/>
            <a:ext cx="7848873" cy="5251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686800" cy="66754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    </a:t>
            </a:r>
            <a:r>
              <a:rPr lang="ru-RU" sz="3100" dirty="0" smtClean="0">
                <a:latin typeface="+mn-lt"/>
              </a:rPr>
              <a:t>Театрализованная деятельность </a:t>
            </a:r>
            <a:r>
              <a:rPr lang="ru-RU" sz="3100" dirty="0">
                <a:latin typeface="+mn-lt"/>
              </a:rPr>
              <a:t/>
            </a:r>
            <a:br>
              <a:rPr lang="ru-RU" sz="3100" dirty="0">
                <a:latin typeface="+mn-lt"/>
              </a:rPr>
            </a:br>
            <a:r>
              <a:rPr lang="ru-RU" sz="3100" dirty="0" smtClean="0">
                <a:latin typeface="+mn-lt"/>
              </a:rPr>
              <a:t>            по сказке муха-цокотуха.</a:t>
            </a:r>
            <a:endParaRPr lang="ru-RU" sz="3100" dirty="0">
              <a:latin typeface="+mn-lt"/>
            </a:endParaRPr>
          </a:p>
        </p:txBody>
      </p:sp>
      <p:pic>
        <p:nvPicPr>
          <p:cNvPr id="3074" name="Picture 2" descr="G:\IMG_20180406_09241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213" y="1570361"/>
            <a:ext cx="4285771" cy="4954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G:\IMG_20180406_09251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8713" y="1570361"/>
            <a:ext cx="4265775" cy="4954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G:\IMG_20180406_09275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49750">
            <a:off x="608410" y="150293"/>
            <a:ext cx="3116940" cy="31685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G:\IMG_20180406_09330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9079" y="3356992"/>
            <a:ext cx="5832648" cy="3493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G:\IMG_20180406_092645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30970">
            <a:off x="5593882" y="142127"/>
            <a:ext cx="3176623" cy="3186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85268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260648"/>
            <a:ext cx="8902824" cy="936104"/>
          </a:xfrm>
        </p:spPr>
        <p:txBody>
          <a:bodyPr>
            <a:normAutofit fontScale="90000"/>
          </a:bodyPr>
          <a:lstStyle/>
          <a:p>
            <a:r>
              <a:rPr lang="ru-RU" sz="2800" dirty="0" smtClean="0"/>
              <a:t>      </a:t>
            </a:r>
            <a:r>
              <a:rPr lang="ru-RU" sz="3100" dirty="0" smtClean="0"/>
              <a:t>Литературный  вечер </a:t>
            </a:r>
            <a:br>
              <a:rPr lang="ru-RU" sz="3100" dirty="0" smtClean="0"/>
            </a:br>
            <a:r>
              <a:rPr lang="ru-RU" sz="3100" dirty="0" smtClean="0"/>
              <a:t>«Поэзия – чудесная страна»</a:t>
            </a:r>
            <a:endParaRPr lang="ru-RU" sz="3100" dirty="0"/>
          </a:p>
        </p:txBody>
      </p:sp>
      <p:pic>
        <p:nvPicPr>
          <p:cNvPr id="3074" name="Picture 2" descr="G:\фото альбом\фото к дню поэзии\SAM_280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720874"/>
            <a:ext cx="4968552" cy="396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G:\фото альбом\фото к дню поэзии\SAM_283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3967" y="61138"/>
            <a:ext cx="3917985" cy="3319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G:\фото альбом\фото к дню поэзии\SAM_282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1919" y="3562536"/>
            <a:ext cx="3950033" cy="3212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7987" y="83127"/>
            <a:ext cx="8686800" cy="1298448"/>
          </a:xfrm>
        </p:spPr>
        <p:txBody>
          <a:bodyPr/>
          <a:lstStyle/>
          <a:p>
            <a:r>
              <a:rPr lang="ru-RU" dirty="0" smtClean="0"/>
              <a:t>               </a:t>
            </a:r>
            <a:r>
              <a:rPr lang="ru-RU" dirty="0">
                <a:latin typeface="+mn-lt"/>
              </a:rPr>
              <a:t>Игра </a:t>
            </a:r>
            <a:r>
              <a:rPr lang="ru-RU" dirty="0" smtClean="0">
                <a:latin typeface="+mn-lt"/>
              </a:rPr>
              <a:t>«Викторина»</a:t>
            </a:r>
            <a:endParaRPr lang="ru-RU" dirty="0">
              <a:latin typeface="+mn-lt"/>
            </a:endParaRPr>
          </a:p>
        </p:txBody>
      </p:sp>
      <p:pic>
        <p:nvPicPr>
          <p:cNvPr id="4098" name="Picture 2" descr="G:\фото альбом\фото к дню поэзии\SAM_280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70459">
            <a:off x="129745" y="1241169"/>
            <a:ext cx="4070857" cy="2780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G:\фото альбом\фото к дню поэзии\SAM_283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79584">
            <a:off x="4767516" y="1336940"/>
            <a:ext cx="4275584" cy="2689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G:\фото альбом\фото к дню поэзии\SAM_284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5" y="4161504"/>
            <a:ext cx="4205956" cy="2666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G:\фото альбом\фото к дню поэзии\SAM_281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5640" y="4174480"/>
            <a:ext cx="4228360" cy="2667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038033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F:\фото альбом\фото к дню поэзии\SAM_28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68142" y="3284984"/>
            <a:ext cx="4219498" cy="3356992"/>
          </a:xfrm>
          <a:prstGeom prst="rect">
            <a:avLst/>
          </a:prstGeom>
          <a:noFill/>
        </p:spPr>
      </p:pic>
      <p:pic>
        <p:nvPicPr>
          <p:cNvPr id="1029" name="Picture 5" descr="F:\фото альбом\фото к дню поэзии\SAM_281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372387"/>
            <a:ext cx="4464496" cy="3501008"/>
          </a:xfrm>
          <a:prstGeom prst="rect">
            <a:avLst/>
          </a:prstGeom>
          <a:noFill/>
        </p:spPr>
      </p:pic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301752" y="116632"/>
            <a:ext cx="8686800" cy="864096"/>
          </a:xfrm>
        </p:spPr>
        <p:txBody>
          <a:bodyPr>
            <a:normAutofit fontScale="90000"/>
          </a:bodyPr>
          <a:lstStyle/>
          <a:p>
            <a:r>
              <a:rPr lang="ru-RU" sz="2700" b="1" dirty="0" smtClean="0"/>
              <a:t>Подвижная игра «Колобок»</a:t>
            </a:r>
            <a:r>
              <a:rPr lang="ru-RU" sz="2800" b="1" dirty="0" smtClean="0"/>
              <a:t/>
            </a:r>
            <a:br>
              <a:rPr lang="ru-RU" sz="2800" b="1" dirty="0" smtClean="0"/>
            </a:br>
            <a:r>
              <a:rPr lang="ru-RU" sz="2200" b="1" dirty="0"/>
              <a:t> </a:t>
            </a:r>
            <a:r>
              <a:rPr lang="ru-RU" sz="2200" b="1" dirty="0" smtClean="0"/>
              <a:t>                               дети исполняют </a:t>
            </a:r>
            <a:r>
              <a:rPr lang="ru-RU" sz="2200" b="1" dirty="0"/>
              <a:t>песню «Пусть бегут, неуклюжи</a:t>
            </a:r>
            <a:r>
              <a:rPr lang="ru-RU" sz="2800" b="1" dirty="0"/>
              <a:t>…» 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116632"/>
            <a:ext cx="8686800" cy="1080120"/>
          </a:xfrm>
        </p:spPr>
        <p:txBody>
          <a:bodyPr>
            <a:noAutofit/>
          </a:bodyPr>
          <a:lstStyle/>
          <a:p>
            <a:pPr algn="ctr"/>
            <a:r>
              <a:rPr lang="ru-RU" sz="3200" dirty="0" smtClean="0">
                <a:latin typeface="+mn-lt"/>
              </a:rPr>
              <a:t> Конкурс чтецов                                                     «Капельки звонкие стихов»</a:t>
            </a:r>
            <a:endParaRPr lang="ru-RU" sz="3200" dirty="0">
              <a:latin typeface="+mn-lt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2529" y="3894220"/>
            <a:ext cx="3600400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 descr="G:\DSC0661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96752"/>
            <a:ext cx="3635896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G:\DSC0662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296" y="1163580"/>
            <a:ext cx="3707904" cy="2697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    </a:t>
            </a:r>
            <a:r>
              <a:rPr lang="ru-RU" b="1" dirty="0" smtClean="0">
                <a:latin typeface="+mn-lt"/>
              </a:rPr>
              <a:t>Результаты  проектной работы  </a:t>
            </a:r>
            <a:endParaRPr lang="ru-RU" dirty="0"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/>
          </a:bodyPr>
          <a:lstStyle/>
          <a:p>
            <a:r>
              <a:rPr lang="ru-RU" sz="2000" b="1" dirty="0" smtClean="0"/>
              <a:t>У детей сформируется умение воспринимать текст на слух, читать стихи выразительно .</a:t>
            </a:r>
            <a:endParaRPr lang="ru-RU" sz="2000" dirty="0" smtClean="0"/>
          </a:p>
          <a:p>
            <a:r>
              <a:rPr lang="ru-RU" sz="2000" b="1" dirty="0" smtClean="0"/>
              <a:t>Пополнится предметно – развивающая среда: худ. литературой и оборудованием к играм драматизациям</a:t>
            </a:r>
            <a:endParaRPr lang="ru-RU" sz="2000" dirty="0" smtClean="0"/>
          </a:p>
          <a:p>
            <a:r>
              <a:rPr lang="ru-RU" sz="2000" b="1" dirty="0" smtClean="0"/>
              <a:t>Будут развиваться эмоциональная сфера ребенка, творческие способности</a:t>
            </a:r>
            <a:endParaRPr lang="ru-RU" sz="2000" dirty="0" smtClean="0"/>
          </a:p>
          <a:p>
            <a:r>
              <a:rPr lang="ru-RU" sz="2000" b="1" dirty="0" smtClean="0"/>
              <a:t>Увеличится объем памяти ребенка, активизируются его мыслительные процессы.</a:t>
            </a:r>
            <a:endParaRPr lang="ru-RU" sz="2000" dirty="0" smtClean="0"/>
          </a:p>
          <a:p>
            <a:r>
              <a:rPr lang="ru-RU" sz="2000" b="1" dirty="0" smtClean="0"/>
              <a:t>Сформируется интерес к творчеству детских писателей и поэтов</a:t>
            </a:r>
            <a:endParaRPr lang="ru-RU" sz="2000" dirty="0" smtClean="0"/>
          </a:p>
          <a:p>
            <a:r>
              <a:rPr lang="ru-RU" sz="2000" b="1" dirty="0" smtClean="0"/>
              <a:t>Повысится уровень  развития речи детей</a:t>
            </a:r>
            <a:r>
              <a:rPr lang="ru-RU" dirty="0" smtClean="0"/>
              <a:t> </a:t>
            </a:r>
            <a:endParaRPr lang="ru-RU" dirty="0"/>
          </a:p>
        </p:txBody>
      </p:sp>
      <p:pic>
        <p:nvPicPr>
          <p:cNvPr id="4" name="Рисунок 3" descr="children-reading-books-images-116.jpg"/>
          <p:cNvPicPr>
            <a:picLocks noChangeAspect="1"/>
          </p:cNvPicPr>
          <p:nvPr/>
        </p:nvPicPr>
        <p:blipFill>
          <a:blip r:embed="rId2" cstate="email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617871" y="4725144"/>
            <a:ext cx="3526129" cy="2276872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476672"/>
            <a:ext cx="792088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«Читайте детям стихи, пусть ухо их приучится к гармонии русского слова, сердце преисполнится чувством изящного, пусть поэзия действует на них так же, как и музыка».    В.Г.Белинский</a:t>
            </a:r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3" name="Picture 2" descr="http://raykab.at.ua/1klas/kopija.pn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339752" y="4149080"/>
            <a:ext cx="4432548" cy="2297788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2286000" y="2060848"/>
            <a:ext cx="457200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 П А С И Б О</a:t>
            </a:r>
          </a:p>
          <a:p>
            <a:pPr algn="ctr"/>
            <a:r>
              <a:rPr lang="ru-RU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ЗА </a:t>
            </a:r>
          </a:p>
          <a:p>
            <a:pPr algn="ctr"/>
            <a:r>
              <a:rPr lang="ru-RU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 Н И М А Н И Е!</a:t>
            </a:r>
            <a:endParaRPr lang="ru-RU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597</TotalTime>
  <Words>482</Words>
  <Application>Microsoft Office PowerPoint</Application>
  <PresentationFormat>Экран (4:3)</PresentationFormat>
  <Paragraphs>86</Paragraphs>
  <Slides>19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Трек</vt:lpstr>
      <vt:lpstr>Приобщение к художественной литературе, как развитие познавательного интереса и внутренней  культуры  дошкольников.</vt:lpstr>
      <vt:lpstr>Презентация PowerPoint</vt:lpstr>
      <vt:lpstr>Участники проекта:  дети подготовительной группы .  Проект (тип): познавательно-творческий.  Срок реализации: 3 месяца </vt:lpstr>
      <vt:lpstr>Презентация PowerPoint</vt:lpstr>
      <vt:lpstr>  </vt:lpstr>
      <vt:lpstr> </vt:lpstr>
      <vt:lpstr>      Принципы реализации проекта </vt:lpstr>
      <vt:lpstr>Презентация PowerPoint</vt:lpstr>
      <vt:lpstr>        </vt:lpstr>
      <vt:lpstr>Самостоятельная деятельность в книжном уголке. </vt:lpstr>
      <vt:lpstr>         Экскурсия в библиотеку  </vt:lpstr>
      <vt:lpstr>    Театрализованная деятельность              по сказке муха-цокотуха.</vt:lpstr>
      <vt:lpstr>Презентация PowerPoint</vt:lpstr>
      <vt:lpstr>      Литературный  вечер  «Поэзия – чудесная страна»</vt:lpstr>
      <vt:lpstr>               Игра «Викторина»</vt:lpstr>
      <vt:lpstr>Подвижная игра «Колобок»                                 дети исполняют песню «Пусть бегут, неуклюжи…» </vt:lpstr>
      <vt:lpstr> Конкурс чтецов                                                     «Капельки звонкие стихов»</vt:lpstr>
      <vt:lpstr>    Результаты  проектной работы  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Поэзия в жизни ребенка»</dc:title>
  <dc:creator>Светлячок</dc:creator>
  <cp:lastModifiedBy>User</cp:lastModifiedBy>
  <cp:revision>62</cp:revision>
  <dcterms:created xsi:type="dcterms:W3CDTF">2018-04-05T08:40:31Z</dcterms:created>
  <dcterms:modified xsi:type="dcterms:W3CDTF">2018-04-09T19:20:14Z</dcterms:modified>
</cp:coreProperties>
</file>