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78" r:id="rId11"/>
    <p:sldId id="266" r:id="rId12"/>
    <p:sldId id="279" r:id="rId13"/>
    <p:sldId id="267" r:id="rId14"/>
    <p:sldId id="272" r:id="rId15"/>
    <p:sldId id="269" r:id="rId16"/>
    <p:sldId id="281" r:id="rId17"/>
    <p:sldId id="273" r:id="rId18"/>
    <p:sldId id="271" r:id="rId19"/>
    <p:sldId id="274" r:id="rId20"/>
    <p:sldId id="282" r:id="rId21"/>
    <p:sldId id="286" r:id="rId22"/>
    <p:sldId id="285" r:id="rId23"/>
    <p:sldId id="283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370" autoAdjust="0"/>
    <p:restoredTop sz="94660"/>
  </p:normalViewPr>
  <p:slideViewPr>
    <p:cSldViewPr>
      <p:cViewPr varScale="1">
        <p:scale>
          <a:sx n="98" d="100"/>
          <a:sy n="98" d="100"/>
        </p:scale>
        <p:origin x="-96" y="-4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По возрастному составу (%)</c:v>
                </c:pt>
              </c:strCache>
            </c:strRef>
          </c:tx>
          <c:dLbls>
            <c:showVal val="1"/>
            <c:showLeaderLines val="1"/>
          </c:dLbls>
          <c:cat>
            <c:strRef>
              <c:f>Лист1!$A$2:$A$5</c:f>
              <c:strCache>
                <c:ptCount val="4"/>
                <c:pt idx="0">
                  <c:v>до 35 лет</c:v>
                </c:pt>
                <c:pt idx="1">
                  <c:v>35-50 лет</c:v>
                </c:pt>
                <c:pt idx="2">
                  <c:v>50-55 лет</c:v>
                </c:pt>
                <c:pt idx="3">
                  <c:v>свыше 55 лет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11.5</c:v>
                </c:pt>
                <c:pt idx="1">
                  <c:v>53.8</c:v>
                </c:pt>
                <c:pt idx="2">
                  <c:v>11.5</c:v>
                </c:pt>
                <c:pt idx="3">
                  <c:v>23</c:v>
                </c:pt>
              </c:numCache>
            </c:numRef>
          </c:val>
        </c:ser>
      </c:pie3DChart>
    </c:plotArea>
    <c:legend>
      <c:legendPos val="r"/>
      <c:layout/>
    </c:legend>
    <c:plotVisOnly val="1"/>
  </c:chart>
  <c:txPr>
    <a:bodyPr/>
    <a:lstStyle/>
    <a:p>
      <a:pPr>
        <a:defRPr sz="1400" baseline="0">
          <a:latin typeface="Times New Roman" pitchFamily="18" charset="0"/>
        </a:defRPr>
      </a:pPr>
      <a:endParaRPr lang="ru-RU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>
        <c:manualLayout>
          <c:layoutTarget val="inner"/>
          <c:xMode val="edge"/>
          <c:yMode val="edge"/>
          <c:x val="0.46634125379098407"/>
          <c:y val="3.4860003523430591E-2"/>
          <c:w val="0.37261345795567952"/>
          <c:h val="0.86716217612261937"/>
        </c:manualLayout>
      </c:layout>
      <c:barChart>
        <c:barDir val="bar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2015 г.</c:v>
                </c:pt>
              </c:strCache>
            </c:strRef>
          </c:tx>
          <c:cat>
            <c:strRef>
              <c:f>Лист1!$A$2:$A$13</c:f>
              <c:strCache>
                <c:ptCount val="12"/>
                <c:pt idx="0">
                  <c:v>МКДОУ д/с № 16</c:v>
                </c:pt>
                <c:pt idx="1">
                  <c:v>МКДОУ "Тополёк"</c:v>
                </c:pt>
                <c:pt idx="2">
                  <c:v>МКДОУ црр д/с "Солнышко"</c:v>
                </c:pt>
                <c:pt idx="3">
                  <c:v>МКДОУ "Родничок"</c:v>
                </c:pt>
                <c:pt idx="4">
                  <c:v>МКДОУ "Огонёк"</c:v>
                </c:pt>
                <c:pt idx="5">
                  <c:v>МКДОУ д/с "Колокольчик"</c:v>
                </c:pt>
                <c:pt idx="6">
                  <c:v>МКДОУ "Колобок"</c:v>
                </c:pt>
                <c:pt idx="7">
                  <c:v>МКДОУ црр д/с "Золотой петушок"</c:v>
                </c:pt>
                <c:pt idx="8">
                  <c:v>МКДОУ "Золотой ключик"</c:v>
                </c:pt>
                <c:pt idx="9">
                  <c:v>МКДОУ "Звёздочка"</c:v>
                </c:pt>
                <c:pt idx="10">
                  <c:v>МКДОУ д/с "Берёзка"</c:v>
                </c:pt>
                <c:pt idx="11">
                  <c:v>МКДОУ д/с "Алёнушка</c:v>
                </c:pt>
              </c:strCache>
            </c:strRef>
          </c:cat>
          <c:val>
            <c:numRef>
              <c:f>Лист1!$B$2:$B$13</c:f>
              <c:numCache>
                <c:formatCode>General</c:formatCode>
                <c:ptCount val="12"/>
                <c:pt idx="0">
                  <c:v>1</c:v>
                </c:pt>
                <c:pt idx="1">
                  <c:v>0</c:v>
                </c:pt>
                <c:pt idx="2">
                  <c:v>1</c:v>
                </c:pt>
                <c:pt idx="3">
                  <c:v>1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2017 г.</c:v>
                </c:pt>
              </c:strCache>
            </c:strRef>
          </c:tx>
          <c:cat>
            <c:strRef>
              <c:f>Лист1!$A$2:$A$13</c:f>
              <c:strCache>
                <c:ptCount val="12"/>
                <c:pt idx="0">
                  <c:v>МКДОУ д/с № 16</c:v>
                </c:pt>
                <c:pt idx="1">
                  <c:v>МКДОУ "Тополёк"</c:v>
                </c:pt>
                <c:pt idx="2">
                  <c:v>МКДОУ црр д/с "Солнышко"</c:v>
                </c:pt>
                <c:pt idx="3">
                  <c:v>МКДОУ "Родничок"</c:v>
                </c:pt>
                <c:pt idx="4">
                  <c:v>МКДОУ "Огонёк"</c:v>
                </c:pt>
                <c:pt idx="5">
                  <c:v>МКДОУ д/с "Колокольчик"</c:v>
                </c:pt>
                <c:pt idx="6">
                  <c:v>МКДОУ "Колобок"</c:v>
                </c:pt>
                <c:pt idx="7">
                  <c:v>МКДОУ црр д/с "Золотой петушок"</c:v>
                </c:pt>
                <c:pt idx="8">
                  <c:v>МКДОУ "Золотой ключик"</c:v>
                </c:pt>
                <c:pt idx="9">
                  <c:v>МКДОУ "Звёздочка"</c:v>
                </c:pt>
                <c:pt idx="10">
                  <c:v>МКДОУ д/с "Берёзка"</c:v>
                </c:pt>
                <c:pt idx="11">
                  <c:v>МКДОУ д/с "Алёнушка</c:v>
                </c:pt>
              </c:strCache>
            </c:strRef>
          </c:cat>
          <c:val>
            <c:numRef>
              <c:f>Лист1!$C$2:$C$13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2</c:v>
                </c:pt>
                <c:pt idx="3">
                  <c:v>0</c:v>
                </c:pt>
                <c:pt idx="4">
                  <c:v>1</c:v>
                </c:pt>
                <c:pt idx="5">
                  <c:v>0</c:v>
                </c:pt>
                <c:pt idx="6">
                  <c:v>0</c:v>
                </c:pt>
                <c:pt idx="7">
                  <c:v>1</c:v>
                </c:pt>
                <c:pt idx="8">
                  <c:v>0</c:v>
                </c:pt>
                <c:pt idx="9">
                  <c:v>0</c:v>
                </c:pt>
                <c:pt idx="10">
                  <c:v>1</c:v>
                </c:pt>
                <c:pt idx="11">
                  <c:v>0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2019 г.</c:v>
                </c:pt>
              </c:strCache>
            </c:strRef>
          </c:tx>
          <c:cat>
            <c:strRef>
              <c:f>Лист1!$A$2:$A$13</c:f>
              <c:strCache>
                <c:ptCount val="12"/>
                <c:pt idx="0">
                  <c:v>МКДОУ д/с № 16</c:v>
                </c:pt>
                <c:pt idx="1">
                  <c:v>МКДОУ "Тополёк"</c:v>
                </c:pt>
                <c:pt idx="2">
                  <c:v>МКДОУ црр д/с "Солнышко"</c:v>
                </c:pt>
                <c:pt idx="3">
                  <c:v>МКДОУ "Родничок"</c:v>
                </c:pt>
                <c:pt idx="4">
                  <c:v>МКДОУ "Огонёк"</c:v>
                </c:pt>
                <c:pt idx="5">
                  <c:v>МКДОУ д/с "Колокольчик"</c:v>
                </c:pt>
                <c:pt idx="6">
                  <c:v>МКДОУ "Колобок"</c:v>
                </c:pt>
                <c:pt idx="7">
                  <c:v>МКДОУ црр д/с "Золотой петушок"</c:v>
                </c:pt>
                <c:pt idx="8">
                  <c:v>МКДОУ "Золотой ключик"</c:v>
                </c:pt>
                <c:pt idx="9">
                  <c:v>МКДОУ "Звёздочка"</c:v>
                </c:pt>
                <c:pt idx="10">
                  <c:v>МКДОУ д/с "Берёзка"</c:v>
                </c:pt>
                <c:pt idx="11">
                  <c:v>МКДОУ д/с "Алёнушка</c:v>
                </c:pt>
              </c:strCache>
            </c:strRef>
          </c:cat>
          <c:val>
            <c:numRef>
              <c:f>Лист1!$D$2:$D$13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1</c:v>
                </c:pt>
                <c:pt idx="3">
                  <c:v>1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1</c:v>
                </c:pt>
                <c:pt idx="9">
                  <c:v>0</c:v>
                </c:pt>
                <c:pt idx="10">
                  <c:v>0</c:v>
                </c:pt>
                <c:pt idx="11">
                  <c:v>1</c:v>
                </c:pt>
              </c:numCache>
            </c:numRef>
          </c:val>
        </c:ser>
        <c:axId val="91644672"/>
        <c:axId val="91646208"/>
      </c:barChart>
      <c:catAx>
        <c:axId val="91644672"/>
        <c:scaling>
          <c:orientation val="minMax"/>
        </c:scaling>
        <c:axPos val="l"/>
        <c:tickLblPos val="nextTo"/>
        <c:crossAx val="91646208"/>
        <c:crosses val="autoZero"/>
        <c:auto val="1"/>
        <c:lblAlgn val="ctr"/>
        <c:lblOffset val="100"/>
      </c:catAx>
      <c:valAx>
        <c:axId val="91646208"/>
        <c:scaling>
          <c:orientation val="minMax"/>
          <c:max val="5"/>
        </c:scaling>
        <c:axPos val="b"/>
        <c:majorGridlines/>
        <c:numFmt formatCode="General" sourceLinked="1"/>
        <c:tickLblPos val="nextTo"/>
        <c:crossAx val="91644672"/>
        <c:crosses val="autoZero"/>
        <c:crossBetween val="between"/>
        <c:majorUnit val="1"/>
      </c:valAx>
    </c:plotArea>
    <c:legend>
      <c:legendPos val="r"/>
      <c:layout/>
    </c:legend>
    <c:plotVisOnly val="1"/>
  </c:chart>
  <c:txPr>
    <a:bodyPr/>
    <a:lstStyle/>
    <a:p>
      <a:pPr>
        <a:defRPr sz="1400" baseline="0">
          <a:latin typeface="Times New Roman" pitchFamily="18" charset="0"/>
        </a:defRPr>
      </a:pPr>
      <a:endParaRPr lang="ru-RU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>
        <c:manualLayout>
          <c:layoutTarget val="inner"/>
          <c:xMode val="edge"/>
          <c:yMode val="edge"/>
          <c:x val="0.47697321786966268"/>
          <c:y val="2.9331294769854452E-2"/>
          <c:w val="0.38258651892733642"/>
          <c:h val="0.88822992039820003"/>
        </c:manualLayout>
      </c:layout>
      <c:barChart>
        <c:barDir val="bar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2020 г.</c:v>
                </c:pt>
              </c:strCache>
            </c:strRef>
          </c:tx>
          <c:dLbls>
            <c:delete val="1"/>
          </c:dLbls>
          <c:cat>
            <c:strRef>
              <c:f>Лист1!$A$2:$A$14</c:f>
              <c:strCache>
                <c:ptCount val="13"/>
                <c:pt idx="0">
                  <c:v>МКДОУ д/с "Улыбка"</c:v>
                </c:pt>
                <c:pt idx="1">
                  <c:v>МКДОУ д/с №16</c:v>
                </c:pt>
                <c:pt idx="2">
                  <c:v>МКДОУ д/с "Тополёк"</c:v>
                </c:pt>
                <c:pt idx="3">
                  <c:v>МКДОУ црр д/с "Солнышко"</c:v>
                </c:pt>
                <c:pt idx="4">
                  <c:v>МКДОУ д/с "Родничок"</c:v>
                </c:pt>
                <c:pt idx="5">
                  <c:v>МКДОУ д/с "Огонёк"</c:v>
                </c:pt>
                <c:pt idx="6">
                  <c:v>МКДОУ д/с "Колокольчик"</c:v>
                </c:pt>
                <c:pt idx="7">
                  <c:v>МКДОУ д/с "Колобок"</c:v>
                </c:pt>
                <c:pt idx="8">
                  <c:v>МКДОУ црр д/с "Золотой петушок"</c:v>
                </c:pt>
                <c:pt idx="9">
                  <c:v>МКДОУ д/с "Золотой ключик"</c:v>
                </c:pt>
                <c:pt idx="10">
                  <c:v>МКДОУ д/с "Звёздочка"</c:v>
                </c:pt>
                <c:pt idx="11">
                  <c:v>МКДОУ д/с "Берёзка"</c:v>
                </c:pt>
                <c:pt idx="12">
                  <c:v>МКДОУ д/с "Алёнушка"</c:v>
                </c:pt>
              </c:strCache>
            </c:strRef>
          </c:cat>
          <c:val>
            <c:numRef>
              <c:f>Лист1!$B$2:$B$14</c:f>
              <c:numCache>
                <c:formatCode>General</c:formatCode>
                <c:ptCount val="13"/>
                <c:pt idx="0">
                  <c:v>0</c:v>
                </c:pt>
                <c:pt idx="1">
                  <c:v>118</c:v>
                </c:pt>
                <c:pt idx="2">
                  <c:v>3</c:v>
                </c:pt>
                <c:pt idx="3">
                  <c:v>2</c:v>
                </c:pt>
                <c:pt idx="4">
                  <c:v>62</c:v>
                </c:pt>
                <c:pt idx="5">
                  <c:v>51</c:v>
                </c:pt>
                <c:pt idx="6">
                  <c:v>41</c:v>
                </c:pt>
                <c:pt idx="7">
                  <c:v>12</c:v>
                </c:pt>
                <c:pt idx="8">
                  <c:v>9</c:v>
                </c:pt>
                <c:pt idx="9">
                  <c:v>6</c:v>
                </c:pt>
                <c:pt idx="10">
                  <c:v>19</c:v>
                </c:pt>
                <c:pt idx="11">
                  <c:v>11</c:v>
                </c:pt>
                <c:pt idx="12">
                  <c:v>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2021 г.</c:v>
                </c:pt>
              </c:strCache>
            </c:strRef>
          </c:tx>
          <c:dLbls>
            <c:delete val="1"/>
          </c:dLbls>
          <c:cat>
            <c:strRef>
              <c:f>Лист1!$A$2:$A$14</c:f>
              <c:strCache>
                <c:ptCount val="13"/>
                <c:pt idx="0">
                  <c:v>МКДОУ д/с "Улыбка"</c:v>
                </c:pt>
                <c:pt idx="1">
                  <c:v>МКДОУ д/с №16</c:v>
                </c:pt>
                <c:pt idx="2">
                  <c:v>МКДОУ д/с "Тополёк"</c:v>
                </c:pt>
                <c:pt idx="3">
                  <c:v>МКДОУ црр д/с "Солнышко"</c:v>
                </c:pt>
                <c:pt idx="4">
                  <c:v>МКДОУ д/с "Родничок"</c:v>
                </c:pt>
                <c:pt idx="5">
                  <c:v>МКДОУ д/с "Огонёк"</c:v>
                </c:pt>
                <c:pt idx="6">
                  <c:v>МКДОУ д/с "Колокольчик"</c:v>
                </c:pt>
                <c:pt idx="7">
                  <c:v>МКДОУ д/с "Колобок"</c:v>
                </c:pt>
                <c:pt idx="8">
                  <c:v>МКДОУ црр д/с "Золотой петушок"</c:v>
                </c:pt>
                <c:pt idx="9">
                  <c:v>МКДОУ д/с "Золотой ключик"</c:v>
                </c:pt>
                <c:pt idx="10">
                  <c:v>МКДОУ д/с "Звёздочка"</c:v>
                </c:pt>
                <c:pt idx="11">
                  <c:v>МКДОУ д/с "Берёзка"</c:v>
                </c:pt>
                <c:pt idx="12">
                  <c:v>МКДОУ д/с "Алёнушка"</c:v>
                </c:pt>
              </c:strCache>
            </c:strRef>
          </c:cat>
          <c:val>
            <c:numRef>
              <c:f>Лист1!$C$2:$C$14</c:f>
              <c:numCache>
                <c:formatCode>General</c:formatCode>
                <c:ptCount val="13"/>
                <c:pt idx="0">
                  <c:v>4</c:v>
                </c:pt>
                <c:pt idx="1">
                  <c:v>54</c:v>
                </c:pt>
                <c:pt idx="2">
                  <c:v>12</c:v>
                </c:pt>
                <c:pt idx="3">
                  <c:v>42</c:v>
                </c:pt>
                <c:pt idx="4">
                  <c:v>87</c:v>
                </c:pt>
                <c:pt idx="5">
                  <c:v>84</c:v>
                </c:pt>
                <c:pt idx="6">
                  <c:v>111</c:v>
                </c:pt>
                <c:pt idx="7">
                  <c:v>9</c:v>
                </c:pt>
                <c:pt idx="8">
                  <c:v>15</c:v>
                </c:pt>
                <c:pt idx="9">
                  <c:v>8</c:v>
                </c:pt>
                <c:pt idx="10">
                  <c:v>63</c:v>
                </c:pt>
                <c:pt idx="11">
                  <c:v>15</c:v>
                </c:pt>
                <c:pt idx="12">
                  <c:v>29</c:v>
                </c:pt>
              </c:numCache>
            </c:numRef>
          </c:val>
        </c:ser>
        <c:dLbls>
          <c:showVal val="1"/>
        </c:dLbls>
        <c:axId val="92963200"/>
        <c:axId val="92964736"/>
      </c:barChart>
      <c:catAx>
        <c:axId val="92963200"/>
        <c:scaling>
          <c:orientation val="minMax"/>
        </c:scaling>
        <c:axPos val="l"/>
        <c:tickLblPos val="nextTo"/>
        <c:txPr>
          <a:bodyPr/>
          <a:lstStyle/>
          <a:p>
            <a:pPr>
              <a:defRPr sz="1200" baseline="0"/>
            </a:pPr>
            <a:endParaRPr lang="ru-RU"/>
          </a:p>
        </c:txPr>
        <c:crossAx val="92964736"/>
        <c:crosses val="autoZero"/>
        <c:auto val="1"/>
        <c:lblAlgn val="ctr"/>
        <c:lblOffset val="100"/>
      </c:catAx>
      <c:valAx>
        <c:axId val="92964736"/>
        <c:scaling>
          <c:orientation val="minMax"/>
        </c:scaling>
        <c:axPos val="b"/>
        <c:majorGridlines/>
        <c:numFmt formatCode="General" sourceLinked="1"/>
        <c:tickLblPos val="nextTo"/>
        <c:crossAx val="9296320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6904687993343965"/>
          <c:y val="0.41460614495874432"/>
          <c:w val="0.11830359588455533"/>
          <c:h val="0.170787500123351"/>
        </c:manualLayout>
      </c:layout>
      <c:txPr>
        <a:bodyPr/>
        <a:lstStyle/>
        <a:p>
          <a:pPr>
            <a:defRPr sz="1200" baseline="0"/>
          </a:pPr>
          <a:endParaRPr lang="ru-RU"/>
        </a:p>
      </c:txPr>
    </c:legend>
    <c:plotVisOnly val="1"/>
  </c:chart>
  <c:txPr>
    <a:bodyPr/>
    <a:lstStyle/>
    <a:p>
      <a:pPr>
        <a:defRPr sz="1400" baseline="0">
          <a:latin typeface="Times New Roman" pitchFamily="18" charset="0"/>
        </a:defRPr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Стаж руководящих работников ДОО (%)</c:v>
                </c:pt>
              </c:strCache>
            </c:strRef>
          </c:tx>
          <c:dLbls>
            <c:showVal val="1"/>
            <c:showLeaderLines val="1"/>
          </c:dLbls>
          <c:cat>
            <c:strRef>
              <c:f>Лист1!$A$2:$A$6</c:f>
              <c:strCache>
                <c:ptCount val="5"/>
                <c:pt idx="0">
                  <c:v>до 3 лет</c:v>
                </c:pt>
                <c:pt idx="1">
                  <c:v>3-5 лет</c:v>
                </c:pt>
                <c:pt idx="2">
                  <c:v>5-10 лет</c:v>
                </c:pt>
                <c:pt idx="3">
                  <c:v>10-25 лет</c:v>
                </c:pt>
                <c:pt idx="4">
                  <c:v>свыше 25 лет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23</c:v>
                </c:pt>
                <c:pt idx="1">
                  <c:v>15</c:v>
                </c:pt>
                <c:pt idx="2">
                  <c:v>11.5</c:v>
                </c:pt>
                <c:pt idx="3">
                  <c:v>27</c:v>
                </c:pt>
                <c:pt idx="4">
                  <c:v>23</c:v>
                </c:pt>
              </c:numCache>
            </c:numRef>
          </c:val>
        </c:ser>
      </c:pie3DChart>
    </c:plotArea>
    <c:legend>
      <c:legendPos val="r"/>
      <c:layout/>
    </c:legend>
    <c:plotVisOnly val="1"/>
  </c:chart>
  <c:txPr>
    <a:bodyPr/>
    <a:lstStyle/>
    <a:p>
      <a:pPr>
        <a:defRPr sz="1400" baseline="0">
          <a:latin typeface="Times New Roman" pitchFamily="18" charset="0"/>
        </a:defRPr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Стаж руководящих работников ДОО (%)</c:v>
                </c:pt>
              </c:strCache>
            </c:strRef>
          </c:tx>
          <c:dLbls>
            <c:showVal val="1"/>
            <c:showLeaderLines val="1"/>
          </c:dLbls>
          <c:cat>
            <c:strRef>
              <c:f>Лист1!$A$2:$A$6</c:f>
              <c:strCache>
                <c:ptCount val="5"/>
                <c:pt idx="0">
                  <c:v>до 3 лет</c:v>
                </c:pt>
                <c:pt idx="1">
                  <c:v>3-5 лет</c:v>
                </c:pt>
                <c:pt idx="2">
                  <c:v>5-10 лет</c:v>
                </c:pt>
                <c:pt idx="3">
                  <c:v>10-25 лет</c:v>
                </c:pt>
                <c:pt idx="4">
                  <c:v>свыше 25 лет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10.8</c:v>
                </c:pt>
                <c:pt idx="1">
                  <c:v>8.3000000000000007</c:v>
                </c:pt>
                <c:pt idx="2">
                  <c:v>9.8000000000000007</c:v>
                </c:pt>
                <c:pt idx="3">
                  <c:v>9.8000000000000007</c:v>
                </c:pt>
                <c:pt idx="4">
                  <c:v>40.300000000000004</c:v>
                </c:pt>
              </c:numCache>
            </c:numRef>
          </c:val>
        </c:ser>
      </c:pie3DChart>
    </c:plotArea>
    <c:legend>
      <c:legendPos val="r"/>
      <c:layout/>
    </c:legend>
    <c:plotVisOnly val="1"/>
  </c:chart>
  <c:txPr>
    <a:bodyPr/>
    <a:lstStyle/>
    <a:p>
      <a:pPr>
        <a:defRPr sz="1400" baseline="0">
          <a:latin typeface="Times New Roman" pitchFamily="18" charset="0"/>
        </a:defRPr>
      </a:pPr>
      <a:endParaRPr lang="ru-RU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2018-19уч.г.</c:v>
                </c:pt>
              </c:strCache>
            </c:strRef>
          </c:tx>
          <c:dLbls>
            <c:dLbl>
              <c:idx val="0"/>
              <c:layout>
                <c:manualLayout>
                  <c:x val="-2.1381227282446253E-3"/>
                  <c:y val="-3.5617229764786052E-3"/>
                </c:manualLayout>
              </c:layout>
              <c:showVal val="1"/>
            </c:dLbl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showVal val="1"/>
          </c:dLbls>
          <c:cat>
            <c:strRef>
              <c:f>Лист1!$A$2:$A$5</c:f>
              <c:strCache>
                <c:ptCount val="4"/>
                <c:pt idx="0">
                  <c:v>Высшая категория</c:v>
                </c:pt>
                <c:pt idx="1">
                  <c:v>Первая категория</c:v>
                </c:pt>
                <c:pt idx="2">
                  <c:v>СЗД</c:v>
                </c:pt>
                <c:pt idx="3">
                  <c:v>Без категории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107</c:v>
                </c:pt>
                <c:pt idx="1">
                  <c:v>34</c:v>
                </c:pt>
                <c:pt idx="2">
                  <c:v>23</c:v>
                </c:pt>
                <c:pt idx="3">
                  <c:v>30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2019-20 уч.г.2</c:v>
                </c:pt>
              </c:strCache>
            </c:strRef>
          </c:tx>
          <c:dLbls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showVal val="1"/>
          </c:dLbls>
          <c:cat>
            <c:strRef>
              <c:f>Лист1!$A$2:$A$5</c:f>
              <c:strCache>
                <c:ptCount val="4"/>
                <c:pt idx="0">
                  <c:v>Высшая категория</c:v>
                </c:pt>
                <c:pt idx="1">
                  <c:v>Первая категория</c:v>
                </c:pt>
                <c:pt idx="2">
                  <c:v>СЗД</c:v>
                </c:pt>
                <c:pt idx="3">
                  <c:v>Без категории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107</c:v>
                </c:pt>
                <c:pt idx="1">
                  <c:v>34</c:v>
                </c:pt>
                <c:pt idx="2">
                  <c:v>25</c:v>
                </c:pt>
                <c:pt idx="3">
                  <c:v>32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2020-21 уч.г.</c:v>
                </c:pt>
              </c:strCache>
            </c:strRef>
          </c:tx>
          <c:dLbls>
            <c:dLbl>
              <c:idx val="0"/>
              <c:layout>
                <c:manualLayout>
                  <c:x val="1.0690613641223009E-2"/>
                  <c:y val="-3.5617229764786091E-3"/>
                </c:manualLayout>
              </c:layout>
              <c:showVal val="1"/>
            </c:dLbl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showVal val="1"/>
          </c:dLbls>
          <c:cat>
            <c:strRef>
              <c:f>Лист1!$A$2:$A$5</c:f>
              <c:strCache>
                <c:ptCount val="4"/>
                <c:pt idx="0">
                  <c:v>Высшая категория</c:v>
                </c:pt>
                <c:pt idx="1">
                  <c:v>Первая категория</c:v>
                </c:pt>
                <c:pt idx="2">
                  <c:v>СЗД</c:v>
                </c:pt>
                <c:pt idx="3">
                  <c:v>Без категории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106</c:v>
                </c:pt>
                <c:pt idx="1">
                  <c:v>34</c:v>
                </c:pt>
                <c:pt idx="2">
                  <c:v>29</c:v>
                </c:pt>
                <c:pt idx="3">
                  <c:v>34</c:v>
                </c:pt>
              </c:numCache>
            </c:numRef>
          </c:val>
        </c:ser>
        <c:axId val="69269760"/>
        <c:axId val="69472256"/>
      </c:barChart>
      <c:catAx>
        <c:axId val="69269760"/>
        <c:scaling>
          <c:orientation val="minMax"/>
        </c:scaling>
        <c:axPos val="b"/>
        <c:tickLblPos val="nextTo"/>
        <c:crossAx val="69472256"/>
        <c:crosses val="autoZero"/>
        <c:auto val="1"/>
        <c:lblAlgn val="ctr"/>
        <c:lblOffset val="100"/>
      </c:catAx>
      <c:valAx>
        <c:axId val="69472256"/>
        <c:scaling>
          <c:orientation val="minMax"/>
        </c:scaling>
        <c:axPos val="l"/>
        <c:majorGridlines/>
        <c:numFmt formatCode="General" sourceLinked="1"/>
        <c:tickLblPos val="nextTo"/>
        <c:crossAx val="69269760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/>
    </c:legend>
    <c:plotVisOnly val="1"/>
  </c:chart>
  <c:txPr>
    <a:bodyPr/>
    <a:lstStyle/>
    <a:p>
      <a:pPr>
        <a:defRPr sz="1400" baseline="0">
          <a:latin typeface="Times New Roman" pitchFamily="18" charset="0"/>
        </a:defRPr>
      </a:pPr>
      <a:endParaRPr lang="ru-RU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>
        <c:manualLayout>
          <c:layoutTarget val="inner"/>
          <c:xMode val="edge"/>
          <c:yMode val="edge"/>
          <c:x val="0.39336842407759637"/>
          <c:y val="4.3596631606279114E-2"/>
          <c:w val="0.39955518900748327"/>
          <c:h val="0.85711539469775078"/>
        </c:manualLayout>
      </c:layout>
      <c:barChart>
        <c:barDir val="bar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Другие</c:v>
                </c:pt>
              </c:strCache>
            </c:strRef>
          </c:tx>
          <c:cat>
            <c:strRef>
              <c:f>Лист1!$A$2:$A$13</c:f>
              <c:strCache>
                <c:ptCount val="12"/>
                <c:pt idx="0">
                  <c:v>МКДОУ д/с №16</c:v>
                </c:pt>
                <c:pt idx="1">
                  <c:v>МКДОУ д/с "Тополёк"</c:v>
                </c:pt>
                <c:pt idx="2">
                  <c:v>МКДОУ црр д/с "Солнышко"</c:v>
                </c:pt>
                <c:pt idx="3">
                  <c:v>МКДОУ д/с "Родничок"</c:v>
                </c:pt>
                <c:pt idx="4">
                  <c:v>МКДОУ д/с "Огонёк</c:v>
                </c:pt>
                <c:pt idx="5">
                  <c:v>МКДОУ д/с  "Колокольчик"</c:v>
                </c:pt>
                <c:pt idx="6">
                  <c:v>МКДОУ д/с "Колобок</c:v>
                </c:pt>
                <c:pt idx="7">
                  <c:v>МКДОУ црр д/с "Золотой  петушок"</c:v>
                </c:pt>
                <c:pt idx="8">
                  <c:v>МКДОУ д/с "Золотой ключик"</c:v>
                </c:pt>
                <c:pt idx="9">
                  <c:v>МКДОУ д/с "Звёздочка"</c:v>
                </c:pt>
                <c:pt idx="10">
                  <c:v>МКДОУ д/с "Берёзка"</c:v>
                </c:pt>
                <c:pt idx="11">
                  <c:v>МКДОУ д/с "Алёнушка"</c:v>
                </c:pt>
              </c:strCache>
            </c:strRef>
          </c:cat>
          <c:val>
            <c:numRef>
              <c:f>Лист1!$B$2:$B$13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3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1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Благ. письмо адм. Слободского</c:v>
                </c:pt>
              </c:strCache>
            </c:strRef>
          </c:tx>
          <c:cat>
            <c:strRef>
              <c:f>Лист1!$A$2:$A$13</c:f>
              <c:strCache>
                <c:ptCount val="12"/>
                <c:pt idx="0">
                  <c:v>МКДОУ д/с №16</c:v>
                </c:pt>
                <c:pt idx="1">
                  <c:v>МКДОУ д/с "Тополёк"</c:v>
                </c:pt>
                <c:pt idx="2">
                  <c:v>МКДОУ црр д/с "Солнышко"</c:v>
                </c:pt>
                <c:pt idx="3">
                  <c:v>МКДОУ д/с "Родничок"</c:v>
                </c:pt>
                <c:pt idx="4">
                  <c:v>МКДОУ д/с "Огонёк</c:v>
                </c:pt>
                <c:pt idx="5">
                  <c:v>МКДОУ д/с  "Колокольчик"</c:v>
                </c:pt>
                <c:pt idx="6">
                  <c:v>МКДОУ д/с "Колобок</c:v>
                </c:pt>
                <c:pt idx="7">
                  <c:v>МКДОУ црр д/с "Золотой  петушок"</c:v>
                </c:pt>
                <c:pt idx="8">
                  <c:v>МКДОУ д/с "Золотой ключик"</c:v>
                </c:pt>
                <c:pt idx="9">
                  <c:v>МКДОУ д/с "Звёздочка"</c:v>
                </c:pt>
                <c:pt idx="10">
                  <c:v>МКДОУ д/с "Берёзка"</c:v>
                </c:pt>
                <c:pt idx="11">
                  <c:v>МКДОУ д/с "Алёнушка"</c:v>
                </c:pt>
              </c:strCache>
            </c:strRef>
          </c:cat>
          <c:val>
            <c:numRef>
              <c:f>Лист1!$C$2:$C$13</c:f>
              <c:numCache>
                <c:formatCode>General</c:formatCode>
                <c:ptCount val="12"/>
                <c:pt idx="0">
                  <c:v>6</c:v>
                </c:pt>
                <c:pt idx="1">
                  <c:v>0</c:v>
                </c:pt>
                <c:pt idx="2">
                  <c:v>7</c:v>
                </c:pt>
                <c:pt idx="3">
                  <c:v>9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Грамота адм. Слободского</c:v>
                </c:pt>
              </c:strCache>
            </c:strRef>
          </c:tx>
          <c:cat>
            <c:strRef>
              <c:f>Лист1!$A$2:$A$13</c:f>
              <c:strCache>
                <c:ptCount val="12"/>
                <c:pt idx="0">
                  <c:v>МКДОУ д/с №16</c:v>
                </c:pt>
                <c:pt idx="1">
                  <c:v>МКДОУ д/с "Тополёк"</c:v>
                </c:pt>
                <c:pt idx="2">
                  <c:v>МКДОУ црр д/с "Солнышко"</c:v>
                </c:pt>
                <c:pt idx="3">
                  <c:v>МКДОУ д/с "Родничок"</c:v>
                </c:pt>
                <c:pt idx="4">
                  <c:v>МКДОУ д/с "Огонёк</c:v>
                </c:pt>
                <c:pt idx="5">
                  <c:v>МКДОУ д/с  "Колокольчик"</c:v>
                </c:pt>
                <c:pt idx="6">
                  <c:v>МКДОУ д/с "Колобок</c:v>
                </c:pt>
                <c:pt idx="7">
                  <c:v>МКДОУ црр д/с "Золотой  петушок"</c:v>
                </c:pt>
                <c:pt idx="8">
                  <c:v>МКДОУ д/с "Золотой ключик"</c:v>
                </c:pt>
                <c:pt idx="9">
                  <c:v>МКДОУ д/с "Звёздочка"</c:v>
                </c:pt>
                <c:pt idx="10">
                  <c:v>МКДОУ д/с "Берёзка"</c:v>
                </c:pt>
                <c:pt idx="11">
                  <c:v>МКДОУ д/с "Алёнушка"</c:v>
                </c:pt>
              </c:strCache>
            </c:strRef>
          </c:cat>
          <c:val>
            <c:numRef>
              <c:f>Лист1!$D$2:$D$13</c:f>
              <c:numCache>
                <c:formatCode>General</c:formatCode>
                <c:ptCount val="12"/>
                <c:pt idx="0">
                  <c:v>3</c:v>
                </c:pt>
                <c:pt idx="1">
                  <c:v>1</c:v>
                </c:pt>
                <c:pt idx="2">
                  <c:v>11</c:v>
                </c:pt>
                <c:pt idx="3">
                  <c:v>11</c:v>
                </c:pt>
                <c:pt idx="4">
                  <c:v>8</c:v>
                </c:pt>
                <c:pt idx="5">
                  <c:v>0</c:v>
                </c:pt>
                <c:pt idx="6">
                  <c:v>1</c:v>
                </c:pt>
                <c:pt idx="7">
                  <c:v>11</c:v>
                </c:pt>
                <c:pt idx="8">
                  <c:v>1</c:v>
                </c:pt>
                <c:pt idx="9">
                  <c:v>5</c:v>
                </c:pt>
                <c:pt idx="10">
                  <c:v>1</c:v>
                </c:pt>
                <c:pt idx="11">
                  <c:v>5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Благ.письмо МО КО </c:v>
                </c:pt>
              </c:strCache>
            </c:strRef>
          </c:tx>
          <c:cat>
            <c:strRef>
              <c:f>Лист1!$A$2:$A$13</c:f>
              <c:strCache>
                <c:ptCount val="12"/>
                <c:pt idx="0">
                  <c:v>МКДОУ д/с №16</c:v>
                </c:pt>
                <c:pt idx="1">
                  <c:v>МКДОУ д/с "Тополёк"</c:v>
                </c:pt>
                <c:pt idx="2">
                  <c:v>МКДОУ црр д/с "Солнышко"</c:v>
                </c:pt>
                <c:pt idx="3">
                  <c:v>МКДОУ д/с "Родничок"</c:v>
                </c:pt>
                <c:pt idx="4">
                  <c:v>МКДОУ д/с "Огонёк</c:v>
                </c:pt>
                <c:pt idx="5">
                  <c:v>МКДОУ д/с  "Колокольчик"</c:v>
                </c:pt>
                <c:pt idx="6">
                  <c:v>МКДОУ д/с "Колобок</c:v>
                </c:pt>
                <c:pt idx="7">
                  <c:v>МКДОУ црр д/с "Золотой  петушок"</c:v>
                </c:pt>
                <c:pt idx="8">
                  <c:v>МКДОУ д/с "Золотой ключик"</c:v>
                </c:pt>
                <c:pt idx="9">
                  <c:v>МКДОУ д/с "Звёздочка"</c:v>
                </c:pt>
                <c:pt idx="10">
                  <c:v>МКДОУ д/с "Берёзка"</c:v>
                </c:pt>
                <c:pt idx="11">
                  <c:v>МКДОУ д/с "Алёнушка"</c:v>
                </c:pt>
              </c:strCache>
            </c:strRef>
          </c:cat>
          <c:val>
            <c:numRef>
              <c:f>Лист1!$E$2:$E$13</c:f>
              <c:numCache>
                <c:formatCode>General</c:formatCode>
                <c:ptCount val="12"/>
                <c:pt idx="0">
                  <c:v>6</c:v>
                </c:pt>
                <c:pt idx="1">
                  <c:v>0</c:v>
                </c:pt>
                <c:pt idx="2">
                  <c:v>1</c:v>
                </c:pt>
                <c:pt idx="3">
                  <c:v>10</c:v>
                </c:pt>
                <c:pt idx="4">
                  <c:v>1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2</c:v>
                </c:pt>
                <c:pt idx="10">
                  <c:v>0</c:v>
                </c:pt>
                <c:pt idx="11">
                  <c:v>2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Грамота МО КО</c:v>
                </c:pt>
              </c:strCache>
            </c:strRef>
          </c:tx>
          <c:cat>
            <c:strRef>
              <c:f>Лист1!$A$2:$A$13</c:f>
              <c:strCache>
                <c:ptCount val="12"/>
                <c:pt idx="0">
                  <c:v>МКДОУ д/с №16</c:v>
                </c:pt>
                <c:pt idx="1">
                  <c:v>МКДОУ д/с "Тополёк"</c:v>
                </c:pt>
                <c:pt idx="2">
                  <c:v>МКДОУ црр д/с "Солнышко"</c:v>
                </c:pt>
                <c:pt idx="3">
                  <c:v>МКДОУ д/с "Родничок"</c:v>
                </c:pt>
                <c:pt idx="4">
                  <c:v>МКДОУ д/с "Огонёк</c:v>
                </c:pt>
                <c:pt idx="5">
                  <c:v>МКДОУ д/с  "Колокольчик"</c:v>
                </c:pt>
                <c:pt idx="6">
                  <c:v>МКДОУ д/с "Колобок</c:v>
                </c:pt>
                <c:pt idx="7">
                  <c:v>МКДОУ црр д/с "Золотой  петушок"</c:v>
                </c:pt>
                <c:pt idx="8">
                  <c:v>МКДОУ д/с "Золотой ключик"</c:v>
                </c:pt>
                <c:pt idx="9">
                  <c:v>МКДОУ д/с "Звёздочка"</c:v>
                </c:pt>
                <c:pt idx="10">
                  <c:v>МКДОУ д/с "Берёзка"</c:v>
                </c:pt>
                <c:pt idx="11">
                  <c:v>МКДОУ д/с "Алёнушка"</c:v>
                </c:pt>
              </c:strCache>
            </c:strRef>
          </c:cat>
          <c:val>
            <c:numRef>
              <c:f>Лист1!$F$2:$F$13</c:f>
              <c:numCache>
                <c:formatCode>General</c:formatCode>
                <c:ptCount val="12"/>
                <c:pt idx="0">
                  <c:v>3</c:v>
                </c:pt>
                <c:pt idx="1">
                  <c:v>0</c:v>
                </c:pt>
                <c:pt idx="2">
                  <c:v>4</c:v>
                </c:pt>
                <c:pt idx="3">
                  <c:v>8</c:v>
                </c:pt>
                <c:pt idx="4">
                  <c:v>3</c:v>
                </c:pt>
                <c:pt idx="5">
                  <c:v>1</c:v>
                </c:pt>
                <c:pt idx="6">
                  <c:v>0</c:v>
                </c:pt>
                <c:pt idx="7">
                  <c:v>7</c:v>
                </c:pt>
                <c:pt idx="8">
                  <c:v>1</c:v>
                </c:pt>
                <c:pt idx="9">
                  <c:v>4</c:v>
                </c:pt>
                <c:pt idx="10">
                  <c:v>2</c:v>
                </c:pt>
                <c:pt idx="11">
                  <c:v>3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Грамота МО РФ</c:v>
                </c:pt>
              </c:strCache>
            </c:strRef>
          </c:tx>
          <c:cat>
            <c:strRef>
              <c:f>Лист1!$A$2:$A$13</c:f>
              <c:strCache>
                <c:ptCount val="12"/>
                <c:pt idx="0">
                  <c:v>МКДОУ д/с №16</c:v>
                </c:pt>
                <c:pt idx="1">
                  <c:v>МКДОУ д/с "Тополёк"</c:v>
                </c:pt>
                <c:pt idx="2">
                  <c:v>МКДОУ црр д/с "Солнышко"</c:v>
                </c:pt>
                <c:pt idx="3">
                  <c:v>МКДОУ д/с "Родничок"</c:v>
                </c:pt>
                <c:pt idx="4">
                  <c:v>МКДОУ д/с "Огонёк</c:v>
                </c:pt>
                <c:pt idx="5">
                  <c:v>МКДОУ д/с  "Колокольчик"</c:v>
                </c:pt>
                <c:pt idx="6">
                  <c:v>МКДОУ д/с "Колобок</c:v>
                </c:pt>
                <c:pt idx="7">
                  <c:v>МКДОУ црр д/с "Золотой  петушок"</c:v>
                </c:pt>
                <c:pt idx="8">
                  <c:v>МКДОУ д/с "Золотой ключик"</c:v>
                </c:pt>
                <c:pt idx="9">
                  <c:v>МКДОУ д/с "Звёздочка"</c:v>
                </c:pt>
                <c:pt idx="10">
                  <c:v>МКДОУ д/с "Берёзка"</c:v>
                </c:pt>
                <c:pt idx="11">
                  <c:v>МКДОУ д/с "Алёнушка"</c:v>
                </c:pt>
              </c:strCache>
            </c:strRef>
          </c:cat>
          <c:val>
            <c:numRef>
              <c:f>Лист1!$G$2:$G$13</c:f>
              <c:numCache>
                <c:formatCode>General</c:formatCode>
                <c:ptCount val="12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4</c:v>
                </c:pt>
                <c:pt idx="4">
                  <c:v>4</c:v>
                </c:pt>
                <c:pt idx="5">
                  <c:v>5</c:v>
                </c:pt>
                <c:pt idx="6">
                  <c:v>2</c:v>
                </c:pt>
                <c:pt idx="7">
                  <c:v>6</c:v>
                </c:pt>
                <c:pt idx="8">
                  <c:v>1</c:v>
                </c:pt>
                <c:pt idx="9">
                  <c:v>1</c:v>
                </c:pt>
                <c:pt idx="10">
                  <c:v>5</c:v>
                </c:pt>
                <c:pt idx="11">
                  <c:v>3</c:v>
                </c:pt>
              </c:numCache>
            </c:numRef>
          </c:val>
        </c:ser>
        <c:axId val="69602688"/>
        <c:axId val="69612672"/>
      </c:barChart>
      <c:catAx>
        <c:axId val="69602688"/>
        <c:scaling>
          <c:orientation val="minMax"/>
        </c:scaling>
        <c:axPos val="l"/>
        <c:numFmt formatCode="General" sourceLinked="1"/>
        <c:tickLblPos val="nextTo"/>
        <c:crossAx val="69612672"/>
        <c:crosses val="autoZero"/>
        <c:auto val="1"/>
        <c:lblAlgn val="ctr"/>
        <c:lblOffset val="100"/>
      </c:catAx>
      <c:valAx>
        <c:axId val="69612672"/>
        <c:scaling>
          <c:orientation val="minMax"/>
          <c:max val="12"/>
        </c:scaling>
        <c:axPos val="b"/>
        <c:majorGridlines/>
        <c:minorGridlines/>
        <c:numFmt formatCode="General" sourceLinked="1"/>
        <c:tickLblPos val="nextTo"/>
        <c:crossAx val="6960268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1691688833604437"/>
          <c:y val="2.1938380345978732E-2"/>
          <c:w val="0.17118729308200994"/>
          <c:h val="0.9477072806979"/>
        </c:manualLayout>
      </c:layout>
    </c:legend>
    <c:plotVisOnly val="1"/>
  </c:chart>
  <c:txPr>
    <a:bodyPr/>
    <a:lstStyle/>
    <a:p>
      <a:pPr>
        <a:defRPr sz="1300" baseline="0">
          <a:latin typeface="Times New Roman" pitchFamily="18" charset="0"/>
        </a:defRPr>
      </a:pPr>
      <a:endParaRPr lang="ru-RU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0"/>
          <c:y val="6.0816997345123185E-3"/>
          <c:w val="0.61597647774433262"/>
          <c:h val="0.95537074556004431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Lbls>
            <c:showVal val="1"/>
            <c:showLeaderLines val="1"/>
          </c:dLbls>
          <c:cat>
            <c:strRef>
              <c:f>Лист1!$A$2:$A$4</c:f>
              <c:strCache>
                <c:ptCount val="3"/>
                <c:pt idx="0">
                  <c:v>2018 - 2019                         </c:v>
                </c:pt>
                <c:pt idx="1">
                  <c:v>2019-2020</c:v>
                </c:pt>
                <c:pt idx="2">
                  <c:v>2020 - 2021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8.3000000000000007</c:v>
                </c:pt>
                <c:pt idx="1">
                  <c:v>13.1</c:v>
                </c:pt>
                <c:pt idx="2">
                  <c:v>16.3</c:v>
                </c:pt>
              </c:numCache>
            </c:numRef>
          </c:val>
        </c:ser>
      </c:pie3DChart>
    </c:plotArea>
    <c:legend>
      <c:legendPos val="r"/>
      <c:layout>
        <c:manualLayout>
          <c:xMode val="edge"/>
          <c:yMode val="edge"/>
          <c:x val="0.75743265212820265"/>
          <c:y val="0.34344919055978157"/>
          <c:w val="0.22904310860141641"/>
          <c:h val="0.42447091866590186"/>
        </c:manualLayout>
      </c:layout>
    </c:legend>
    <c:plotVisOnly val="1"/>
  </c:chart>
  <c:txPr>
    <a:bodyPr/>
    <a:lstStyle/>
    <a:p>
      <a:pPr>
        <a:defRPr sz="1400">
          <a:latin typeface="Times New Roman" pitchFamily="18" charset="0"/>
          <a:cs typeface="Times New Roman" pitchFamily="18" charset="0"/>
        </a:defRPr>
      </a:pPr>
      <a:endParaRPr lang="ru-RU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>
        <c:manualLayout>
          <c:layoutTarget val="inner"/>
          <c:xMode val="edge"/>
          <c:yMode val="edge"/>
          <c:x val="0.45245175808200766"/>
          <c:y val="3.6002955489578381E-2"/>
          <c:w val="0.32163110294642355"/>
          <c:h val="0.86280683370629163"/>
        </c:manualLayout>
      </c:layout>
      <c:barChart>
        <c:barDir val="bar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рук.</c:v>
                </c:pt>
              </c:strCache>
            </c:strRef>
          </c:tx>
          <c:cat>
            <c:strRef>
              <c:f>Лист1!$A$2:$A$14</c:f>
              <c:strCache>
                <c:ptCount val="13"/>
                <c:pt idx="0">
                  <c:v>МКДОУ д/с №16</c:v>
                </c:pt>
                <c:pt idx="1">
                  <c:v>МКДОУ д/с "Тополёк"</c:v>
                </c:pt>
                <c:pt idx="2">
                  <c:v>МКДОУ црр д/с "Солнышко"</c:v>
                </c:pt>
                <c:pt idx="3">
                  <c:v>МКДОУ д/с "Родничок"</c:v>
                </c:pt>
                <c:pt idx="4">
                  <c:v>МКДОУ д/с "Огонёк</c:v>
                </c:pt>
                <c:pt idx="5">
                  <c:v>МКДОУ д/с  "Колокольчик"</c:v>
                </c:pt>
                <c:pt idx="6">
                  <c:v>МКДОУ д/с "Колобок</c:v>
                </c:pt>
                <c:pt idx="7">
                  <c:v>МКДОУ црр д/с "Золотой  петушок"</c:v>
                </c:pt>
                <c:pt idx="8">
                  <c:v>МКДОУ д/с "Золотой ключик"</c:v>
                </c:pt>
                <c:pt idx="9">
                  <c:v>МКДОУ д/с "Звёздочка"</c:v>
                </c:pt>
                <c:pt idx="10">
                  <c:v>МКДОУ д/с "Берёзка"</c:v>
                </c:pt>
                <c:pt idx="11">
                  <c:v>МКДОУ д/с "Алёнушка"</c:v>
                </c:pt>
                <c:pt idx="12">
                  <c:v>МКДОУ д/с "Улыбка"</c:v>
                </c:pt>
              </c:strCache>
            </c:strRef>
          </c:cat>
          <c:val>
            <c:numRef>
              <c:f>Лист1!$B$2:$B$14</c:f>
              <c:numCache>
                <c:formatCode>General</c:formatCode>
                <c:ptCount val="13"/>
                <c:pt idx="0">
                  <c:v>4</c:v>
                </c:pt>
                <c:pt idx="1">
                  <c:v>4</c:v>
                </c:pt>
                <c:pt idx="2">
                  <c:v>4</c:v>
                </c:pt>
                <c:pt idx="3">
                  <c:v>4</c:v>
                </c:pt>
                <c:pt idx="4">
                  <c:v>4</c:v>
                </c:pt>
                <c:pt idx="5">
                  <c:v>4</c:v>
                </c:pt>
                <c:pt idx="6">
                  <c:v>4</c:v>
                </c:pt>
                <c:pt idx="7">
                  <c:v>4</c:v>
                </c:pt>
                <c:pt idx="8">
                  <c:v>4</c:v>
                </c:pt>
                <c:pt idx="9">
                  <c:v>4</c:v>
                </c:pt>
                <c:pt idx="10">
                  <c:v>4</c:v>
                </c:pt>
                <c:pt idx="11">
                  <c:v>4</c:v>
                </c:pt>
                <c:pt idx="12">
                  <c:v>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зам. рук.</c:v>
                </c:pt>
              </c:strCache>
            </c:strRef>
          </c:tx>
          <c:cat>
            <c:strRef>
              <c:f>Лист1!$A$2:$A$14</c:f>
              <c:strCache>
                <c:ptCount val="13"/>
                <c:pt idx="0">
                  <c:v>МКДОУ д/с №16</c:v>
                </c:pt>
                <c:pt idx="1">
                  <c:v>МКДОУ д/с "Тополёк"</c:v>
                </c:pt>
                <c:pt idx="2">
                  <c:v>МКДОУ црр д/с "Солнышко"</c:v>
                </c:pt>
                <c:pt idx="3">
                  <c:v>МКДОУ д/с "Родничок"</c:v>
                </c:pt>
                <c:pt idx="4">
                  <c:v>МКДОУ д/с "Огонёк</c:v>
                </c:pt>
                <c:pt idx="5">
                  <c:v>МКДОУ д/с  "Колокольчик"</c:v>
                </c:pt>
                <c:pt idx="6">
                  <c:v>МКДОУ д/с "Колобок</c:v>
                </c:pt>
                <c:pt idx="7">
                  <c:v>МКДОУ црр д/с "Золотой  петушок"</c:v>
                </c:pt>
                <c:pt idx="8">
                  <c:v>МКДОУ д/с "Золотой ключик"</c:v>
                </c:pt>
                <c:pt idx="9">
                  <c:v>МКДОУ д/с "Звёздочка"</c:v>
                </c:pt>
                <c:pt idx="10">
                  <c:v>МКДОУ д/с "Берёзка"</c:v>
                </c:pt>
                <c:pt idx="11">
                  <c:v>МКДОУ д/с "Алёнушка"</c:v>
                </c:pt>
                <c:pt idx="12">
                  <c:v>МКДОУ д/с "Улыбка"</c:v>
                </c:pt>
              </c:strCache>
            </c:strRef>
          </c:cat>
          <c:val>
            <c:numRef>
              <c:f>Лист1!$C$2:$C$14</c:f>
              <c:numCache>
                <c:formatCode>General</c:formatCode>
                <c:ptCount val="13"/>
                <c:pt idx="0">
                  <c:v>0</c:v>
                </c:pt>
                <c:pt idx="1">
                  <c:v>1</c:v>
                </c:pt>
                <c:pt idx="2">
                  <c:v>1</c:v>
                </c:pt>
                <c:pt idx="3">
                  <c:v>3</c:v>
                </c:pt>
                <c:pt idx="4">
                  <c:v>3</c:v>
                </c:pt>
                <c:pt idx="5">
                  <c:v>3</c:v>
                </c:pt>
                <c:pt idx="6">
                  <c:v>1</c:v>
                </c:pt>
                <c:pt idx="7">
                  <c:v>3</c:v>
                </c:pt>
                <c:pt idx="8">
                  <c:v>2</c:v>
                </c:pt>
                <c:pt idx="9">
                  <c:v>3</c:v>
                </c:pt>
                <c:pt idx="10">
                  <c:v>3</c:v>
                </c:pt>
                <c:pt idx="11">
                  <c:v>3</c:v>
                </c:pt>
                <c:pt idx="12">
                  <c:v>3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воспит. мл. и ср. гр.</c:v>
                </c:pt>
              </c:strCache>
            </c:strRef>
          </c:tx>
          <c:cat>
            <c:strRef>
              <c:f>Лист1!$A$2:$A$14</c:f>
              <c:strCache>
                <c:ptCount val="13"/>
                <c:pt idx="0">
                  <c:v>МКДОУ д/с №16</c:v>
                </c:pt>
                <c:pt idx="1">
                  <c:v>МКДОУ д/с "Тополёк"</c:v>
                </c:pt>
                <c:pt idx="2">
                  <c:v>МКДОУ црр д/с "Солнышко"</c:v>
                </c:pt>
                <c:pt idx="3">
                  <c:v>МКДОУ д/с "Родничок"</c:v>
                </c:pt>
                <c:pt idx="4">
                  <c:v>МКДОУ д/с "Огонёк</c:v>
                </c:pt>
                <c:pt idx="5">
                  <c:v>МКДОУ д/с  "Колокольчик"</c:v>
                </c:pt>
                <c:pt idx="6">
                  <c:v>МКДОУ д/с "Колобок</c:v>
                </c:pt>
                <c:pt idx="7">
                  <c:v>МКДОУ црр д/с "Золотой  петушок"</c:v>
                </c:pt>
                <c:pt idx="8">
                  <c:v>МКДОУ д/с "Золотой ключик"</c:v>
                </c:pt>
                <c:pt idx="9">
                  <c:v>МКДОУ д/с "Звёздочка"</c:v>
                </c:pt>
                <c:pt idx="10">
                  <c:v>МКДОУ д/с "Берёзка"</c:v>
                </c:pt>
                <c:pt idx="11">
                  <c:v>МКДОУ д/с "Алёнушка"</c:v>
                </c:pt>
                <c:pt idx="12">
                  <c:v>МКДОУ д/с "Улыбка"</c:v>
                </c:pt>
              </c:strCache>
            </c:strRef>
          </c:cat>
          <c:val>
            <c:numRef>
              <c:f>Лист1!$D$2:$D$14</c:f>
              <c:numCache>
                <c:formatCode>General</c:formatCode>
                <c:ptCount val="13"/>
                <c:pt idx="0">
                  <c:v>1</c:v>
                </c:pt>
                <c:pt idx="1">
                  <c:v>0</c:v>
                </c:pt>
                <c:pt idx="2">
                  <c:v>2</c:v>
                </c:pt>
                <c:pt idx="3">
                  <c:v>1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2</c:v>
                </c:pt>
                <c:pt idx="10">
                  <c:v>0</c:v>
                </c:pt>
                <c:pt idx="11">
                  <c:v>5</c:v>
                </c:pt>
                <c:pt idx="12">
                  <c:v>8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воспит. стар. и подг. гр.</c:v>
                </c:pt>
              </c:strCache>
            </c:strRef>
          </c:tx>
          <c:cat>
            <c:strRef>
              <c:f>Лист1!$A$2:$A$14</c:f>
              <c:strCache>
                <c:ptCount val="13"/>
                <c:pt idx="0">
                  <c:v>МКДОУ д/с №16</c:v>
                </c:pt>
                <c:pt idx="1">
                  <c:v>МКДОУ д/с "Тополёк"</c:v>
                </c:pt>
                <c:pt idx="2">
                  <c:v>МКДОУ црр д/с "Солнышко"</c:v>
                </c:pt>
                <c:pt idx="3">
                  <c:v>МКДОУ д/с "Родничок"</c:v>
                </c:pt>
                <c:pt idx="4">
                  <c:v>МКДОУ д/с "Огонёк</c:v>
                </c:pt>
                <c:pt idx="5">
                  <c:v>МКДОУ д/с  "Колокольчик"</c:v>
                </c:pt>
                <c:pt idx="6">
                  <c:v>МКДОУ д/с "Колобок</c:v>
                </c:pt>
                <c:pt idx="7">
                  <c:v>МКДОУ црр д/с "Золотой  петушок"</c:v>
                </c:pt>
                <c:pt idx="8">
                  <c:v>МКДОУ д/с "Золотой ключик"</c:v>
                </c:pt>
                <c:pt idx="9">
                  <c:v>МКДОУ д/с "Звёздочка"</c:v>
                </c:pt>
                <c:pt idx="10">
                  <c:v>МКДОУ д/с "Берёзка"</c:v>
                </c:pt>
                <c:pt idx="11">
                  <c:v>МКДОУ д/с "Алёнушка"</c:v>
                </c:pt>
                <c:pt idx="12">
                  <c:v>МКДОУ д/с "Улыбка"</c:v>
                </c:pt>
              </c:strCache>
            </c:strRef>
          </c:cat>
          <c:val>
            <c:numRef>
              <c:f>Лист1!$E$2:$E$14</c:f>
              <c:numCache>
                <c:formatCode>General</c:formatCode>
                <c:ptCount val="13"/>
                <c:pt idx="0">
                  <c:v>4</c:v>
                </c:pt>
                <c:pt idx="1">
                  <c:v>0</c:v>
                </c:pt>
                <c:pt idx="2">
                  <c:v>3</c:v>
                </c:pt>
                <c:pt idx="3">
                  <c:v>7</c:v>
                </c:pt>
                <c:pt idx="4">
                  <c:v>1</c:v>
                </c:pt>
                <c:pt idx="5">
                  <c:v>1</c:v>
                </c:pt>
                <c:pt idx="6">
                  <c:v>0</c:v>
                </c:pt>
                <c:pt idx="7">
                  <c:v>1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4</c:v>
                </c:pt>
                <c:pt idx="12">
                  <c:v>0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муз. рук.</c:v>
                </c:pt>
              </c:strCache>
            </c:strRef>
          </c:tx>
          <c:cat>
            <c:strRef>
              <c:f>Лист1!$A$2:$A$14</c:f>
              <c:strCache>
                <c:ptCount val="13"/>
                <c:pt idx="0">
                  <c:v>МКДОУ д/с №16</c:v>
                </c:pt>
                <c:pt idx="1">
                  <c:v>МКДОУ д/с "Тополёк"</c:v>
                </c:pt>
                <c:pt idx="2">
                  <c:v>МКДОУ црр д/с "Солнышко"</c:v>
                </c:pt>
                <c:pt idx="3">
                  <c:v>МКДОУ д/с "Родничок"</c:v>
                </c:pt>
                <c:pt idx="4">
                  <c:v>МКДОУ д/с "Огонёк</c:v>
                </c:pt>
                <c:pt idx="5">
                  <c:v>МКДОУ д/с  "Колокольчик"</c:v>
                </c:pt>
                <c:pt idx="6">
                  <c:v>МКДОУ д/с "Колобок</c:v>
                </c:pt>
                <c:pt idx="7">
                  <c:v>МКДОУ црр д/с "Золотой  петушок"</c:v>
                </c:pt>
                <c:pt idx="8">
                  <c:v>МКДОУ д/с "Золотой ключик"</c:v>
                </c:pt>
                <c:pt idx="9">
                  <c:v>МКДОУ д/с "Звёздочка"</c:v>
                </c:pt>
                <c:pt idx="10">
                  <c:v>МКДОУ д/с "Берёзка"</c:v>
                </c:pt>
                <c:pt idx="11">
                  <c:v>МКДОУ д/с "Алёнушка"</c:v>
                </c:pt>
                <c:pt idx="12">
                  <c:v>МКДОУ д/с "Улыбка"</c:v>
                </c:pt>
              </c:strCache>
            </c:strRef>
          </c:cat>
          <c:val>
            <c:numRef>
              <c:f>Лист1!$F$2:$F$14</c:f>
              <c:numCache>
                <c:formatCode>General</c:formatCode>
                <c:ptCount val="13"/>
                <c:pt idx="0">
                  <c:v>4</c:v>
                </c:pt>
                <c:pt idx="1">
                  <c:v>4</c:v>
                </c:pt>
                <c:pt idx="2">
                  <c:v>8</c:v>
                </c:pt>
                <c:pt idx="3">
                  <c:v>12</c:v>
                </c:pt>
                <c:pt idx="4">
                  <c:v>4</c:v>
                </c:pt>
                <c:pt idx="5">
                  <c:v>4</c:v>
                </c:pt>
                <c:pt idx="6">
                  <c:v>0</c:v>
                </c:pt>
                <c:pt idx="7">
                  <c:v>8</c:v>
                </c:pt>
                <c:pt idx="8">
                  <c:v>4</c:v>
                </c:pt>
                <c:pt idx="9">
                  <c:v>2</c:v>
                </c:pt>
                <c:pt idx="10">
                  <c:v>4</c:v>
                </c:pt>
                <c:pt idx="11">
                  <c:v>4</c:v>
                </c:pt>
                <c:pt idx="12">
                  <c:v>0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инст. по ф.к.</c:v>
                </c:pt>
              </c:strCache>
            </c:strRef>
          </c:tx>
          <c:cat>
            <c:strRef>
              <c:f>Лист1!$A$2:$A$14</c:f>
              <c:strCache>
                <c:ptCount val="13"/>
                <c:pt idx="0">
                  <c:v>МКДОУ д/с №16</c:v>
                </c:pt>
                <c:pt idx="1">
                  <c:v>МКДОУ д/с "Тополёк"</c:v>
                </c:pt>
                <c:pt idx="2">
                  <c:v>МКДОУ црр д/с "Солнышко"</c:v>
                </c:pt>
                <c:pt idx="3">
                  <c:v>МКДОУ д/с "Родничок"</c:v>
                </c:pt>
                <c:pt idx="4">
                  <c:v>МКДОУ д/с "Огонёк</c:v>
                </c:pt>
                <c:pt idx="5">
                  <c:v>МКДОУ д/с  "Колокольчик"</c:v>
                </c:pt>
                <c:pt idx="6">
                  <c:v>МКДОУ д/с "Колобок</c:v>
                </c:pt>
                <c:pt idx="7">
                  <c:v>МКДОУ црр д/с "Золотой  петушок"</c:v>
                </c:pt>
                <c:pt idx="8">
                  <c:v>МКДОУ д/с "Золотой ключик"</c:v>
                </c:pt>
                <c:pt idx="9">
                  <c:v>МКДОУ д/с "Звёздочка"</c:v>
                </c:pt>
                <c:pt idx="10">
                  <c:v>МКДОУ д/с "Берёзка"</c:v>
                </c:pt>
                <c:pt idx="11">
                  <c:v>МКДОУ д/с "Алёнушка"</c:v>
                </c:pt>
                <c:pt idx="12">
                  <c:v>МКДОУ д/с "Улыбка"</c:v>
                </c:pt>
              </c:strCache>
            </c:strRef>
          </c:cat>
          <c:val>
            <c:numRef>
              <c:f>Лист1!$G$2:$G$14</c:f>
              <c:numCache>
                <c:formatCode>General</c:formatCode>
                <c:ptCount val="13"/>
                <c:pt idx="0">
                  <c:v>3</c:v>
                </c:pt>
                <c:pt idx="1">
                  <c:v>3</c:v>
                </c:pt>
                <c:pt idx="2">
                  <c:v>3</c:v>
                </c:pt>
                <c:pt idx="3">
                  <c:v>6</c:v>
                </c:pt>
                <c:pt idx="4">
                  <c:v>0</c:v>
                </c:pt>
                <c:pt idx="5">
                  <c:v>3</c:v>
                </c:pt>
                <c:pt idx="6">
                  <c:v>0</c:v>
                </c:pt>
                <c:pt idx="7">
                  <c:v>3</c:v>
                </c:pt>
                <c:pt idx="8">
                  <c:v>0</c:v>
                </c:pt>
                <c:pt idx="9">
                  <c:v>3</c:v>
                </c:pt>
                <c:pt idx="10">
                  <c:v>3</c:v>
                </c:pt>
                <c:pt idx="11">
                  <c:v>0</c:v>
                </c:pt>
                <c:pt idx="12">
                  <c:v>0</c:v>
                </c:pt>
              </c:numCache>
            </c:numRef>
          </c:val>
        </c:ser>
        <c:axId val="84321024"/>
        <c:axId val="84322560"/>
      </c:barChart>
      <c:catAx>
        <c:axId val="84321024"/>
        <c:scaling>
          <c:orientation val="minMax"/>
        </c:scaling>
        <c:axPos val="l"/>
        <c:tickLblPos val="nextTo"/>
        <c:crossAx val="84322560"/>
        <c:crosses val="autoZero"/>
        <c:auto val="1"/>
        <c:lblAlgn val="ctr"/>
        <c:lblOffset val="100"/>
      </c:catAx>
      <c:valAx>
        <c:axId val="84322560"/>
        <c:scaling>
          <c:orientation val="minMax"/>
        </c:scaling>
        <c:axPos val="b"/>
        <c:majorGridlines/>
        <c:minorGridlines/>
        <c:numFmt formatCode="General" sourceLinked="1"/>
        <c:tickLblPos val="nextTo"/>
        <c:crossAx val="8432102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9083131377471583"/>
          <c:y val="0.20526735866907544"/>
          <c:w val="0.2017249294491576"/>
          <c:h val="0.6189219885280639"/>
        </c:manualLayout>
      </c:layout>
    </c:legend>
    <c:plotVisOnly val="1"/>
  </c:chart>
  <c:txPr>
    <a:bodyPr/>
    <a:lstStyle/>
    <a:p>
      <a:pPr>
        <a:defRPr sz="1800" baseline="0">
          <a:latin typeface="Times New Roman" pitchFamily="18" charset="0"/>
        </a:defRPr>
      </a:pPr>
      <a:endParaRPr lang="ru-RU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>
        <c:manualLayout>
          <c:layoutTarget val="inner"/>
          <c:xMode val="edge"/>
          <c:yMode val="edge"/>
          <c:x val="0.49278970016053431"/>
          <c:y val="3.9912290099780728E-2"/>
          <c:w val="0.37745598231279498"/>
          <c:h val="0.84790989021984708"/>
        </c:manualLayout>
      </c:layout>
      <c:barChart>
        <c:barDir val="bar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2018г.</c:v>
                </c:pt>
              </c:strCache>
            </c:strRef>
          </c:tx>
          <c:cat>
            <c:strRef>
              <c:f>Лист1!$A$2:$A$14</c:f>
              <c:strCache>
                <c:ptCount val="13"/>
                <c:pt idx="0">
                  <c:v>МКДОУ д/с №16</c:v>
                </c:pt>
                <c:pt idx="1">
                  <c:v>МКДОУ д/с "Тополёк"</c:v>
                </c:pt>
                <c:pt idx="2">
                  <c:v>МКДОУ црр д/с "Солнышко"</c:v>
                </c:pt>
                <c:pt idx="3">
                  <c:v>МКДОУ д/с "Родничок"</c:v>
                </c:pt>
                <c:pt idx="4">
                  <c:v>МКДОУ д/с "Огонёк"</c:v>
                </c:pt>
                <c:pt idx="5">
                  <c:v>МКДОУ д/с "Колокольчик"</c:v>
                </c:pt>
                <c:pt idx="6">
                  <c:v>МКДОУ д/с "Колобок"</c:v>
                </c:pt>
                <c:pt idx="7">
                  <c:v>МКДОУ црр д/с "Золотой петушок"</c:v>
                </c:pt>
                <c:pt idx="8">
                  <c:v>МКДОУ д/с "Золотой ключик"</c:v>
                </c:pt>
                <c:pt idx="9">
                  <c:v>МКДОУ д/с "Звёздочка"</c:v>
                </c:pt>
                <c:pt idx="10">
                  <c:v>МКДОУ д/с "Берёзка"</c:v>
                </c:pt>
                <c:pt idx="11">
                  <c:v>МКДОУ д/с "Алёнушка"</c:v>
                </c:pt>
                <c:pt idx="12">
                  <c:v>МКЛОУ д/с "Улыбка"</c:v>
                </c:pt>
              </c:strCache>
            </c:strRef>
          </c:cat>
          <c:val>
            <c:numRef>
              <c:f>Лист1!$B$2:$B$14</c:f>
              <c:numCache>
                <c:formatCode>General</c:formatCode>
                <c:ptCount val="13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8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2</c:v>
                </c:pt>
                <c:pt idx="8">
                  <c:v>2</c:v>
                </c:pt>
                <c:pt idx="9">
                  <c:v>1</c:v>
                </c:pt>
                <c:pt idx="10">
                  <c:v>0</c:v>
                </c:pt>
                <c:pt idx="11">
                  <c:v>1</c:v>
                </c:pt>
                <c:pt idx="12">
                  <c:v>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2019 г.</c:v>
                </c:pt>
              </c:strCache>
            </c:strRef>
          </c:tx>
          <c:cat>
            <c:strRef>
              <c:f>Лист1!$A$2:$A$14</c:f>
              <c:strCache>
                <c:ptCount val="13"/>
                <c:pt idx="0">
                  <c:v>МКДОУ д/с №16</c:v>
                </c:pt>
                <c:pt idx="1">
                  <c:v>МКДОУ д/с "Тополёк"</c:v>
                </c:pt>
                <c:pt idx="2">
                  <c:v>МКДОУ црр д/с "Солнышко"</c:v>
                </c:pt>
                <c:pt idx="3">
                  <c:v>МКДОУ д/с "Родничок"</c:v>
                </c:pt>
                <c:pt idx="4">
                  <c:v>МКДОУ д/с "Огонёк"</c:v>
                </c:pt>
                <c:pt idx="5">
                  <c:v>МКДОУ д/с "Колокольчик"</c:v>
                </c:pt>
                <c:pt idx="6">
                  <c:v>МКДОУ д/с "Колобок"</c:v>
                </c:pt>
                <c:pt idx="7">
                  <c:v>МКДОУ црр д/с "Золотой петушок"</c:v>
                </c:pt>
                <c:pt idx="8">
                  <c:v>МКДОУ д/с "Золотой ключик"</c:v>
                </c:pt>
                <c:pt idx="9">
                  <c:v>МКДОУ д/с "Звёздочка"</c:v>
                </c:pt>
                <c:pt idx="10">
                  <c:v>МКДОУ д/с "Берёзка"</c:v>
                </c:pt>
                <c:pt idx="11">
                  <c:v>МКДОУ д/с "Алёнушка"</c:v>
                </c:pt>
                <c:pt idx="12">
                  <c:v>МКЛОУ д/с "Улыбка"</c:v>
                </c:pt>
              </c:strCache>
            </c:strRef>
          </c:cat>
          <c:val>
            <c:numRef>
              <c:f>Лист1!$C$2:$C$14</c:f>
              <c:numCache>
                <c:formatCode>General</c:formatCode>
                <c:ptCount val="13"/>
                <c:pt idx="0">
                  <c:v>0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  <c:pt idx="4">
                  <c:v>0</c:v>
                </c:pt>
                <c:pt idx="5">
                  <c:v>2</c:v>
                </c:pt>
                <c:pt idx="6">
                  <c:v>2</c:v>
                </c:pt>
                <c:pt idx="7">
                  <c:v>0</c:v>
                </c:pt>
                <c:pt idx="8">
                  <c:v>2</c:v>
                </c:pt>
                <c:pt idx="9">
                  <c:v>1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2020 г.</c:v>
                </c:pt>
              </c:strCache>
            </c:strRef>
          </c:tx>
          <c:cat>
            <c:strRef>
              <c:f>Лист1!$A$2:$A$14</c:f>
              <c:strCache>
                <c:ptCount val="13"/>
                <c:pt idx="0">
                  <c:v>МКДОУ д/с №16</c:v>
                </c:pt>
                <c:pt idx="1">
                  <c:v>МКДОУ д/с "Тополёк"</c:v>
                </c:pt>
                <c:pt idx="2">
                  <c:v>МКДОУ црр д/с "Солнышко"</c:v>
                </c:pt>
                <c:pt idx="3">
                  <c:v>МКДОУ д/с "Родничок"</c:v>
                </c:pt>
                <c:pt idx="4">
                  <c:v>МКДОУ д/с "Огонёк"</c:v>
                </c:pt>
                <c:pt idx="5">
                  <c:v>МКДОУ д/с "Колокольчик"</c:v>
                </c:pt>
                <c:pt idx="6">
                  <c:v>МКДОУ д/с "Колобок"</c:v>
                </c:pt>
                <c:pt idx="7">
                  <c:v>МКДОУ црр д/с "Золотой петушок"</c:v>
                </c:pt>
                <c:pt idx="8">
                  <c:v>МКДОУ д/с "Золотой ключик"</c:v>
                </c:pt>
                <c:pt idx="9">
                  <c:v>МКДОУ д/с "Звёздочка"</c:v>
                </c:pt>
                <c:pt idx="10">
                  <c:v>МКДОУ д/с "Берёзка"</c:v>
                </c:pt>
                <c:pt idx="11">
                  <c:v>МКДОУ д/с "Алёнушка"</c:v>
                </c:pt>
                <c:pt idx="12">
                  <c:v>МКЛОУ д/с "Улыбка"</c:v>
                </c:pt>
              </c:strCache>
            </c:strRef>
          </c:cat>
          <c:val>
            <c:numRef>
              <c:f>Лист1!$D$2:$D$14</c:f>
              <c:numCache>
                <c:formatCode>General</c:formatCode>
                <c:ptCount val="13"/>
                <c:pt idx="0">
                  <c:v>3</c:v>
                </c:pt>
                <c:pt idx="1">
                  <c:v>3</c:v>
                </c:pt>
                <c:pt idx="2">
                  <c:v>1</c:v>
                </c:pt>
                <c:pt idx="3">
                  <c:v>5</c:v>
                </c:pt>
                <c:pt idx="4">
                  <c:v>3</c:v>
                </c:pt>
                <c:pt idx="5">
                  <c:v>1</c:v>
                </c:pt>
                <c:pt idx="6">
                  <c:v>1</c:v>
                </c:pt>
                <c:pt idx="7">
                  <c:v>3</c:v>
                </c:pt>
                <c:pt idx="8">
                  <c:v>3</c:v>
                </c:pt>
                <c:pt idx="9">
                  <c:v>1</c:v>
                </c:pt>
                <c:pt idx="10">
                  <c:v>2</c:v>
                </c:pt>
                <c:pt idx="11">
                  <c:v>0</c:v>
                </c:pt>
                <c:pt idx="12">
                  <c:v>3</c:v>
                </c:pt>
              </c:numCache>
            </c:numRef>
          </c:val>
        </c:ser>
        <c:axId val="90353664"/>
        <c:axId val="90355200"/>
      </c:barChart>
      <c:catAx>
        <c:axId val="90353664"/>
        <c:scaling>
          <c:orientation val="minMax"/>
        </c:scaling>
        <c:axPos val="l"/>
        <c:tickLblPos val="nextTo"/>
        <c:crossAx val="90355200"/>
        <c:crosses val="autoZero"/>
        <c:auto val="1"/>
        <c:lblAlgn val="ctr"/>
        <c:lblOffset val="100"/>
      </c:catAx>
      <c:valAx>
        <c:axId val="90355200"/>
        <c:scaling>
          <c:orientation val="minMax"/>
        </c:scaling>
        <c:axPos val="b"/>
        <c:majorGridlines/>
        <c:minorGridlines/>
        <c:numFmt formatCode="General" sourceLinked="1"/>
        <c:tickLblPos val="nextTo"/>
        <c:crossAx val="9035366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6815680831686171"/>
          <c:y val="0.38380109565953036"/>
          <c:w val="0.12280590407401012"/>
          <c:h val="0.23797629224468872"/>
        </c:manualLayout>
      </c:layout>
    </c:legend>
    <c:plotVisOnly val="1"/>
  </c:chart>
  <c:txPr>
    <a:bodyPr/>
    <a:lstStyle/>
    <a:p>
      <a:pPr>
        <a:defRPr sz="1400" baseline="0">
          <a:latin typeface="Times New Roman" pitchFamily="18" charset="0"/>
        </a:defRPr>
      </a:pPr>
      <a:endParaRPr lang="ru-RU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>
        <c:manualLayout>
          <c:layoutTarget val="inner"/>
          <c:xMode val="edge"/>
          <c:yMode val="edge"/>
          <c:x val="0.47697321786966218"/>
          <c:y val="2.9331294769854452E-2"/>
          <c:w val="0.38258651892733603"/>
          <c:h val="0.88822992039820003"/>
        </c:manualLayout>
      </c:layout>
      <c:barChart>
        <c:barDir val="bar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2019 г.</c:v>
                </c:pt>
              </c:strCache>
            </c:strRef>
          </c:tx>
          <c:dLbls>
            <c:delete val="1"/>
          </c:dLbls>
          <c:cat>
            <c:strRef>
              <c:f>Лист1!$A$2:$A$13</c:f>
              <c:strCache>
                <c:ptCount val="12"/>
                <c:pt idx="0">
                  <c:v>МКДОУ д/с №16</c:v>
                </c:pt>
                <c:pt idx="1">
                  <c:v>МКДОУ д/с "Тополёк"</c:v>
                </c:pt>
                <c:pt idx="2">
                  <c:v>МКДОУ црр д/с "Солнышко"</c:v>
                </c:pt>
                <c:pt idx="3">
                  <c:v>МКДОУ д/с "Родничок"</c:v>
                </c:pt>
                <c:pt idx="4">
                  <c:v>МКДОУ д/с "Огонёк"</c:v>
                </c:pt>
                <c:pt idx="5">
                  <c:v>МКДОУ д/с "Колокольчик"</c:v>
                </c:pt>
                <c:pt idx="6">
                  <c:v>МКДОУ д/с "Колобок"</c:v>
                </c:pt>
                <c:pt idx="7">
                  <c:v>МКДОУ црр д/с "Золотой петушок"</c:v>
                </c:pt>
                <c:pt idx="8">
                  <c:v>МКДОУ д/с "Золотой ключик"</c:v>
                </c:pt>
                <c:pt idx="9">
                  <c:v>МКДОУ д/с "Звёздочка"</c:v>
                </c:pt>
                <c:pt idx="10">
                  <c:v>МКДОУ д/с "Берёзка"</c:v>
                </c:pt>
                <c:pt idx="11">
                  <c:v>МКДОУ д/с "Алёнушка"</c:v>
                </c:pt>
              </c:strCache>
            </c:strRef>
          </c:cat>
          <c:val>
            <c:numRef>
              <c:f>Лист1!$B$2:$B$13</c:f>
              <c:numCache>
                <c:formatCode>General</c:formatCode>
                <c:ptCount val="12"/>
                <c:pt idx="0">
                  <c:v>0</c:v>
                </c:pt>
                <c:pt idx="1">
                  <c:v>2</c:v>
                </c:pt>
                <c:pt idx="2">
                  <c:v>0</c:v>
                </c:pt>
                <c:pt idx="3">
                  <c:v>4</c:v>
                </c:pt>
                <c:pt idx="4">
                  <c:v>0</c:v>
                </c:pt>
                <c:pt idx="5">
                  <c:v>1</c:v>
                </c:pt>
                <c:pt idx="6">
                  <c:v>0</c:v>
                </c:pt>
                <c:pt idx="7">
                  <c:v>1</c:v>
                </c:pt>
                <c:pt idx="8">
                  <c:v>0</c:v>
                </c:pt>
                <c:pt idx="9">
                  <c:v>1</c:v>
                </c:pt>
                <c:pt idx="10">
                  <c:v>1</c:v>
                </c:pt>
                <c:pt idx="11">
                  <c:v>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2020 г.</c:v>
                </c:pt>
              </c:strCache>
            </c:strRef>
          </c:tx>
          <c:dLbls>
            <c:delete val="1"/>
          </c:dLbls>
          <c:cat>
            <c:strRef>
              <c:f>Лист1!$A$2:$A$13</c:f>
              <c:strCache>
                <c:ptCount val="12"/>
                <c:pt idx="0">
                  <c:v>МКДОУ д/с №16</c:v>
                </c:pt>
                <c:pt idx="1">
                  <c:v>МКДОУ д/с "Тополёк"</c:v>
                </c:pt>
                <c:pt idx="2">
                  <c:v>МКДОУ црр д/с "Солнышко"</c:v>
                </c:pt>
                <c:pt idx="3">
                  <c:v>МКДОУ д/с "Родничок"</c:v>
                </c:pt>
                <c:pt idx="4">
                  <c:v>МКДОУ д/с "Огонёк"</c:v>
                </c:pt>
                <c:pt idx="5">
                  <c:v>МКДОУ д/с "Колокольчик"</c:v>
                </c:pt>
                <c:pt idx="6">
                  <c:v>МКДОУ д/с "Колобок"</c:v>
                </c:pt>
                <c:pt idx="7">
                  <c:v>МКДОУ црр д/с "Золотой петушок"</c:v>
                </c:pt>
                <c:pt idx="8">
                  <c:v>МКДОУ д/с "Золотой ключик"</c:v>
                </c:pt>
                <c:pt idx="9">
                  <c:v>МКДОУ д/с "Звёздочка"</c:v>
                </c:pt>
                <c:pt idx="10">
                  <c:v>МКДОУ д/с "Берёзка"</c:v>
                </c:pt>
                <c:pt idx="11">
                  <c:v>МКДОУ д/с "Алёнушка"</c:v>
                </c:pt>
              </c:strCache>
            </c:strRef>
          </c:cat>
          <c:val>
            <c:numRef>
              <c:f>Лист1!$C$2:$C$13</c:f>
              <c:numCache>
                <c:formatCode>General</c:formatCode>
                <c:ptCount val="12"/>
                <c:pt idx="0">
                  <c:v>0</c:v>
                </c:pt>
                <c:pt idx="1">
                  <c:v>2</c:v>
                </c:pt>
                <c:pt idx="2">
                  <c:v>1</c:v>
                </c:pt>
                <c:pt idx="3">
                  <c:v>1</c:v>
                </c:pt>
                <c:pt idx="4">
                  <c:v>0</c:v>
                </c:pt>
                <c:pt idx="5">
                  <c:v>1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1</c:v>
                </c:pt>
                <c:pt idx="11">
                  <c:v>0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2021 г.</c:v>
                </c:pt>
              </c:strCache>
            </c:strRef>
          </c:tx>
          <c:dLbls>
            <c:delete val="1"/>
          </c:dLbls>
          <c:cat>
            <c:strRef>
              <c:f>Лист1!$A$2:$A$13</c:f>
              <c:strCache>
                <c:ptCount val="12"/>
                <c:pt idx="0">
                  <c:v>МКДОУ д/с №16</c:v>
                </c:pt>
                <c:pt idx="1">
                  <c:v>МКДОУ д/с "Тополёк"</c:v>
                </c:pt>
                <c:pt idx="2">
                  <c:v>МКДОУ црр д/с "Солнышко"</c:v>
                </c:pt>
                <c:pt idx="3">
                  <c:v>МКДОУ д/с "Родничок"</c:v>
                </c:pt>
                <c:pt idx="4">
                  <c:v>МКДОУ д/с "Огонёк"</c:v>
                </c:pt>
                <c:pt idx="5">
                  <c:v>МКДОУ д/с "Колокольчик"</c:v>
                </c:pt>
                <c:pt idx="6">
                  <c:v>МКДОУ д/с "Колобок"</c:v>
                </c:pt>
                <c:pt idx="7">
                  <c:v>МКДОУ црр д/с "Золотой петушок"</c:v>
                </c:pt>
                <c:pt idx="8">
                  <c:v>МКДОУ д/с "Золотой ключик"</c:v>
                </c:pt>
                <c:pt idx="9">
                  <c:v>МКДОУ д/с "Звёздочка"</c:v>
                </c:pt>
                <c:pt idx="10">
                  <c:v>МКДОУ д/с "Берёзка"</c:v>
                </c:pt>
                <c:pt idx="11">
                  <c:v>МКДОУ д/с "Алёнушка"</c:v>
                </c:pt>
              </c:strCache>
            </c:strRef>
          </c:cat>
          <c:val>
            <c:numRef>
              <c:f>Лист1!$D$2:$D$13</c:f>
              <c:numCache>
                <c:formatCode>General</c:formatCode>
                <c:ptCount val="12"/>
                <c:pt idx="0">
                  <c:v>5</c:v>
                </c:pt>
                <c:pt idx="1">
                  <c:v>0</c:v>
                </c:pt>
                <c:pt idx="2">
                  <c:v>1</c:v>
                </c:pt>
                <c:pt idx="3">
                  <c:v>3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0</c:v>
                </c:pt>
                <c:pt idx="9">
                  <c:v>0</c:v>
                </c:pt>
                <c:pt idx="10">
                  <c:v>1</c:v>
                </c:pt>
                <c:pt idx="11">
                  <c:v>2</c:v>
                </c:pt>
              </c:numCache>
            </c:numRef>
          </c:val>
        </c:ser>
        <c:dLbls>
          <c:showVal val="1"/>
        </c:dLbls>
        <c:axId val="90297088"/>
        <c:axId val="90298624"/>
      </c:barChart>
      <c:catAx>
        <c:axId val="90297088"/>
        <c:scaling>
          <c:orientation val="minMax"/>
        </c:scaling>
        <c:axPos val="l"/>
        <c:tickLblPos val="nextTo"/>
        <c:crossAx val="90298624"/>
        <c:crosses val="autoZero"/>
        <c:auto val="1"/>
        <c:lblAlgn val="ctr"/>
        <c:lblOffset val="100"/>
      </c:catAx>
      <c:valAx>
        <c:axId val="90298624"/>
        <c:scaling>
          <c:orientation val="minMax"/>
        </c:scaling>
        <c:axPos val="b"/>
        <c:majorGridlines/>
        <c:numFmt formatCode="General" sourceLinked="1"/>
        <c:tickLblPos val="nextTo"/>
        <c:crossAx val="9029708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6904687993343965"/>
          <c:y val="0.41460614495874432"/>
          <c:w val="0.11830359588455533"/>
          <c:h val="0.170787500123351"/>
        </c:manualLayout>
      </c:layout>
    </c:legend>
    <c:plotVisOnly val="1"/>
  </c:chart>
  <c:txPr>
    <a:bodyPr/>
    <a:lstStyle/>
    <a:p>
      <a:pPr>
        <a:defRPr sz="1400" baseline="0">
          <a:latin typeface="Times New Roman" pitchFamily="18" charset="0"/>
        </a:defRPr>
      </a:pPr>
      <a:endParaRPr lang="ru-RU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2C5BE99B-D88A-4BF7-8255-4AAD02C0A257}" type="datetimeFigureOut">
              <a:rPr lang="ru-RU" smtClean="0"/>
              <a:pPr/>
              <a:t>31.05.2022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00833C8E-BF2D-4D6F-9BCE-88AC0EC2D5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BE99B-D88A-4BF7-8255-4AAD02C0A257}" type="datetimeFigureOut">
              <a:rPr lang="ru-RU" smtClean="0"/>
              <a:pPr/>
              <a:t>31.05.2022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33C8E-BF2D-4D6F-9BCE-88AC0EC2D5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BE99B-D88A-4BF7-8255-4AAD02C0A257}" type="datetimeFigureOut">
              <a:rPr lang="ru-RU" smtClean="0"/>
              <a:pPr/>
              <a:t>31.05.2022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33C8E-BF2D-4D6F-9BCE-88AC0EC2D5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C5BE99B-D88A-4BF7-8255-4AAD02C0A257}" type="datetimeFigureOut">
              <a:rPr lang="ru-RU" smtClean="0"/>
              <a:pPr/>
              <a:t>31.05.2022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0833C8E-BF2D-4D6F-9BCE-88AC0EC2D5D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2C5BE99B-D88A-4BF7-8255-4AAD02C0A257}" type="datetimeFigureOut">
              <a:rPr lang="ru-RU" smtClean="0"/>
              <a:pPr/>
              <a:t>31.05.2022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00833C8E-BF2D-4D6F-9BCE-88AC0EC2D5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BE99B-D88A-4BF7-8255-4AAD02C0A257}" type="datetimeFigureOut">
              <a:rPr lang="ru-RU" smtClean="0"/>
              <a:pPr/>
              <a:t>31.05.2022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33C8E-BF2D-4D6F-9BCE-88AC0EC2D5D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BE99B-D88A-4BF7-8255-4AAD02C0A257}" type="datetimeFigureOut">
              <a:rPr lang="ru-RU" smtClean="0"/>
              <a:pPr/>
              <a:t>31.05.2022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33C8E-BF2D-4D6F-9BCE-88AC0EC2D5D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C5BE99B-D88A-4BF7-8255-4AAD02C0A257}" type="datetimeFigureOut">
              <a:rPr lang="ru-RU" smtClean="0"/>
              <a:pPr/>
              <a:t>31.05.2022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0833C8E-BF2D-4D6F-9BCE-88AC0EC2D5D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BE99B-D88A-4BF7-8255-4AAD02C0A257}" type="datetimeFigureOut">
              <a:rPr lang="ru-RU" smtClean="0"/>
              <a:pPr/>
              <a:t>31.05.2022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33C8E-BF2D-4D6F-9BCE-88AC0EC2D5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C5BE99B-D88A-4BF7-8255-4AAD02C0A257}" type="datetimeFigureOut">
              <a:rPr lang="ru-RU" smtClean="0"/>
              <a:pPr/>
              <a:t>31.05.2022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0833C8E-BF2D-4D6F-9BCE-88AC0EC2D5D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C5BE99B-D88A-4BF7-8255-4AAD02C0A257}" type="datetimeFigureOut">
              <a:rPr lang="ru-RU" smtClean="0"/>
              <a:pPr/>
              <a:t>31.05.2022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0833C8E-BF2D-4D6F-9BCE-88AC0EC2D5D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2C5BE99B-D88A-4BF7-8255-4AAD02C0A257}" type="datetimeFigureOut">
              <a:rPr lang="ru-RU" smtClean="0"/>
              <a:pPr/>
              <a:t>31.05.2022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0833C8E-BF2D-4D6F-9BCE-88AC0EC2D5D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19672" y="2924944"/>
            <a:ext cx="7218040" cy="244827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Итоги работы</a:t>
            </a:r>
            <a:br>
              <a:rPr lang="ru-RU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МКУ «ГМК»  с ДОО </a:t>
            </a:r>
            <a:br>
              <a:rPr lang="ru-RU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г. Слободского</a:t>
            </a:r>
            <a:br>
              <a:rPr lang="ru-RU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 2020 -2021 учебный год </a:t>
            </a:r>
            <a:br>
              <a:rPr lang="ru-RU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задачи </a:t>
            </a:r>
            <a:br>
              <a:rPr lang="ru-RU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 2021-2022 учебный год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/>
              <a:t> 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</a:t>
            </a:r>
            <a:br>
              <a:rPr lang="ru-RU" dirty="0" smtClean="0"/>
            </a:br>
            <a:r>
              <a:rPr lang="ru-RU" dirty="0" smtClean="0"/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дипломанты муниципального  конкурса профессионального мастерства педагогов «Мой лучший урок» 2020-2021 год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I степени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Куракина Вера Анатольевна,  музыкальный  руководитель  МКДОУ д/с «Родничок»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II степени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Семакина Галина Аркадьевна, инструктор по физическому воспитанию МКДОУ д/с «Родничок»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Чуракова Светлана Александровна, инструктор по физическому воспитанию МКДОУ д/с №16,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III степени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Чикишева Светлана Александровна, воспитатель МКДОУ д/с «Берёзка»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Бурдина Наталья Николаевна, воспитатель МКДОУ д/с «Звёздочка»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Елезова Елена Владленовна воспитатель МКДОУ д/с «Золотой ключик»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Елькина Наталья Георгиевна, воспитатель МКДОУ д/с  «Колокольчик»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Шерстюк Татьяна Евгеньевна,педагог – психолог МКДОУ д/с   </a:t>
            </a:r>
            <a:r>
              <a:rPr lang="ru-RU" dirty="0" smtClean="0"/>
              <a:t>«Родничок»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7457256" cy="125152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  </a:t>
            </a:r>
            <a:br>
              <a:rPr lang="ru-RU" b="1" dirty="0" smtClean="0"/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Участие ДОО в городском профессиональном конкурсе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«Мои инновации в образовании»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67544" y="1556792"/>
          <a:ext cx="7467600" cy="487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 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Конкурс «Мои инновации в образовании» 2021 год 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b="1" i="1" dirty="0" smtClean="0"/>
              <a:t>Номинация «Педагогические инновации»</a:t>
            </a:r>
            <a:r>
              <a:rPr lang="ru-RU" dirty="0" smtClean="0"/>
              <a:t>:</a:t>
            </a:r>
          </a:p>
          <a:p>
            <a:r>
              <a:rPr lang="ru-RU" b="1" dirty="0" smtClean="0"/>
              <a:t>Дипломом I степени </a:t>
            </a:r>
            <a:endParaRPr lang="ru-RU" dirty="0" smtClean="0"/>
          </a:p>
          <a:p>
            <a:r>
              <a:rPr lang="ru-RU" dirty="0" smtClean="0"/>
              <a:t>Малых Наталья Александровна, заместитель заведующей  МКДОУ </a:t>
            </a:r>
          </a:p>
          <a:p>
            <a:r>
              <a:rPr lang="ru-RU" dirty="0" smtClean="0"/>
              <a:t>д/с «Родничок»</a:t>
            </a:r>
          </a:p>
          <a:p>
            <a:r>
              <a:rPr lang="ru-RU" b="1" dirty="0" smtClean="0"/>
              <a:t>Дипломом  II  степени</a:t>
            </a:r>
            <a:endParaRPr lang="ru-RU" dirty="0" smtClean="0"/>
          </a:p>
          <a:p>
            <a:r>
              <a:rPr lang="ru-RU" dirty="0" smtClean="0"/>
              <a:t>Харина Ольга Владимировна, воспитатель МКДОУ црр д/с «Солнышко»</a:t>
            </a:r>
          </a:p>
          <a:p>
            <a:r>
              <a:rPr lang="ru-RU" b="1" i="1" dirty="0" smtClean="0"/>
              <a:t>В номинации «Педагогический опыт»</a:t>
            </a:r>
            <a:r>
              <a:rPr lang="ru-RU" dirty="0" smtClean="0"/>
              <a:t>:</a:t>
            </a:r>
          </a:p>
          <a:p>
            <a:r>
              <a:rPr lang="ru-RU" b="1" dirty="0" smtClean="0"/>
              <a:t>Дипломом I степени </a:t>
            </a:r>
            <a:endParaRPr lang="ru-RU" dirty="0" smtClean="0"/>
          </a:p>
          <a:p>
            <a:r>
              <a:rPr lang="ru-RU" dirty="0" smtClean="0"/>
              <a:t>Лапихина Любовь Евгеньевна, Шишкина Лариса Александровна, воспитатели МКДОУ д/с  «Алёнушка»».</a:t>
            </a:r>
          </a:p>
          <a:p>
            <a:r>
              <a:rPr lang="ru-RU" b="1" dirty="0" smtClean="0"/>
              <a:t>Дипломом II степени </a:t>
            </a:r>
            <a:endParaRPr lang="ru-RU" dirty="0" smtClean="0"/>
          </a:p>
          <a:p>
            <a:r>
              <a:rPr lang="ru-RU" dirty="0" smtClean="0"/>
              <a:t>Блажко Наталья Николаевна,  воспитатель МКДОУ црр д/с «Золотой петушок»</a:t>
            </a:r>
          </a:p>
          <a:p>
            <a:r>
              <a:rPr lang="ru-RU" dirty="0" smtClean="0"/>
              <a:t>Скрябина Наталья Геннадьевна, воспитатель МКДОУ д/с №16.</a:t>
            </a:r>
          </a:p>
          <a:p>
            <a:r>
              <a:rPr lang="ru-RU" b="1" dirty="0" smtClean="0"/>
              <a:t>Дипломом III степени: </a:t>
            </a:r>
            <a:endParaRPr lang="ru-RU" dirty="0" smtClean="0"/>
          </a:p>
          <a:p>
            <a:r>
              <a:rPr lang="ru-RU" dirty="0" smtClean="0"/>
              <a:t>Загарских Людмила Геннадьевна,  воспитатель МКДОУ д/с «Родничок», Семакина Галина Аркадьевна, инструктор по физическому воспитанию МКДОУ д/с «Родничок», </a:t>
            </a:r>
          </a:p>
          <a:p>
            <a:r>
              <a:rPr lang="ru-RU" dirty="0" smtClean="0"/>
              <a:t>Менчикова Маргарита Александровна,  инструктор по физическому воспитанию МКДОУ д/с «Колобок».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620688"/>
            <a:ext cx="7467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Участие ДОУ в муниципальном этапе конкурса «Учитель года города Слободского» </a:t>
            </a:r>
            <a:br>
              <a:rPr lang="ru-RU" b="1" dirty="0" smtClean="0"/>
            </a:br>
            <a:r>
              <a:rPr lang="ru-RU" b="1" dirty="0" smtClean="0"/>
              <a:t>(номинация «Воспитатель года»)</a:t>
            </a:r>
            <a:endParaRPr lang="ru-RU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1043608" y="1700808"/>
          <a:ext cx="7467600" cy="487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  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332656"/>
            <a:ext cx="3657600" cy="5839544"/>
          </a:xfrm>
        </p:spPr>
        <p:txBody>
          <a:bodyPr>
            <a:normAutofit fontScale="55000" lnSpcReduction="20000"/>
          </a:bodyPr>
          <a:lstStyle/>
          <a:p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2015 год – Зырянова Ольга Сергеевна, музыкальный руководитель  МКДОУ црр д/с «Солнышко», победитель муниципального, окружного, областного этапов и дипломант Всероссийского конкурса «Учитель года России»;</a:t>
            </a:r>
          </a:p>
          <a:p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2017 год – Паначёва Екатерина Владимировна, воспитатель МКДОУ д/с «Огонёк», победитель муниципального, дипломант областного конкурса «Учитель года» в номинации «Воспитатель года»; </a:t>
            </a:r>
          </a:p>
          <a:p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2019 год – Кропачева Ольга Владимировна, воспитатель МКДОУ д/с «Золотой ключик», победитель муниципального конкурса «Учитель года» в номинации «Воспитатель года». 2020 году победитель регионального конкурса «Учитель года» в номинации «Воспитатель года». Участница заключительного этапа 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XI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Всероссийского рофессионального конкурса «Воспитатель года России» в 2020 году, который проходил в г. Перми.</a:t>
            </a:r>
          </a:p>
          <a:p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Пользователь\Desktop\для А.А\Фото Ольга Сергеевна.jpeg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67944" y="188640"/>
            <a:ext cx="1776197" cy="2664296"/>
          </a:xfrm>
          <a:prstGeom prst="rect">
            <a:avLst/>
          </a:prstGeom>
          <a:noFill/>
        </p:spPr>
      </p:pic>
      <p:pic>
        <p:nvPicPr>
          <p:cNvPr id="1027" name="Picture 3" descr="C:\Users\Пользователь\Desktop\для А.А\IMG_6017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8104" y="2060848"/>
            <a:ext cx="1694102" cy="2446115"/>
          </a:xfrm>
          <a:prstGeom prst="rect">
            <a:avLst/>
          </a:prstGeom>
          <a:noFill/>
        </p:spPr>
      </p:pic>
      <p:pic>
        <p:nvPicPr>
          <p:cNvPr id="1028" name="Picture 4" descr="C:\Users\Пользователь\Desktop\для А.А\10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948264" y="4022895"/>
            <a:ext cx="1872208" cy="245615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XVI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Всероссийского конкурса конкурса «За нравственный подвиг учителя»</a:t>
            </a:r>
            <a:endParaRPr lang="ru-RU" b="1" dirty="0"/>
          </a:p>
        </p:txBody>
      </p:sp>
      <p:pic>
        <p:nvPicPr>
          <p:cNvPr id="8" name="Содержимое 7" descr="https://i.siteapi.org/2dzQdjsTq0HtYJP2fq5qeMNBoLk=/s.siteapi.org/7d150b65243b1dd.ru/img/2iob5lcqby4g8sos84cksw8sckwwow"/>
          <p:cNvPicPr>
            <a:picLocks noGrp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762000" y="1600200"/>
            <a:ext cx="30480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Содержимое 6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Шикалова Галина Евгеньевна, воспитаталь МКДОУ д/с №16, победитель 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XVI 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Всероссийского конкурса конкурса «За нравственный подвиг учителя» в номинации «Лучшая программа духовно – нравственного и гражданско – патриотического воспитания дошкольников»    «В моём сердце навсегда» для детей 5-7 летнего возраста.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Региональный конкурс «Наставник в сфере образования»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Деветьярова Нина Николаевна, воспитатель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муниципального казённого дошкольного образовательного учреждения центр развития ребёнка - детский сад «Золотой петушок» города Слободского, победитель регионального конкурса «Наставник в сфере образования»  номинации «Эссе «Я наставник» </a:t>
            </a:r>
          </a:p>
          <a:p>
            <a:endParaRPr lang="ru-RU" dirty="0"/>
          </a:p>
        </p:txBody>
      </p:sp>
      <p:pic>
        <p:nvPicPr>
          <p:cNvPr id="7" name="Содержимое 6" descr="C:\Users\Наталья Алексеевна\Desktop\изображение_2021-12-24_160608.png"/>
          <p:cNvPicPr>
            <a:picLocks noGrp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484784"/>
            <a:ext cx="3528392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260648"/>
            <a:ext cx="7467600" cy="868958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Воспитанники детских садов победители и призёры в конкусном движении.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7467600" cy="487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Городской и региональный конкурс «Зелёный огонёк»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Воспитанница МКДОУ ц р р -  д/ с «Золотой петушок»   победитель в городском и региональном конкурсе «Зелёный огонёк» в номинации «Поделки моделей патрульных автомобилей ДПС».</a:t>
            </a:r>
          </a:p>
          <a:p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pic>
        <p:nvPicPr>
          <p:cNvPr id="4" name="Рисунок 3" descr="https://i.siteapi.org/mszhrYpGfjRSt2Uq1kE2cN23A8U=/s.siteapi.org/7d150b65243b1dd.ru/img/9rmpcgxn0f0ggwww4cgs4o8k4w8w00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3968" y="2564904"/>
            <a:ext cx="3302000" cy="20633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Городской Турнир «Чудо – шашки»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Диплом </a:t>
            </a: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степени - воспитанник МКДОУ црр д/с «Солнышко»,  </a:t>
            </a:r>
          </a:p>
          <a:p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воспитанница МКДОУ црр д/с «Золотой петушок»; </a:t>
            </a:r>
          </a:p>
          <a:p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Диплом </a:t>
            </a: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– степени</a:t>
            </a:r>
          </a:p>
          <a:p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воспитанник МКДОУ д/с «Звёздочка», </a:t>
            </a:r>
          </a:p>
          <a:p>
            <a:pPr>
              <a:buNone/>
            </a:pP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   воспитанник МКДОУ д/с «Золотой ключик»;</a:t>
            </a:r>
          </a:p>
          <a:p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Диплом </a:t>
            </a: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степени  воспитанница МКДОУ д/с «Алёнушка»,</a:t>
            </a:r>
          </a:p>
          <a:p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воспитанница МКДОУ д/с «Родничок»,</a:t>
            </a:r>
          </a:p>
          <a:p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воспитанник  МКДОУ д/с     № 16. </a:t>
            </a:r>
          </a:p>
          <a:p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62500" lnSpcReduction="20000"/>
          </a:bodyPr>
          <a:lstStyle/>
          <a:p>
            <a:endParaRPr lang="ru-RU"/>
          </a:p>
        </p:txBody>
      </p:sp>
      <p:pic>
        <p:nvPicPr>
          <p:cNvPr id="4" name="Рисунок 3" descr="https://i.siteapi.org/WLz2JJ0eI8kSO9yiOb_e-v9pYJk=/s.siteapi.org/7d150b65243b1dd.ru/img/p4ssnx2o8vks4k04kw0oogg0oc4cg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3968" y="1628800"/>
            <a:ext cx="3600400" cy="4320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8147248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Возрастной состав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руководящих работников (%)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7467600" cy="487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Городская «Спартакиада» 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Победители в командном первенстве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МКДОУ  црр - д/с  «Солнышко»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МКДОУ «Колокольчик»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МКДОУ д/с «Звёздочка»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Пользователь\Downloads\realistic_gold_cup_and_other_awards_background_vector_1560495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3573016"/>
            <a:ext cx="6840760" cy="236349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7385248" cy="1368152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II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городской дистанционный конкурс чтецов «Слава тебе, победитель - солдат!» 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95536" y="1988840"/>
            <a:ext cx="7529264" cy="4485112"/>
          </a:xfrm>
        </p:spPr>
        <p:txBody>
          <a:bodyPr/>
          <a:lstStyle/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В номинации старшая группа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Дипломом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победителя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МКДОУцрр-д/с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«Золотой петушок»</a:t>
            </a:r>
          </a:p>
          <a:p>
            <a:pPr algn="just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номинации подготовительная </a:t>
            </a:r>
          </a:p>
          <a:p>
            <a:pPr algn="just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группа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Дипломом победителя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МКДОУ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црр-д/с «Солнышко</a:t>
            </a: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611560" y="692697"/>
            <a:ext cx="6557590" cy="432048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latin typeface="Times New Roman" pitchFamily="18" charset="0"/>
                <a:cs typeface="Times New Roman" pitchFamily="18" charset="0"/>
              </a:rPr>
            </a:br>
            <a:endParaRPr lang="ru-RU" sz="27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4294967295"/>
          </p:nvPr>
        </p:nvSpPr>
        <p:spPr>
          <a:xfrm>
            <a:off x="467544" y="1196752"/>
            <a:ext cx="7529513" cy="1872679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ru-RU" dirty="0" smtClean="0"/>
              <a:t>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«Создание условий в дошкольной образовательной организации для самореализации и развития интересов детей старшего дошкольного возраста средствами дополнительного образования» на 2021 – 2023 годы -  МКДОУ црр – д/с «Золотой петушок». </a:t>
            </a:r>
          </a:p>
          <a:p>
            <a:pPr algn="just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59632" y="548680"/>
            <a:ext cx="64087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ИННОВАЦИОННАЯ ПЛОЩАДКА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27584" y="3429000"/>
            <a:ext cx="66967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МУНИЦИПАЛЬНЫЙ ПРОЕКТ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99592" y="4005064"/>
            <a:ext cx="648072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Внедрение </a:t>
            </a: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– конструирования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 робототехники в образовательном процессе детского сада как средство приобщения детей старшего дошкольного возраста к техническому творчеству и формированию первоначальных технических навыков</a:t>
            </a: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» на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2022 – 2024 годы – МКДОУ д/с «Колобок»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ЗАДАЧИ: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4294967295"/>
          </p:nvPr>
        </p:nvSpPr>
        <p:spPr>
          <a:xfrm>
            <a:off x="395536" y="1484784"/>
            <a:ext cx="8172400" cy="4687416"/>
          </a:xfrm>
        </p:spPr>
        <p:txBody>
          <a:bodyPr>
            <a:normAutofit fontScale="92500"/>
          </a:bodyPr>
          <a:lstStyle/>
          <a:p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1.Обеспечение непрерывности самообразования педагогических работников через различные формы.</a:t>
            </a:r>
          </a:p>
          <a:p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2.Повышение профессиональной компетентности педагогов ДОО в вопросах организации образовательной деятельности в соответствии с ФГОС ДО через различные методические мероприятия в межкурсовой период.</a:t>
            </a:r>
          </a:p>
          <a:p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3.Активизация работы педагогов по эффективному взаимодействию детского сада и семьи в условиях ФГОС.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 smtClean="0"/>
              <a:t>Стаж работы руководящих работников ДОО (%)</a:t>
            </a:r>
            <a:endParaRPr lang="ru-RU" sz="2800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7467600" cy="487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32656"/>
            <a:ext cx="8686800" cy="1080120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Стаж работы педагогических</a:t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работников ДОО (%)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7467600" cy="487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78098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/>
              <a:t>Аттестация педагогических работников</a:t>
            </a:r>
            <a:endParaRPr lang="ru-RU" sz="28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1115616" y="1628800"/>
          <a:ext cx="6714311" cy="44471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78098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Звания и награды 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0" y="1196752"/>
          <a:ext cx="7924800" cy="52770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0"/>
            <a:ext cx="7385248" cy="86409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Молодые специалисты (участие в конкурсах)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971600" y="3284984"/>
            <a:ext cx="7200800" cy="3168352"/>
          </a:xfrm>
        </p:spPr>
        <p:txBody>
          <a:bodyPr>
            <a:noAutofit/>
          </a:bodyPr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Городской конкурс профессионального мастерства педагогов «Мой лучший урок»:</a:t>
            </a:r>
          </a:p>
          <a:p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Диплом Ш степени Елезова Владлена Дмитриевна, воспитатель МКДОУ д/с «Золотой ключик»;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Городской конкурс «Зелёный огонёк»:</a:t>
            </a:r>
          </a:p>
          <a:p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Диплом </a:t>
            </a:r>
            <a:r>
              <a:rPr lang="en-US" sz="1600" i="1" dirty="0" smtClean="0">
                <a:latin typeface="Times New Roman" pitchFamily="18" charset="0"/>
                <a:cs typeface="Times New Roman" pitchFamily="18" charset="0"/>
              </a:rPr>
              <a:t>II 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степени Куракина Екатерина Константиновна, инструктор по физической культуре МКДОУ д/с «Берёзка»;</a:t>
            </a:r>
          </a:p>
          <a:p>
            <a:pPr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Региональный конкурс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XIX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Всероссийского детского экологического форума «Зелёная планета 2021»:</a:t>
            </a:r>
          </a:p>
          <a:p>
            <a:pPr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Лауреаты  конкурса группа «Зайчата»,  Носкова Екатерина Юрьевна, воспитатель МКДОУ д/с №16.</a:t>
            </a:r>
          </a:p>
          <a:p>
            <a:endParaRPr lang="ru-RU" sz="1600" dirty="0"/>
          </a:p>
        </p:txBody>
      </p:sp>
      <p:graphicFrame>
        <p:nvGraphicFramePr>
          <p:cNvPr id="5" name="Диаграмма 4"/>
          <p:cNvGraphicFramePr/>
          <p:nvPr/>
        </p:nvGraphicFramePr>
        <p:xfrm>
          <a:off x="1691680" y="908720"/>
          <a:ext cx="6480720" cy="24482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Участие педагогов в ГМО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1043608" y="1628800"/>
          <a:ext cx="7200800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Участие в муниципальном  конкурсе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профессионального мастерства педагогов «Мой лучший урок»</a:t>
            </a:r>
            <a:endParaRPr lang="ru-RU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4252682" y="43934"/>
            <a:ext cx="63863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Диаграмма 4"/>
          <p:cNvGraphicFramePr/>
          <p:nvPr/>
        </p:nvGraphicFramePr>
        <p:xfrm>
          <a:off x="323528" y="1719938"/>
          <a:ext cx="8136904" cy="49494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319</TotalTime>
  <Words>839</Words>
  <Application>Microsoft Office PowerPoint</Application>
  <PresentationFormat>Экран (4:3)</PresentationFormat>
  <Paragraphs>100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Эркер</vt:lpstr>
      <vt:lpstr>Итоги работы МКУ «ГМК»  с ДОО  г. Слободского за 2020 -2021 учебный год  задачи  на 2021-2022 учебный год  </vt:lpstr>
      <vt:lpstr>Возрастной состав руководящих работников (%) </vt:lpstr>
      <vt:lpstr>Стаж работы руководящих работников ДОО (%)</vt:lpstr>
      <vt:lpstr>Стаж работы педагогических работников ДОО (%)</vt:lpstr>
      <vt:lpstr>Аттестация педагогических работников</vt:lpstr>
      <vt:lpstr>Звания и награды </vt:lpstr>
      <vt:lpstr>Молодые специалисты (участие в конкурсах)</vt:lpstr>
      <vt:lpstr>Участие педагогов в ГМО </vt:lpstr>
      <vt:lpstr> Участие в муниципальном  конкурсе профессионального мастерства педагогов «Мой лучший урок»</vt:lpstr>
      <vt:lpstr>     дипломанты муниципального  конкурса профессионального мастерства педагогов «Мой лучший урок» 2020-2021 год </vt:lpstr>
      <vt:lpstr>        Участие ДОО в городском профессиональном конкурсе  «Мои инновации в образовании» </vt:lpstr>
      <vt:lpstr>     Конкурс «Мои инновации в образовании» 2021 год </vt:lpstr>
      <vt:lpstr>Участие ДОУ в муниципальном этапе конкурса «Учитель года города Слободского»  (номинация «Воспитатель года»)</vt:lpstr>
      <vt:lpstr>        </vt:lpstr>
      <vt:lpstr>XVI Всероссийского конкурса конкурса «За нравственный подвиг учителя»</vt:lpstr>
      <vt:lpstr> Региональный конкурс «Наставник в сфере образования» </vt:lpstr>
      <vt:lpstr>Воспитанники детских садов победители и призёры в конкусном движении.</vt:lpstr>
      <vt:lpstr>Городской и региональный конкурс «Зелёный огонёк»</vt:lpstr>
      <vt:lpstr>Городской Турнир «Чудо – шашки» </vt:lpstr>
      <vt:lpstr>Городская «Спартакиада»  </vt:lpstr>
      <vt:lpstr>XII городской дистанционный конкурс чтецов «Слава тебе, победитель - солдат!» </vt:lpstr>
      <vt:lpstr>                     </vt:lpstr>
      <vt:lpstr>ЗАДАЧИ: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Итоги работы МКУ «ГМК»  с ДОО г. Слободского за 2020 -2021 учебный год задачи на 2021-2022 учебный год     </dc:title>
  <dc:creator>Пользователь</dc:creator>
  <cp:lastModifiedBy>Пользователь</cp:lastModifiedBy>
  <cp:revision>92</cp:revision>
  <dcterms:created xsi:type="dcterms:W3CDTF">2021-10-12T11:06:14Z</dcterms:created>
  <dcterms:modified xsi:type="dcterms:W3CDTF">2022-05-31T10:18:22Z</dcterms:modified>
</cp:coreProperties>
</file>