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620" r:id="rId1"/>
  </p:sldMasterIdLst>
  <p:notesMasterIdLst>
    <p:notesMasterId r:id="rId23"/>
  </p:notesMasterIdLst>
  <p:sldIdLst>
    <p:sldId id="626" r:id="rId2"/>
    <p:sldId id="627" r:id="rId3"/>
    <p:sldId id="628" r:id="rId4"/>
    <p:sldId id="629" r:id="rId5"/>
    <p:sldId id="630" r:id="rId6"/>
    <p:sldId id="633" r:id="rId7"/>
    <p:sldId id="635" r:id="rId8"/>
    <p:sldId id="636" r:id="rId9"/>
    <p:sldId id="637" r:id="rId10"/>
    <p:sldId id="638" r:id="rId11"/>
    <p:sldId id="639" r:id="rId12"/>
    <p:sldId id="640" r:id="rId13"/>
    <p:sldId id="641" r:id="rId14"/>
    <p:sldId id="642" r:id="rId15"/>
    <p:sldId id="643" r:id="rId16"/>
    <p:sldId id="644" r:id="rId17"/>
    <p:sldId id="645" r:id="rId18"/>
    <p:sldId id="647" r:id="rId19"/>
    <p:sldId id="646" r:id="rId20"/>
    <p:sldId id="648" r:id="rId21"/>
    <p:sldId id="649" r:id="rId2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7978" autoAdjust="0"/>
    <p:restoredTop sz="94660"/>
  </p:normalViewPr>
  <p:slideViewPr>
    <p:cSldViewPr snapToGrid="0">
      <p:cViewPr varScale="1">
        <p:scale>
          <a:sx n="76" d="100"/>
          <a:sy n="76" d="100"/>
        </p:scale>
        <p:origin x="-46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19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1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t" anchorCtr="0" compatLnSpc="1">
            <a:prstTxWarp prst="textNoShape">
              <a:avLst/>
            </a:prstTxWarp>
          </a:bodyPr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720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9" y="1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t" anchorCtr="0" compatLnSpc="1">
            <a:prstTxWarp prst="textNoShape">
              <a:avLst/>
            </a:prstTxWarp>
          </a:bodyPr>
          <a:lstStyle>
            <a:lvl1pPr algn="r">
              <a:defRPr sz="1100"/>
            </a:lvl1pPr>
          </a:lstStyle>
          <a:p>
            <a:endParaRPr lang="en-US"/>
          </a:p>
        </p:txBody>
      </p:sp>
      <p:sp>
        <p:nvSpPr>
          <p:cNvPr id="1048721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0600" y="766763"/>
            <a:ext cx="5118100" cy="38385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048722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4" y="4862514"/>
            <a:ext cx="5680075" cy="4605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48723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9720264"/>
            <a:ext cx="3076575" cy="51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b" anchorCtr="0" compatLnSpc="1">
            <a:prstTxWarp prst="textNoShape">
              <a:avLst/>
            </a:prstTxWarp>
          </a:bodyPr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72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9" y="9720264"/>
            <a:ext cx="3076575" cy="51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b" anchorCtr="0" compatLnSpc="1">
            <a:prstTxWarp prst="textNoShape">
              <a:avLst/>
            </a:prstTxWarp>
          </a:bodyPr>
          <a:lstStyle>
            <a:lvl1pPr algn="r">
              <a:defRPr sz="1100"/>
            </a:lvl1pPr>
          </a:lstStyle>
          <a:p>
            <a:fld id="{A9A0EA98-5831-4853-B862-C702E6EB345C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1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altLang="zh-CN" smtClean="0"/>
              <a:t>Образец заголовка</a:t>
            </a:r>
            <a:endParaRPr lang="en-US" dirty="0"/>
          </a:p>
        </p:txBody>
      </p:sp>
      <p:sp>
        <p:nvSpPr>
          <p:cNvPr id="1048582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altLang="zh-CN" smtClean="0"/>
              <a:t>Образец подзаголовка</a:t>
            </a:r>
            <a:endParaRPr lang="en-US" dirty="0"/>
          </a:p>
        </p:txBody>
      </p:sp>
      <p:sp>
        <p:nvSpPr>
          <p:cNvPr id="104858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9C8F3-725A-4F9A-A507-94E9D5D4F6DB}" type="datetimeFigureOut">
              <a:rPr lang="zh-CN" altLang="en-US" smtClean="0"/>
              <a:pPr/>
              <a:t>2021/3/9</a:t>
            </a:fld>
            <a:endParaRPr lang="zh-CN" altLang="en-US"/>
          </a:p>
        </p:txBody>
      </p:sp>
      <p:sp>
        <p:nvSpPr>
          <p:cNvPr id="104858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8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40409-DAE8-4674-9087-DC3CFB3688B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en-US" dirty="0"/>
          </a:p>
        </p:txBody>
      </p:sp>
      <p:sp>
        <p:nvSpPr>
          <p:cNvPr id="104867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en-US" dirty="0"/>
          </a:p>
        </p:txBody>
      </p:sp>
      <p:sp>
        <p:nvSpPr>
          <p:cNvPr id="104867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9C8F3-725A-4F9A-A507-94E9D5D4F6DB}" type="datetimeFigureOut">
              <a:rPr lang="zh-CN" altLang="en-US" smtClean="0"/>
              <a:pPr/>
              <a:t>2021/3/9</a:t>
            </a:fld>
            <a:endParaRPr lang="zh-CN" altLang="en-US"/>
          </a:p>
        </p:txBody>
      </p:sp>
      <p:sp>
        <p:nvSpPr>
          <p:cNvPr id="104867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7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40409-DAE8-4674-9087-DC3CFB3688B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91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altLang="zh-CN" smtClean="0"/>
              <a:t>Образец заголовка</a:t>
            </a:r>
            <a:endParaRPr lang="en-US" dirty="0"/>
          </a:p>
        </p:txBody>
      </p:sp>
      <p:sp>
        <p:nvSpPr>
          <p:cNvPr id="1048692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104869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9C8F3-725A-4F9A-A507-94E9D5D4F6DB}" type="datetimeFigureOut">
              <a:rPr lang="zh-CN" altLang="en-US" smtClean="0"/>
              <a:pPr/>
              <a:t>2021/3/9</a:t>
            </a:fld>
            <a:endParaRPr lang="zh-CN" altLang="en-US"/>
          </a:p>
        </p:txBody>
      </p:sp>
      <p:sp>
        <p:nvSpPr>
          <p:cNvPr id="104869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9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40409-DAE8-4674-9087-DC3CFB3688B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9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en-US" dirty="0"/>
          </a:p>
        </p:txBody>
      </p:sp>
      <p:sp>
        <p:nvSpPr>
          <p:cNvPr id="1048697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en-US" dirty="0"/>
          </a:p>
        </p:txBody>
      </p:sp>
      <p:sp>
        <p:nvSpPr>
          <p:cNvPr id="1048698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en-US" dirty="0"/>
          </a:p>
        </p:txBody>
      </p:sp>
      <p:sp>
        <p:nvSpPr>
          <p:cNvPr id="104869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9C8F3-725A-4F9A-A507-94E9D5D4F6DB}" type="datetimeFigureOut">
              <a:rPr lang="zh-CN" altLang="en-US" smtClean="0"/>
              <a:pPr/>
              <a:t>2021/3/9</a:t>
            </a:fld>
            <a:endParaRPr lang="zh-CN" altLang="en-US"/>
          </a:p>
        </p:txBody>
      </p:sp>
      <p:sp>
        <p:nvSpPr>
          <p:cNvPr id="104870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70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40409-DAE8-4674-9087-DC3CFB3688B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0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altLang="zh-CN" smtClean="0"/>
              <a:t>Образец заголовка</a:t>
            </a:r>
            <a:endParaRPr lang="en-US" dirty="0"/>
          </a:p>
        </p:txBody>
      </p:sp>
      <p:sp>
        <p:nvSpPr>
          <p:cNvPr id="104870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104870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en-US" dirty="0"/>
          </a:p>
        </p:txBody>
      </p:sp>
      <p:sp>
        <p:nvSpPr>
          <p:cNvPr id="104870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104870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en-US" dirty="0"/>
          </a:p>
        </p:txBody>
      </p:sp>
      <p:sp>
        <p:nvSpPr>
          <p:cNvPr id="104870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9C8F3-725A-4F9A-A507-94E9D5D4F6DB}" type="datetimeFigureOut">
              <a:rPr lang="zh-CN" altLang="en-US" smtClean="0"/>
              <a:pPr/>
              <a:t>2021/3/9</a:t>
            </a:fld>
            <a:endParaRPr lang="zh-CN" altLang="en-US"/>
          </a:p>
        </p:txBody>
      </p:sp>
      <p:sp>
        <p:nvSpPr>
          <p:cNvPr id="104870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70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40409-DAE8-4674-9087-DC3CFB3688B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en-US" dirty="0"/>
          </a:p>
        </p:txBody>
      </p:sp>
      <p:sp>
        <p:nvSpPr>
          <p:cNvPr id="104866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9C8F3-725A-4F9A-A507-94E9D5D4F6DB}" type="datetimeFigureOut">
              <a:rPr lang="zh-CN" altLang="en-US" smtClean="0"/>
              <a:pPr/>
              <a:t>2021/3/9</a:t>
            </a:fld>
            <a:endParaRPr lang="zh-CN" altLang="en-US"/>
          </a:p>
        </p:txBody>
      </p:sp>
      <p:sp>
        <p:nvSpPr>
          <p:cNvPr id="104866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69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40409-DAE8-4674-9087-DC3CFB3688B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10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9C8F3-725A-4F9A-A507-94E9D5D4F6DB}" type="datetimeFigureOut">
              <a:rPr lang="zh-CN" altLang="en-US" smtClean="0"/>
              <a:pPr/>
              <a:t>2021/3/9</a:t>
            </a:fld>
            <a:endParaRPr lang="zh-CN" altLang="en-US"/>
          </a:p>
        </p:txBody>
      </p:sp>
      <p:sp>
        <p:nvSpPr>
          <p:cNvPr id="1048711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712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40409-DAE8-4674-9087-DC3CFB3688B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13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altLang="zh-CN" smtClean="0"/>
              <a:t>Образец заголовка</a:t>
            </a:r>
            <a:endParaRPr lang="en-US" dirty="0"/>
          </a:p>
        </p:txBody>
      </p:sp>
      <p:sp>
        <p:nvSpPr>
          <p:cNvPr id="1048714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en-US" dirty="0"/>
          </a:p>
        </p:txBody>
      </p:sp>
      <p:sp>
        <p:nvSpPr>
          <p:cNvPr id="1048715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104871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9C8F3-725A-4F9A-A507-94E9D5D4F6DB}" type="datetimeFigureOut">
              <a:rPr lang="zh-CN" altLang="en-US" smtClean="0"/>
              <a:pPr/>
              <a:t>2021/3/9</a:t>
            </a:fld>
            <a:endParaRPr lang="zh-CN" altLang="en-US"/>
          </a:p>
        </p:txBody>
      </p:sp>
      <p:sp>
        <p:nvSpPr>
          <p:cNvPr id="104871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71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40409-DAE8-4674-9087-DC3CFB3688B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0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altLang="zh-CN" smtClean="0"/>
              <a:t>Образец заголовка</a:t>
            </a:r>
            <a:endParaRPr lang="en-US" dirty="0"/>
          </a:p>
        </p:txBody>
      </p:sp>
      <p:sp>
        <p:nvSpPr>
          <p:cNvPr id="1048681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altLang="zh-CN" smtClean="0"/>
              <a:t>Вставка рисунка</a:t>
            </a:r>
            <a:endParaRPr lang="en-US" dirty="0"/>
          </a:p>
        </p:txBody>
      </p:sp>
      <p:sp>
        <p:nvSpPr>
          <p:cNvPr id="1048682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1048683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9C8F3-725A-4F9A-A507-94E9D5D4F6DB}" type="datetimeFigureOut">
              <a:rPr lang="zh-CN" altLang="en-US" smtClean="0"/>
              <a:pPr/>
              <a:t>2021/3/9</a:t>
            </a:fld>
            <a:endParaRPr lang="zh-CN" altLang="en-US"/>
          </a:p>
        </p:txBody>
      </p:sp>
      <p:sp>
        <p:nvSpPr>
          <p:cNvPr id="1048684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85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40409-DAE8-4674-9087-DC3CFB3688B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en-US" dirty="0"/>
          </a:p>
        </p:txBody>
      </p:sp>
      <p:sp>
        <p:nvSpPr>
          <p:cNvPr id="1048687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en-US" dirty="0"/>
          </a:p>
        </p:txBody>
      </p:sp>
      <p:sp>
        <p:nvSpPr>
          <p:cNvPr id="104868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9C8F3-725A-4F9A-A507-94E9D5D4F6DB}" type="datetimeFigureOut">
              <a:rPr lang="zh-CN" altLang="en-US" smtClean="0"/>
              <a:pPr/>
              <a:t>2021/3/9</a:t>
            </a:fld>
            <a:endParaRPr lang="zh-CN" altLang="en-US"/>
          </a:p>
        </p:txBody>
      </p:sp>
      <p:sp>
        <p:nvSpPr>
          <p:cNvPr id="104868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9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40409-DAE8-4674-9087-DC3CFB3688B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0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altLang="zh-CN" smtClean="0"/>
              <a:t>Образец заголовка</a:t>
            </a:r>
            <a:endParaRPr lang="en-US" dirty="0"/>
          </a:p>
        </p:txBody>
      </p:sp>
      <p:sp>
        <p:nvSpPr>
          <p:cNvPr id="1048671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en-US" dirty="0"/>
          </a:p>
        </p:txBody>
      </p:sp>
      <p:sp>
        <p:nvSpPr>
          <p:cNvPr id="104867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9C8F3-725A-4F9A-A507-94E9D5D4F6DB}" type="datetimeFigureOut">
              <a:rPr lang="zh-CN" altLang="en-US" smtClean="0"/>
              <a:pPr/>
              <a:t>2021/3/9</a:t>
            </a:fld>
            <a:endParaRPr lang="zh-CN" altLang="en-US"/>
          </a:p>
        </p:txBody>
      </p:sp>
      <p:sp>
        <p:nvSpPr>
          <p:cNvPr id="104867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7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40409-DAE8-4674-9087-DC3CFB3688B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altLang="zh-CN" smtClean="0"/>
              <a:t>Образец заголовка</a:t>
            </a:r>
            <a:endParaRPr lang="en-US" dirty="0"/>
          </a:p>
        </p:txBody>
      </p:sp>
      <p:sp>
        <p:nvSpPr>
          <p:cNvPr id="1048577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en-US" dirty="0"/>
          </a:p>
        </p:txBody>
      </p:sp>
      <p:sp>
        <p:nvSpPr>
          <p:cNvPr id="1048578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29C8F3-725A-4F9A-A507-94E9D5D4F6DB}" type="datetimeFigureOut">
              <a:rPr lang="zh-CN" altLang="en-US" smtClean="0"/>
              <a:pPr/>
              <a:t>2021/3/9</a:t>
            </a:fld>
            <a:endParaRPr lang="zh-CN" altLang="en-US"/>
          </a:p>
        </p:txBody>
      </p:sp>
      <p:sp>
        <p:nvSpPr>
          <p:cNvPr id="104857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104858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E40409-DAE8-4674-9087-DC3CFB3688B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6" r:id="rId6"/>
    <p:sldLayoutId id="2147484627" r:id="rId7"/>
    <p:sldLayoutId id="2147484628" r:id="rId8"/>
    <p:sldLayoutId id="2147484629" r:id="rId9"/>
    <p:sldLayoutId id="2147484630" r:id="rId10"/>
    <p:sldLayoutId id="214748463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9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1048600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altLang="en-US"/>
          </a:p>
        </p:txBody>
      </p:sp>
      <p:pic>
        <p:nvPicPr>
          <p:cNvPr id="2097160" name="Рисунок 2097159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-648210" y="-159242"/>
            <a:ext cx="9792210" cy="7017242"/>
          </a:xfrm>
          <a:prstGeom prst="rect">
            <a:avLst/>
          </a:prstGeom>
        </p:spPr>
      </p:pic>
      <p:sp>
        <p:nvSpPr>
          <p:cNvPr id="1048601" name="TextBox 1048600"/>
          <p:cNvSpPr txBox="1"/>
          <p:nvPr/>
        </p:nvSpPr>
        <p:spPr>
          <a:xfrm>
            <a:off x="0" y="1002082"/>
            <a:ext cx="8254652" cy="2523768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Информационно- познавательный проект</a:t>
            </a:r>
            <a:endParaRPr lang="ru-RU" sz="3200" dirty="0" smtClean="0"/>
          </a:p>
          <a:p>
            <a:pPr algn="ctr"/>
            <a:r>
              <a:rPr lang="ru-RU" sz="3200" b="1" dirty="0" smtClean="0"/>
              <a:t> в старшей группе детского сада</a:t>
            </a:r>
            <a:endParaRPr lang="ru-RU" sz="3200" dirty="0" smtClean="0"/>
          </a:p>
          <a:p>
            <a:pPr algn="ctr"/>
            <a:r>
              <a:rPr lang="ru-RU" sz="4800" b="1" dirty="0" smtClean="0"/>
              <a:t>"Покормите птиц зимой".</a:t>
            </a:r>
            <a:endParaRPr lang="ru-RU" sz="4800" dirty="0" smtClean="0"/>
          </a:p>
          <a:p>
            <a:pPr algn="ctr"/>
            <a:endParaRPr lang="ru-RU" sz="4600" dirty="0">
              <a:solidFill>
                <a:srgbClr val="000000"/>
              </a:solidFill>
            </a:endParaRPr>
          </a:p>
        </p:txBody>
      </p:sp>
      <p:sp>
        <p:nvSpPr>
          <p:cNvPr id="1048602" name="TextBox 1048601"/>
          <p:cNvSpPr txBox="1"/>
          <p:nvPr/>
        </p:nvSpPr>
        <p:spPr>
          <a:xfrm>
            <a:off x="2818356" y="4922729"/>
            <a:ext cx="5511452" cy="1015663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r"/>
            <a:r>
              <a:rPr lang="ru-RU" sz="2000" dirty="0" smtClean="0"/>
              <a:t>Разработала:</a:t>
            </a:r>
          </a:p>
          <a:p>
            <a:pPr algn="r"/>
            <a:r>
              <a:rPr lang="ru-RU" sz="2000" dirty="0" smtClean="0"/>
              <a:t> Воспитатель 1 квалификационной категории</a:t>
            </a:r>
          </a:p>
          <a:p>
            <a:pPr algn="r"/>
            <a:r>
              <a:rPr lang="ru-RU" sz="2000" dirty="0" smtClean="0"/>
              <a:t>Полетаева Екатерина Геннадьевна</a:t>
            </a:r>
            <a:endParaRPr lang="ru-RU" sz="2000" dirty="0"/>
          </a:p>
        </p:txBody>
      </p:sp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zh-CN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Муниципальное   казенное  дошкольное  образовательное  учреждение  детский  сад   </a:t>
            </a:r>
            <a:r>
              <a:rPr kumimoji="0" lang="ru-RU" altLang="zh-CN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общеразвивающего</a:t>
            </a:r>
            <a:r>
              <a:rPr kumimoji="0" lang="ru-RU" altLang="zh-CN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  вида  №16 </a:t>
            </a:r>
            <a:br>
              <a:rPr kumimoji="0" lang="ru-RU" altLang="zh-CN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</a:br>
            <a:r>
              <a:rPr kumimoji="0" lang="ru-RU" altLang="zh-CN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 города  Слободского  Кировской  области</a:t>
            </a:r>
            <a:endParaRPr kumimoji="0" lang="ru-RU" altLang="zh-CN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3" name="Заголовок 104860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48604" name="Подзаголовок 104860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97161" name="Рисунок 2097160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-788496" y="-124902"/>
            <a:ext cx="9932497" cy="7107805"/>
          </a:xfrm>
          <a:prstGeom prst="rect">
            <a:avLst/>
          </a:prstGeom>
        </p:spPr>
      </p:pic>
      <p:sp>
        <p:nvSpPr>
          <p:cNvPr id="1048605" name="TextBox 1048604"/>
          <p:cNvSpPr txBox="1"/>
          <p:nvPr/>
        </p:nvSpPr>
        <p:spPr>
          <a:xfrm>
            <a:off x="1354993" y="135509"/>
            <a:ext cx="6646007" cy="754053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ru-RU" altLang="en-US" sz="4300" dirty="0">
                <a:solidFill>
                  <a:srgbClr val="0000FF"/>
                </a:solidFill>
              </a:rPr>
              <a:t>Актуальность</a:t>
            </a:r>
            <a:r>
              <a:rPr lang="en-US" altLang="en-US" sz="4300" dirty="0">
                <a:solidFill>
                  <a:srgbClr val="0000FF"/>
                </a:solidFill>
              </a:rPr>
              <a:t> </a:t>
            </a:r>
            <a:r>
              <a:rPr lang="ru-RU" altLang="en-US" sz="4300" dirty="0" smtClean="0">
                <a:solidFill>
                  <a:srgbClr val="0000FF"/>
                </a:solidFill>
              </a:rPr>
              <a:t>проекта</a:t>
            </a:r>
            <a:endParaRPr lang="ru-RU" sz="2800" dirty="0">
              <a:solidFill>
                <a:srgbClr val="000000"/>
              </a:solidFill>
            </a:endParaRPr>
          </a:p>
        </p:txBody>
      </p:sp>
      <p:sp>
        <p:nvSpPr>
          <p:cNvPr id="1048606" name="TextBox 1048605"/>
          <p:cNvSpPr txBox="1"/>
          <p:nvPr/>
        </p:nvSpPr>
        <p:spPr>
          <a:xfrm>
            <a:off x="181710" y="1122363"/>
            <a:ext cx="8992572" cy="4893647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Данный проект является важным звеном экологического воспитания дошкольников, через его реализацию формируются нравственные нормы поведения, направленные на то, чтобы приблизить детей к пониманию красоты окружающего мира, необходимости его защитить, пробудить в них стремление быть добрыми и внимательными, научить любить природу. Воспитанники получают огромное эстетическое удовольствие и моральное удовлетворение, когда, сделав своими руками кормушку и наполнив её кормом, наблюдают за прилетевшими  птицами.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Таким образом, привлечение детей к практической природоохранной деятельности, а именно правильному кормлению птиц зимой, помогает воспитывать экологическую культуру, бережное отношение к природе.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7" name="Заголовок 1048606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48608" name="Подзаголовок 1048607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97162" name="Рисунок 2097161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-788496" y="-124902"/>
            <a:ext cx="9932497" cy="7107805"/>
          </a:xfrm>
          <a:prstGeom prst="rect">
            <a:avLst/>
          </a:prstGeom>
        </p:spPr>
      </p:pic>
      <p:sp>
        <p:nvSpPr>
          <p:cNvPr id="1048609" name="TextBox 1048608"/>
          <p:cNvSpPr txBox="1"/>
          <p:nvPr/>
        </p:nvSpPr>
        <p:spPr>
          <a:xfrm>
            <a:off x="2067801" y="141860"/>
            <a:ext cx="6688723" cy="751839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ru-RU" altLang="en-US" sz="4400">
                <a:solidFill>
                  <a:srgbClr val="0000FF"/>
                </a:solidFill>
              </a:rPr>
              <a:t>Проблема</a:t>
            </a:r>
            <a:r>
              <a:rPr lang="en-US" altLang="en-US" sz="4400">
                <a:solidFill>
                  <a:srgbClr val="0000FF"/>
                </a:solidFill>
              </a:rPr>
              <a:t> </a:t>
            </a:r>
            <a:r>
              <a:rPr lang="ru-RU" altLang="en-US" sz="4400">
                <a:solidFill>
                  <a:srgbClr val="0000FF"/>
                </a:solidFill>
              </a:rPr>
              <a:t>проекта</a:t>
            </a:r>
            <a:r>
              <a:rPr lang="en-US" altLang="en-US" sz="4400">
                <a:solidFill>
                  <a:srgbClr val="0000FF"/>
                </a:solidFill>
              </a:rPr>
              <a:t>:</a:t>
            </a:r>
            <a:endParaRPr lang="ru-RU" sz="4400">
              <a:solidFill>
                <a:srgbClr val="000000"/>
              </a:solidFill>
            </a:endParaRPr>
          </a:p>
        </p:txBody>
      </p:sp>
      <p:sp>
        <p:nvSpPr>
          <p:cNvPr id="1048610" name="TextBox 1048609"/>
          <p:cNvSpPr txBox="1"/>
          <p:nvPr/>
        </p:nvSpPr>
        <p:spPr>
          <a:xfrm>
            <a:off x="312177" y="1670368"/>
            <a:ext cx="9101911" cy="386334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ru-RU" sz="2800">
                <a:solidFill>
                  <a:srgbClr val="000000"/>
                </a:solidFill>
              </a:rPr>
              <a:t>Самое страшное для птиц- это не холод, а голод. Много птиц гибнет зимой : из десяти до весны доживает всего одна, две. Голодная птица не переносит даже слабых морозов.</a:t>
            </a:r>
          </a:p>
          <a:p>
            <a:r>
              <a:rPr lang="ru-RU" sz="2800">
                <a:solidFill>
                  <a:srgbClr val="000000"/>
                </a:solidFill>
              </a:rPr>
              <a:t>Человек может помочь пережить им зиму. Зная, какими продуктами можно и какими нельзя кормить птиц, мы спасём много птиц от гибели, и они будут приносить пользу, радовать нас своей красотой и пением.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1" name="Заголовок 1048610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48612" name="Подзаголовок 104861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97163" name="Рисунок 2097162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-788496" y="-124902"/>
            <a:ext cx="9932497" cy="7107805"/>
          </a:xfrm>
          <a:prstGeom prst="rect">
            <a:avLst/>
          </a:prstGeom>
        </p:spPr>
      </p:pic>
      <p:sp>
        <p:nvSpPr>
          <p:cNvPr id="1048613" name="TextBox 1048612"/>
          <p:cNvSpPr txBox="1"/>
          <p:nvPr/>
        </p:nvSpPr>
        <p:spPr>
          <a:xfrm>
            <a:off x="2571999" y="141859"/>
            <a:ext cx="4000000" cy="754053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ru-RU" altLang="en-US" sz="4300" dirty="0">
                <a:solidFill>
                  <a:srgbClr val="0000FF"/>
                </a:solidFill>
              </a:rPr>
              <a:t>Цель</a:t>
            </a:r>
            <a:r>
              <a:rPr lang="en-US" altLang="en-US" sz="4300" dirty="0">
                <a:solidFill>
                  <a:srgbClr val="0000FF"/>
                </a:solidFill>
              </a:rPr>
              <a:t> </a:t>
            </a:r>
            <a:r>
              <a:rPr lang="ru-RU" altLang="en-US" sz="4300" dirty="0" smtClean="0">
                <a:solidFill>
                  <a:srgbClr val="0000FF"/>
                </a:solidFill>
              </a:rPr>
              <a:t>проекта</a:t>
            </a:r>
            <a:endParaRPr lang="ru-RU" sz="4300" dirty="0">
              <a:solidFill>
                <a:srgbClr val="000000"/>
              </a:solidFill>
            </a:endParaRPr>
          </a:p>
        </p:txBody>
      </p:sp>
      <p:sp>
        <p:nvSpPr>
          <p:cNvPr id="1048614" name="TextBox 1048613"/>
          <p:cNvSpPr txBox="1"/>
          <p:nvPr/>
        </p:nvSpPr>
        <p:spPr>
          <a:xfrm>
            <a:off x="0" y="855598"/>
            <a:ext cx="8835552" cy="1938992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Создание условий для формирования у детей представлений о зимующих птицах нашего региона, об их образе жизни и питании зимой.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Изготовление и развешивание по территории детского сада кормушек, своевременное пополнение корма в них.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97164" name="Рисунок 2097163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02022" y="3083326"/>
            <a:ext cx="6092075" cy="3774674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5" name="Заголовок 104861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48616" name="Подзаголовок 104861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97165" name="Рисунок 2097164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-788496" y="-124902"/>
            <a:ext cx="9932497" cy="7107805"/>
          </a:xfrm>
          <a:prstGeom prst="rect">
            <a:avLst/>
          </a:prstGeom>
        </p:spPr>
      </p:pic>
      <p:sp>
        <p:nvSpPr>
          <p:cNvPr id="1048617" name="TextBox 1048616"/>
          <p:cNvSpPr txBox="1"/>
          <p:nvPr/>
        </p:nvSpPr>
        <p:spPr>
          <a:xfrm>
            <a:off x="2508841" y="122810"/>
            <a:ext cx="7190773" cy="75184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ru-RU" altLang="en-US" sz="4400">
                <a:solidFill>
                  <a:srgbClr val="0000FF"/>
                </a:solidFill>
              </a:rPr>
              <a:t>Задачи</a:t>
            </a:r>
            <a:r>
              <a:rPr lang="en-US" altLang="en-US" sz="4400">
                <a:solidFill>
                  <a:srgbClr val="0000FF"/>
                </a:solidFill>
              </a:rPr>
              <a:t> </a:t>
            </a:r>
            <a:r>
              <a:rPr lang="ru-RU" altLang="en-US" sz="4400">
                <a:solidFill>
                  <a:srgbClr val="0000FF"/>
                </a:solidFill>
              </a:rPr>
              <a:t>проекта</a:t>
            </a:r>
            <a:r>
              <a:rPr lang="en-US" altLang="en-US" sz="4400">
                <a:solidFill>
                  <a:srgbClr val="0000FF"/>
                </a:solidFill>
              </a:rPr>
              <a:t>:</a:t>
            </a:r>
            <a:endParaRPr lang="ru-RU" sz="2800">
              <a:solidFill>
                <a:srgbClr val="000000"/>
              </a:solidFill>
            </a:endParaRPr>
          </a:p>
        </p:txBody>
      </p:sp>
      <p:sp>
        <p:nvSpPr>
          <p:cNvPr id="1048618" name="TextBox 1048617"/>
          <p:cNvSpPr txBox="1"/>
          <p:nvPr/>
        </p:nvSpPr>
        <p:spPr>
          <a:xfrm>
            <a:off x="163727" y="874650"/>
            <a:ext cx="8816547" cy="5047536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ru-RU" sz="2300" b="1" dirty="0">
                <a:solidFill>
                  <a:srgbClr val="000000"/>
                </a:solidFill>
              </a:rPr>
              <a:t>Образовательные:</a:t>
            </a:r>
          </a:p>
          <a:p>
            <a:r>
              <a:rPr lang="ru-RU" sz="2300" dirty="0">
                <a:solidFill>
                  <a:srgbClr val="000000"/>
                </a:solidFill>
              </a:rPr>
              <a:t>Дать представление детям о зимующих птицах родного края .</a:t>
            </a:r>
          </a:p>
          <a:p>
            <a:r>
              <a:rPr lang="ru-RU" sz="2300" dirty="0">
                <a:solidFill>
                  <a:srgbClr val="000000"/>
                </a:solidFill>
              </a:rPr>
              <a:t>Расширять и углублять знания дошкольников на тему: «Жизнь птиц зимой»</a:t>
            </a:r>
          </a:p>
          <a:p>
            <a:r>
              <a:rPr lang="ru-RU" sz="2300" dirty="0">
                <a:solidFill>
                  <a:srgbClr val="000000"/>
                </a:solidFill>
              </a:rPr>
              <a:t>Активизировать словарь детей терминами из темы проекта.</a:t>
            </a:r>
          </a:p>
          <a:p>
            <a:r>
              <a:rPr lang="ru-RU" sz="2300" b="1" dirty="0">
                <a:solidFill>
                  <a:srgbClr val="000000"/>
                </a:solidFill>
              </a:rPr>
              <a:t>Развивающие:</a:t>
            </a:r>
          </a:p>
          <a:p>
            <a:r>
              <a:rPr lang="ru-RU" sz="2300" dirty="0">
                <a:solidFill>
                  <a:srgbClr val="000000"/>
                </a:solidFill>
              </a:rPr>
              <a:t>Развивать мышление, память, мелкую моторику рук , связную речь.</a:t>
            </a:r>
          </a:p>
          <a:p>
            <a:r>
              <a:rPr lang="ru-RU" sz="2300" dirty="0">
                <a:solidFill>
                  <a:srgbClr val="000000"/>
                </a:solidFill>
              </a:rPr>
              <a:t>Развивать творческие способности в продуктивной деятельности.</a:t>
            </a:r>
          </a:p>
          <a:p>
            <a:r>
              <a:rPr lang="ru-RU" sz="2300" dirty="0">
                <a:solidFill>
                  <a:srgbClr val="000000"/>
                </a:solidFill>
              </a:rPr>
              <a:t>Развивать любознательность и интерес к живой природе.</a:t>
            </a:r>
          </a:p>
          <a:p>
            <a:r>
              <a:rPr lang="ru-RU" sz="2300" b="1" dirty="0">
                <a:solidFill>
                  <a:srgbClr val="000000"/>
                </a:solidFill>
              </a:rPr>
              <a:t>Воспитывающие:</a:t>
            </a:r>
          </a:p>
          <a:p>
            <a:r>
              <a:rPr lang="ru-RU" sz="2300" dirty="0">
                <a:solidFill>
                  <a:srgbClr val="000000"/>
                </a:solidFill>
              </a:rPr>
              <a:t>Воспитывать заботливое отношение к птицам, желание помочь им в трудных холодных условиях.</a:t>
            </a:r>
          </a:p>
          <a:p>
            <a:r>
              <a:rPr lang="ru-RU" sz="2300" dirty="0">
                <a:solidFill>
                  <a:srgbClr val="000000"/>
                </a:solidFill>
              </a:rPr>
              <a:t>Воспитывать дружеские отношения в детском коллективе.</a:t>
            </a:r>
          </a:p>
          <a:p>
            <a:r>
              <a:rPr lang="ru-RU" sz="2300" dirty="0">
                <a:solidFill>
                  <a:srgbClr val="000000"/>
                </a:solidFill>
              </a:rPr>
              <a:t>Способствовать формированию интереса к окружающему миру 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6" name="Заголовок 104862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48627" name="Подзаголовок 104862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97168" name="Рисунок 2097167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-788496" y="-124902"/>
            <a:ext cx="9932497" cy="7107805"/>
          </a:xfrm>
          <a:prstGeom prst="rect">
            <a:avLst/>
          </a:prstGeom>
        </p:spPr>
      </p:pic>
      <p:sp>
        <p:nvSpPr>
          <p:cNvPr id="1048628" name="TextBox 1048627"/>
          <p:cNvSpPr txBox="1"/>
          <p:nvPr/>
        </p:nvSpPr>
        <p:spPr>
          <a:xfrm>
            <a:off x="2166301" y="0"/>
            <a:ext cx="6693988" cy="144655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ru-RU" altLang="en-US" sz="4400" dirty="0">
                <a:solidFill>
                  <a:srgbClr val="0000FF"/>
                </a:solidFill>
              </a:rPr>
              <a:t>Предполагаемые</a:t>
            </a:r>
            <a:r>
              <a:rPr lang="en-US" altLang="en-US" sz="4400" dirty="0">
                <a:solidFill>
                  <a:srgbClr val="0000FF"/>
                </a:solidFill>
              </a:rPr>
              <a:t> </a:t>
            </a:r>
            <a:r>
              <a:rPr lang="ru-RU" altLang="en-US" sz="4400" dirty="0">
                <a:solidFill>
                  <a:srgbClr val="0000FF"/>
                </a:solidFill>
              </a:rPr>
              <a:t>результаты</a:t>
            </a:r>
            <a:r>
              <a:rPr lang="en-US" altLang="en-US" sz="4400" dirty="0">
                <a:solidFill>
                  <a:srgbClr val="0000FF"/>
                </a:solidFill>
              </a:rPr>
              <a:t> </a:t>
            </a:r>
            <a:r>
              <a:rPr lang="ru-RU" altLang="en-US" sz="4400" dirty="0" smtClean="0">
                <a:solidFill>
                  <a:srgbClr val="0000FF"/>
                </a:solidFill>
              </a:rPr>
              <a:t>проекта</a:t>
            </a:r>
            <a:endParaRPr lang="ru-RU" sz="2800" dirty="0">
              <a:solidFill>
                <a:srgbClr val="000000"/>
              </a:solidFill>
            </a:endParaRPr>
          </a:p>
        </p:txBody>
      </p:sp>
      <p:sp>
        <p:nvSpPr>
          <p:cNvPr id="1048629" name="TextBox 1048628"/>
          <p:cNvSpPr txBox="1"/>
          <p:nvPr/>
        </p:nvSpPr>
        <p:spPr>
          <a:xfrm>
            <a:off x="289170" y="1412241"/>
            <a:ext cx="8565660" cy="3970318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Спасенные от голодной смерти птицы. 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Расширение знания детей о зимующих птицах, о внешнем виде, повадках, о пропитании зимой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Пополнение словарного запаса;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Формирование  у родителей активности  и заинтересованности в образовательном процессе детей.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Заботливое отношение к живой природе всех участников проекта.</a:t>
            </a:r>
            <a:endParaRPr lang="ru-RU" sz="28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4" name="Заголовок 104863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48635" name="Подзаголовок 104863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97170" name="Рисунок 2097169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-788496" y="-124902"/>
            <a:ext cx="9932497" cy="7107805"/>
          </a:xfrm>
          <a:prstGeom prst="rect">
            <a:avLst/>
          </a:prstGeom>
        </p:spPr>
      </p:pic>
      <p:sp>
        <p:nvSpPr>
          <p:cNvPr id="1048636" name="TextBox 1048635"/>
          <p:cNvSpPr txBox="1"/>
          <p:nvPr/>
        </p:nvSpPr>
        <p:spPr>
          <a:xfrm>
            <a:off x="340011" y="370522"/>
            <a:ext cx="5766794" cy="75184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ru-RU" altLang="en-US" sz="4400">
                <a:solidFill>
                  <a:srgbClr val="0000FF"/>
                </a:solidFill>
              </a:rPr>
              <a:t>Практический</a:t>
            </a:r>
            <a:r>
              <a:rPr lang="en-US" altLang="en-US" sz="4400">
                <a:solidFill>
                  <a:srgbClr val="0000FF"/>
                </a:solidFill>
              </a:rPr>
              <a:t> </a:t>
            </a:r>
            <a:r>
              <a:rPr lang="ru-RU" altLang="en-US" sz="4400">
                <a:solidFill>
                  <a:srgbClr val="0000FF"/>
                </a:solidFill>
              </a:rPr>
              <a:t>этап</a:t>
            </a:r>
            <a:r>
              <a:rPr lang="en-US" altLang="en-US" sz="4400">
                <a:solidFill>
                  <a:srgbClr val="0000FF"/>
                </a:solidFill>
              </a:rPr>
              <a:t>.</a:t>
            </a:r>
            <a:endParaRPr lang="ru-RU" sz="2800">
              <a:solidFill>
                <a:srgbClr val="000000"/>
              </a:solidFill>
            </a:endParaRPr>
          </a:p>
        </p:txBody>
      </p:sp>
      <p:pic>
        <p:nvPicPr>
          <p:cNvPr id="2097171" name="Рисунок 2097170"/>
          <p:cNvPicPr>
            <a:picLocks/>
          </p:cNvPicPr>
          <p:nvPr/>
        </p:nvPicPr>
        <p:blipFill>
          <a:blip r:embed="rId3" cstate="print"/>
          <a:srcRect l="2472" r="2472"/>
          <a:stretch>
            <a:fillRect/>
          </a:stretch>
        </p:blipFill>
        <p:spPr>
          <a:xfrm>
            <a:off x="833981" y="2130054"/>
            <a:ext cx="6442640" cy="4277009"/>
          </a:xfrm>
          <a:prstGeom prst="rect">
            <a:avLst/>
          </a:prstGeom>
        </p:spPr>
      </p:pic>
      <p:sp>
        <p:nvSpPr>
          <p:cNvPr id="1048638" name="TextBox 1048637"/>
          <p:cNvSpPr txBox="1"/>
          <p:nvPr/>
        </p:nvSpPr>
        <p:spPr>
          <a:xfrm>
            <a:off x="340010" y="1252603"/>
            <a:ext cx="6592590" cy="615553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ru-RU" altLang="en-US" sz="3400" dirty="0">
                <a:solidFill>
                  <a:srgbClr val="000000"/>
                </a:solidFill>
              </a:rPr>
              <a:t>Беседа</a:t>
            </a:r>
            <a:r>
              <a:rPr lang="en-US" altLang="en-US" sz="3400" dirty="0">
                <a:solidFill>
                  <a:srgbClr val="000000"/>
                </a:solidFill>
              </a:rPr>
              <a:t> "</a:t>
            </a:r>
            <a:r>
              <a:rPr lang="ru-RU" altLang="en-US" sz="3400" dirty="0">
                <a:solidFill>
                  <a:srgbClr val="000000"/>
                </a:solidFill>
              </a:rPr>
              <a:t>Зимующие</a:t>
            </a:r>
            <a:r>
              <a:rPr lang="en-US" altLang="en-US" sz="3400" dirty="0">
                <a:solidFill>
                  <a:srgbClr val="000000"/>
                </a:solidFill>
              </a:rPr>
              <a:t> </a:t>
            </a:r>
            <a:r>
              <a:rPr lang="en-US" altLang="en-US" sz="3400" dirty="0" err="1">
                <a:solidFill>
                  <a:srgbClr val="000000"/>
                </a:solidFill>
              </a:rPr>
              <a:t>птицы</a:t>
            </a:r>
            <a:r>
              <a:rPr lang="en-US" altLang="en-US" sz="3400" dirty="0">
                <a:solidFill>
                  <a:srgbClr val="000000"/>
                </a:solidFill>
              </a:rPr>
              <a:t>".</a:t>
            </a:r>
            <a:endParaRPr lang="ru-RU" sz="34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9" name="Заголовок 1048638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48640" name="Подзаголовок 1048639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97172" name="Рисунок 2097171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-788496" y="-124902"/>
            <a:ext cx="9932497" cy="7107805"/>
          </a:xfrm>
          <a:prstGeom prst="rect">
            <a:avLst/>
          </a:prstGeom>
        </p:spPr>
      </p:pic>
      <p:pic>
        <p:nvPicPr>
          <p:cNvPr id="2097173" name="Рисунок 2097172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768219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1" name="Заголовок 1048640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48642" name="Подзаголовок 104864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97174" name="Рисунок 2097173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-788496" y="-124902"/>
            <a:ext cx="9932497" cy="7107805"/>
          </a:xfrm>
          <a:prstGeom prst="rect">
            <a:avLst/>
          </a:prstGeom>
        </p:spPr>
      </p:pic>
      <p:pic>
        <p:nvPicPr>
          <p:cNvPr id="2097175" name="Рисунок 2097174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9521" y="1147358"/>
            <a:ext cx="7840685" cy="5447595"/>
          </a:xfrm>
          <a:prstGeom prst="rect">
            <a:avLst/>
          </a:prstGeom>
        </p:spPr>
      </p:pic>
      <p:sp>
        <p:nvSpPr>
          <p:cNvPr id="1048643" name="TextBox 1048642"/>
          <p:cNvSpPr txBox="1"/>
          <p:nvPr/>
        </p:nvSpPr>
        <p:spPr>
          <a:xfrm>
            <a:off x="0" y="-1835"/>
            <a:ext cx="8001000" cy="144655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ru-RU" altLang="en-US" sz="4400" dirty="0" smtClean="0">
                <a:solidFill>
                  <a:srgbClr val="0000FF"/>
                </a:solidFill>
              </a:rPr>
              <a:t>Обзор </a:t>
            </a:r>
            <a:r>
              <a:rPr lang="en-US" altLang="en-US" sz="4400" dirty="0" smtClean="0">
                <a:solidFill>
                  <a:srgbClr val="0000FF"/>
                </a:solidFill>
              </a:rPr>
              <a:t> </a:t>
            </a:r>
            <a:r>
              <a:rPr lang="ru-RU" altLang="en-US" sz="4400" dirty="0">
                <a:solidFill>
                  <a:srgbClr val="0000FF"/>
                </a:solidFill>
              </a:rPr>
              <a:t>книг</a:t>
            </a:r>
            <a:r>
              <a:rPr lang="en-US" altLang="en-US" sz="4400" dirty="0">
                <a:solidFill>
                  <a:srgbClr val="0000FF"/>
                </a:solidFill>
              </a:rPr>
              <a:t> </a:t>
            </a:r>
            <a:r>
              <a:rPr lang="ru-RU" altLang="en-US" sz="4400" dirty="0" smtClean="0">
                <a:solidFill>
                  <a:srgbClr val="0000FF"/>
                </a:solidFill>
              </a:rPr>
              <a:t>для детей на тему </a:t>
            </a:r>
            <a:r>
              <a:rPr lang="en-US" altLang="en-US" sz="4400" dirty="0" smtClean="0">
                <a:solidFill>
                  <a:srgbClr val="0000FF"/>
                </a:solidFill>
              </a:rPr>
              <a:t>"</a:t>
            </a:r>
            <a:r>
              <a:rPr lang="ru-RU" altLang="en-US" sz="4400" dirty="0">
                <a:solidFill>
                  <a:srgbClr val="0000FF"/>
                </a:solidFill>
              </a:rPr>
              <a:t>Зимующие</a:t>
            </a:r>
            <a:r>
              <a:rPr lang="en-US" altLang="en-US" sz="4400" dirty="0">
                <a:solidFill>
                  <a:srgbClr val="0000FF"/>
                </a:solidFill>
              </a:rPr>
              <a:t> </a:t>
            </a:r>
            <a:r>
              <a:rPr lang="en-US" altLang="en-US" sz="4400" dirty="0" err="1" smtClean="0">
                <a:solidFill>
                  <a:srgbClr val="0000FF"/>
                </a:solidFill>
              </a:rPr>
              <a:t>птиц</a:t>
            </a:r>
            <a:r>
              <a:rPr lang="ru-RU" altLang="en-US" sz="4400" dirty="0" smtClean="0">
                <a:solidFill>
                  <a:srgbClr val="0000FF"/>
                </a:solidFill>
              </a:rPr>
              <a:t>ы</a:t>
            </a:r>
            <a:r>
              <a:rPr lang="en-US" altLang="en-US" sz="4400" dirty="0" smtClean="0">
                <a:solidFill>
                  <a:srgbClr val="0000FF"/>
                </a:solidFill>
              </a:rPr>
              <a:t>".</a:t>
            </a:r>
            <a:endParaRPr lang="ru-RU" sz="28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4" name="Заголовок 104864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48645" name="Подзаголовок 104864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97176" name="Рисунок 2097175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-788496" y="-124902"/>
            <a:ext cx="9932497" cy="7107805"/>
          </a:xfrm>
          <a:prstGeom prst="rect">
            <a:avLst/>
          </a:prstGeom>
        </p:spPr>
      </p:pic>
      <p:pic>
        <p:nvPicPr>
          <p:cNvPr id="2097177" name="Рисунок 2097176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8482" y="415320"/>
            <a:ext cx="7989614" cy="562813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6" name="Заголовок 104864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48647" name="Подзаголовок 104864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97178" name="Рисунок 2097177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-788496" y="-124902"/>
            <a:ext cx="9932497" cy="7107805"/>
          </a:xfrm>
          <a:prstGeom prst="rect">
            <a:avLst/>
          </a:prstGeom>
        </p:spPr>
      </p:pic>
      <p:pic>
        <p:nvPicPr>
          <p:cNvPr id="2097179" name="Рисунок 2097178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41522" y="3602038"/>
            <a:ext cx="4620022" cy="2824909"/>
          </a:xfrm>
          <a:prstGeom prst="rect">
            <a:avLst/>
          </a:prstGeom>
        </p:spPr>
      </p:pic>
      <p:pic>
        <p:nvPicPr>
          <p:cNvPr id="2097180" name="Рисунок 2097179"/>
          <p:cNvPicPr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44302" y="276342"/>
            <a:ext cx="4517242" cy="2832377"/>
          </a:xfrm>
          <a:prstGeom prst="rect">
            <a:avLst/>
          </a:prstGeom>
        </p:spPr>
      </p:pic>
      <p:pic>
        <p:nvPicPr>
          <p:cNvPr id="2097181" name="Рисунок 2097180"/>
          <p:cNvPicPr>
            <a:picLocks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918069"/>
            <a:ext cx="4224653" cy="5021862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8" name="Заголовок 1048647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48649" name="Подзаголовок 1048648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97182" name="Рисунок 2097181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-788496" y="-124902"/>
            <a:ext cx="9932497" cy="7107805"/>
          </a:xfrm>
          <a:prstGeom prst="rect">
            <a:avLst/>
          </a:prstGeom>
        </p:spPr>
      </p:pic>
      <p:pic>
        <p:nvPicPr>
          <p:cNvPr id="2097183" name="Рисунок 2097182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3255" y="1032817"/>
            <a:ext cx="7099309" cy="5092410"/>
          </a:xfrm>
          <a:prstGeom prst="rect">
            <a:avLst/>
          </a:prstGeom>
        </p:spPr>
      </p:pic>
      <p:sp>
        <p:nvSpPr>
          <p:cNvPr id="1048650" name="TextBox 1048649"/>
          <p:cNvSpPr txBox="1"/>
          <p:nvPr/>
        </p:nvSpPr>
        <p:spPr>
          <a:xfrm>
            <a:off x="1281433" y="280977"/>
            <a:ext cx="7342354" cy="75184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ru-RU" altLang="en-US" sz="4400">
                <a:solidFill>
                  <a:srgbClr val="0000FF"/>
                </a:solidFill>
              </a:rPr>
              <a:t>Рисование</a:t>
            </a:r>
            <a:r>
              <a:rPr lang="en-US" altLang="en-US" sz="4400">
                <a:solidFill>
                  <a:srgbClr val="0000FF"/>
                </a:solidFill>
              </a:rPr>
              <a:t> "</a:t>
            </a:r>
            <a:r>
              <a:rPr lang="ru-RU" altLang="en-US" sz="4400">
                <a:solidFill>
                  <a:srgbClr val="0000FF"/>
                </a:solidFill>
              </a:rPr>
              <a:t>У</a:t>
            </a:r>
            <a:r>
              <a:rPr lang="en-US" altLang="en-US" sz="4400">
                <a:solidFill>
                  <a:srgbClr val="0000FF"/>
                </a:solidFill>
              </a:rPr>
              <a:t> </a:t>
            </a:r>
            <a:r>
              <a:rPr lang="ru-RU" altLang="en-US" sz="4400">
                <a:solidFill>
                  <a:srgbClr val="0000FF"/>
                </a:solidFill>
              </a:rPr>
              <a:t>кормушки</a:t>
            </a:r>
            <a:r>
              <a:rPr lang="en-US" altLang="en-US" sz="4400">
                <a:solidFill>
                  <a:srgbClr val="0000FF"/>
                </a:solidFill>
              </a:rPr>
              <a:t>".</a:t>
            </a:r>
            <a:endParaRPr lang="ru-RU" sz="280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1" name="Заголовок 1048650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48652" name="Подзаголовок 104865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97184" name="Рисунок 2097183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-788496" y="-124902"/>
            <a:ext cx="9932497" cy="7107805"/>
          </a:xfrm>
          <a:prstGeom prst="rect">
            <a:avLst/>
          </a:prstGeom>
        </p:spPr>
      </p:pic>
      <p:pic>
        <p:nvPicPr>
          <p:cNvPr id="2097185" name="Рисунок 2097184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78200"/>
            <a:ext cx="9144000" cy="6101599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3" name="Заголовок 104865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48654" name="Подзаголовок 104865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97186" name="Рисунок 2097185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-788496" y="-124902"/>
            <a:ext cx="9932497" cy="7107805"/>
          </a:xfrm>
          <a:prstGeom prst="rect">
            <a:avLst/>
          </a:prstGeom>
        </p:spPr>
      </p:pic>
      <p:pic>
        <p:nvPicPr>
          <p:cNvPr id="2097187" name="Рисунок 2097186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2133" y="3122874"/>
            <a:ext cx="5590049" cy="3595675"/>
          </a:xfrm>
          <a:prstGeom prst="rect">
            <a:avLst/>
          </a:prstGeom>
        </p:spPr>
      </p:pic>
      <p:pic>
        <p:nvPicPr>
          <p:cNvPr id="2097188" name="Рисунок 2097187"/>
          <p:cNvPicPr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84735" y="187976"/>
            <a:ext cx="5312281" cy="3694813"/>
          </a:xfrm>
          <a:prstGeom prst="rect">
            <a:avLst/>
          </a:prstGeom>
        </p:spPr>
      </p:pic>
      <p:sp>
        <p:nvSpPr>
          <p:cNvPr id="1048655" name="TextBox 1048654"/>
          <p:cNvSpPr txBox="1"/>
          <p:nvPr/>
        </p:nvSpPr>
        <p:spPr>
          <a:xfrm>
            <a:off x="0" y="243524"/>
            <a:ext cx="4000000" cy="2072639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ru-RU" altLang="en-US" sz="4400">
                <a:solidFill>
                  <a:srgbClr val="0000FF"/>
                </a:solidFill>
              </a:rPr>
              <a:t>Беседа</a:t>
            </a:r>
            <a:r>
              <a:rPr lang="en-US" altLang="en-US" sz="4400">
                <a:solidFill>
                  <a:srgbClr val="0000FF"/>
                </a:solidFill>
              </a:rPr>
              <a:t> "</a:t>
            </a:r>
            <a:r>
              <a:rPr lang="ru-RU" altLang="en-US" sz="4400">
                <a:solidFill>
                  <a:srgbClr val="0000FF"/>
                </a:solidFill>
              </a:rPr>
              <a:t>Чем</a:t>
            </a:r>
            <a:r>
              <a:rPr lang="en-US" altLang="en-US" sz="4400">
                <a:solidFill>
                  <a:srgbClr val="0000FF"/>
                </a:solidFill>
              </a:rPr>
              <a:t> кормить </a:t>
            </a:r>
            <a:r>
              <a:rPr lang="ru-RU" altLang="en-US" sz="4400">
                <a:solidFill>
                  <a:srgbClr val="0000FF"/>
                </a:solidFill>
              </a:rPr>
              <a:t>птиц</a:t>
            </a:r>
            <a:r>
              <a:rPr lang="en-US" altLang="en-US" sz="4400">
                <a:solidFill>
                  <a:srgbClr val="0000FF"/>
                </a:solidFill>
              </a:rPr>
              <a:t> зимой?"</a:t>
            </a:r>
            <a:endParaRPr lang="ru-RU" sz="280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6" name="Заголовок 104865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48657" name="Подзаголовок 104865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97189" name="Рисунок 2097188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-788496" y="-124902"/>
            <a:ext cx="9932497" cy="7107805"/>
          </a:xfrm>
          <a:prstGeom prst="rect">
            <a:avLst/>
          </a:prstGeom>
        </p:spPr>
      </p:pic>
      <p:pic>
        <p:nvPicPr>
          <p:cNvPr id="2097190" name="Рисунок 2097189"/>
          <p:cNvPicPr>
            <a:picLocks/>
          </p:cNvPicPr>
          <p:nvPr/>
        </p:nvPicPr>
        <p:blipFill>
          <a:blip r:embed="rId3" cstate="print"/>
          <a:srcRect b="26995"/>
          <a:stretch>
            <a:fillRect/>
          </a:stretch>
        </p:blipFill>
        <p:spPr>
          <a:xfrm>
            <a:off x="313151" y="1919862"/>
            <a:ext cx="8145049" cy="4505989"/>
          </a:xfrm>
          <a:prstGeom prst="rect">
            <a:avLst/>
          </a:prstGeom>
        </p:spPr>
      </p:pic>
      <p:sp>
        <p:nvSpPr>
          <p:cNvPr id="1048658" name="TextBox 1048657"/>
          <p:cNvSpPr txBox="1"/>
          <p:nvPr/>
        </p:nvSpPr>
        <p:spPr>
          <a:xfrm>
            <a:off x="776614" y="191360"/>
            <a:ext cx="7164888" cy="76944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ru-RU" altLang="en-US" sz="4400" dirty="0">
                <a:solidFill>
                  <a:srgbClr val="0000FF"/>
                </a:solidFill>
              </a:rPr>
              <a:t>Вешаем</a:t>
            </a:r>
            <a:r>
              <a:rPr lang="en-US" altLang="en-US" sz="4400" dirty="0">
                <a:solidFill>
                  <a:srgbClr val="0000FF"/>
                </a:solidFill>
              </a:rPr>
              <a:t> </a:t>
            </a:r>
            <a:r>
              <a:rPr lang="ru-RU" altLang="en-US" sz="4400" dirty="0" smtClean="0">
                <a:solidFill>
                  <a:srgbClr val="0000FF"/>
                </a:solidFill>
              </a:rPr>
              <a:t>кормушки</a:t>
            </a:r>
            <a:r>
              <a:rPr lang="en-US" altLang="en-US" sz="4400" dirty="0" smtClean="0">
                <a:solidFill>
                  <a:srgbClr val="0000FF"/>
                </a:solidFill>
              </a:rPr>
              <a:t> </a:t>
            </a:r>
            <a:r>
              <a:rPr lang="en-US" altLang="en-US" sz="4400" dirty="0" err="1" smtClean="0">
                <a:solidFill>
                  <a:srgbClr val="0000FF"/>
                </a:solidFill>
              </a:rPr>
              <a:t>для</a:t>
            </a:r>
            <a:r>
              <a:rPr lang="en-US" altLang="en-US" sz="4400" dirty="0" smtClean="0">
                <a:solidFill>
                  <a:srgbClr val="0000FF"/>
                </a:solidFill>
              </a:rPr>
              <a:t> </a:t>
            </a:r>
            <a:r>
              <a:rPr lang="en-US" altLang="en-US" sz="4400" dirty="0" err="1" smtClean="0">
                <a:solidFill>
                  <a:srgbClr val="0000FF"/>
                </a:solidFill>
              </a:rPr>
              <a:t>птиц</a:t>
            </a:r>
            <a:r>
              <a:rPr lang="en-US" altLang="en-US" sz="4400" dirty="0" smtClean="0">
                <a:solidFill>
                  <a:srgbClr val="0000FF"/>
                </a:solidFill>
              </a:rPr>
              <a:t>.</a:t>
            </a:r>
            <a:endParaRPr lang="ru-RU" sz="28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9" name="Заголовок 1048658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48660" name="Подзаголовок 1048659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97191" name="Рисунок 2097190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-788496" y="-124902"/>
            <a:ext cx="9932497" cy="7107805"/>
          </a:xfrm>
          <a:prstGeom prst="rect">
            <a:avLst/>
          </a:prstGeom>
        </p:spPr>
      </p:pic>
      <p:pic>
        <p:nvPicPr>
          <p:cNvPr id="2097192" name="Рисунок 2097191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94288" y="188133"/>
            <a:ext cx="4949712" cy="2715602"/>
          </a:xfrm>
          <a:prstGeom prst="rect">
            <a:avLst/>
          </a:prstGeom>
        </p:spPr>
      </p:pic>
      <p:pic>
        <p:nvPicPr>
          <p:cNvPr id="2097193" name="Рисунок 2097192"/>
          <p:cNvPicPr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214357" y="2596065"/>
            <a:ext cx="3357643" cy="4028728"/>
          </a:xfrm>
          <a:prstGeom prst="rect">
            <a:avLst/>
          </a:prstGeom>
        </p:spPr>
      </p:pic>
      <p:pic>
        <p:nvPicPr>
          <p:cNvPr id="2097196" name="Рисунок 2097195"/>
          <p:cNvPicPr>
            <a:picLocks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16557" y="2542817"/>
            <a:ext cx="3305174" cy="4081976"/>
          </a:xfrm>
          <a:prstGeom prst="rect">
            <a:avLst/>
          </a:prstGeom>
        </p:spPr>
      </p:pic>
      <p:sp>
        <p:nvSpPr>
          <p:cNvPr id="1048665" name="TextBox 1048664"/>
          <p:cNvSpPr txBox="1"/>
          <p:nvPr/>
        </p:nvSpPr>
        <p:spPr>
          <a:xfrm>
            <a:off x="-350728" y="22896"/>
            <a:ext cx="5036528" cy="2123658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ru-RU" altLang="en-US" sz="4400" dirty="0" smtClean="0">
                <a:solidFill>
                  <a:srgbClr val="0000FF"/>
                </a:solidFill>
              </a:rPr>
              <a:t>Ручной труд «Снегири</a:t>
            </a:r>
            <a:r>
              <a:rPr lang="en-US" altLang="en-US" sz="4400" dirty="0" smtClean="0">
                <a:solidFill>
                  <a:srgbClr val="0000FF"/>
                </a:solidFill>
              </a:rPr>
              <a:t> </a:t>
            </a:r>
            <a:r>
              <a:rPr lang="en-US" altLang="en-US" sz="4400" dirty="0">
                <a:solidFill>
                  <a:srgbClr val="0000FF"/>
                </a:solidFill>
              </a:rPr>
              <a:t>и </a:t>
            </a:r>
            <a:r>
              <a:rPr lang="ru-RU" altLang="en-US" sz="4400" dirty="0">
                <a:solidFill>
                  <a:srgbClr val="0000FF"/>
                </a:solidFill>
              </a:rPr>
              <a:t>синицы</a:t>
            </a:r>
            <a:r>
              <a:rPr lang="en-US" altLang="en-US" sz="4400" dirty="0">
                <a:solidFill>
                  <a:srgbClr val="0000FF"/>
                </a:solidFill>
              </a:rPr>
              <a:t> </a:t>
            </a:r>
            <a:r>
              <a:rPr lang="ru-RU" altLang="en-US" sz="4400" dirty="0">
                <a:solidFill>
                  <a:srgbClr val="0000FF"/>
                </a:solidFill>
              </a:rPr>
              <a:t>из</a:t>
            </a:r>
            <a:r>
              <a:rPr lang="en-US" altLang="en-US" sz="4400" dirty="0">
                <a:solidFill>
                  <a:srgbClr val="0000FF"/>
                </a:solidFill>
              </a:rPr>
              <a:t> </a:t>
            </a:r>
            <a:r>
              <a:rPr lang="ru-RU" altLang="en-US" sz="4400" dirty="0">
                <a:solidFill>
                  <a:srgbClr val="0000FF"/>
                </a:solidFill>
              </a:rPr>
              <a:t>ватных</a:t>
            </a:r>
            <a:r>
              <a:rPr lang="en-US" altLang="en-US" sz="4400" dirty="0">
                <a:solidFill>
                  <a:srgbClr val="0000FF"/>
                </a:solidFill>
              </a:rPr>
              <a:t> </a:t>
            </a:r>
            <a:r>
              <a:rPr lang="en-US" altLang="en-US" sz="4400" dirty="0" err="1" smtClean="0">
                <a:solidFill>
                  <a:srgbClr val="0000FF"/>
                </a:solidFill>
              </a:rPr>
              <a:t>дисков</a:t>
            </a:r>
            <a:r>
              <a:rPr lang="ru-RU" altLang="en-US" sz="4400" dirty="0" smtClean="0">
                <a:solidFill>
                  <a:srgbClr val="0000FF"/>
                </a:solidFill>
              </a:rPr>
              <a:t>»</a:t>
            </a:r>
            <a:r>
              <a:rPr lang="en-US" altLang="en-US" sz="4400" dirty="0" smtClean="0">
                <a:solidFill>
                  <a:srgbClr val="0000FF"/>
                </a:solidFill>
              </a:rPr>
              <a:t>.</a:t>
            </a:r>
            <a:endParaRPr lang="ru-RU" sz="28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7" name="Заголовок 1048596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48598" name="Подзаголовок 1048597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97158" name="Рисунок 2097157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-788496" y="-124902"/>
            <a:ext cx="9932497" cy="7107805"/>
          </a:xfrm>
          <a:prstGeom prst="rect">
            <a:avLst/>
          </a:prstGeom>
        </p:spPr>
      </p:pic>
      <p:pic>
        <p:nvPicPr>
          <p:cNvPr id="2097159" name="Рисунок 2097158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50729" y="353148"/>
            <a:ext cx="9144000" cy="6101599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2" name="Заголовок 104859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48593" name="Подзаголовок 104859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97154" name="Рисунок 2097153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-788496" y="-124902"/>
            <a:ext cx="9932497" cy="7107805"/>
          </a:xfrm>
          <a:prstGeom prst="rect">
            <a:avLst/>
          </a:prstGeom>
        </p:spPr>
      </p:pic>
      <p:pic>
        <p:nvPicPr>
          <p:cNvPr id="2097155" name="Рисунок 2097154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35895" y="363764"/>
            <a:ext cx="5314185" cy="6130473"/>
          </a:xfrm>
          <a:prstGeom prst="rect">
            <a:avLst/>
          </a:prstGeom>
        </p:spPr>
      </p:pic>
      <p:sp>
        <p:nvSpPr>
          <p:cNvPr id="1048594" name="TextBox 1048593"/>
          <p:cNvSpPr txBox="1"/>
          <p:nvPr/>
        </p:nvSpPr>
        <p:spPr>
          <a:xfrm>
            <a:off x="0" y="656210"/>
            <a:ext cx="4000000" cy="2072639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ru-RU" altLang="en-US" sz="4400" dirty="0">
                <a:solidFill>
                  <a:srgbClr val="0000FF"/>
                </a:solidFill>
              </a:rPr>
              <a:t>Наблюдение</a:t>
            </a:r>
            <a:r>
              <a:rPr lang="en-US" altLang="en-US" sz="4400" dirty="0">
                <a:solidFill>
                  <a:srgbClr val="0000FF"/>
                </a:solidFill>
              </a:rPr>
              <a:t> </a:t>
            </a:r>
            <a:r>
              <a:rPr lang="en-US" altLang="en-US" sz="4400" dirty="0" err="1">
                <a:solidFill>
                  <a:srgbClr val="0000FF"/>
                </a:solidFill>
              </a:rPr>
              <a:t>за</a:t>
            </a:r>
            <a:r>
              <a:rPr lang="en-US" altLang="en-US" sz="4400" dirty="0">
                <a:solidFill>
                  <a:srgbClr val="0000FF"/>
                </a:solidFill>
              </a:rPr>
              <a:t> </a:t>
            </a:r>
            <a:r>
              <a:rPr lang="en-US" altLang="en-US" sz="4400" dirty="0" err="1">
                <a:solidFill>
                  <a:srgbClr val="0000FF"/>
                </a:solidFill>
              </a:rPr>
              <a:t>птицами</a:t>
            </a:r>
            <a:r>
              <a:rPr lang="en-US" altLang="en-US" sz="4400" dirty="0">
                <a:solidFill>
                  <a:srgbClr val="0000FF"/>
                </a:solidFill>
              </a:rPr>
              <a:t> </a:t>
            </a:r>
            <a:r>
              <a:rPr lang="ru-RU" altLang="en-US" sz="4400" dirty="0">
                <a:solidFill>
                  <a:srgbClr val="0000FF"/>
                </a:solidFill>
              </a:rPr>
              <a:t>у</a:t>
            </a:r>
            <a:r>
              <a:rPr lang="en-US" altLang="en-US" sz="4400" dirty="0">
                <a:solidFill>
                  <a:srgbClr val="0000FF"/>
                </a:solidFill>
              </a:rPr>
              <a:t> </a:t>
            </a:r>
            <a:r>
              <a:rPr lang="ru-RU" altLang="en-US" sz="4400" dirty="0">
                <a:solidFill>
                  <a:srgbClr val="0000FF"/>
                </a:solidFill>
              </a:rPr>
              <a:t>кормушки</a:t>
            </a:r>
            <a:r>
              <a:rPr lang="en-US" altLang="en-US" sz="4400" dirty="0">
                <a:solidFill>
                  <a:srgbClr val="0000FF"/>
                </a:solidFill>
              </a:rPr>
              <a:t>.</a:t>
            </a:r>
            <a:endParaRPr lang="ru-RU" sz="28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5" name="Заголовок 104859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48596" name="Подзаголовок 104859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97156" name="Рисунок 2097155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-788496" y="-124902"/>
            <a:ext cx="9932497" cy="7107805"/>
          </a:xfrm>
          <a:prstGeom prst="rect">
            <a:avLst/>
          </a:prstGeom>
        </p:spPr>
      </p:pic>
      <p:pic>
        <p:nvPicPr>
          <p:cNvPr id="2097157" name="Рисунок 2097156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81436" y="0"/>
            <a:ext cx="5781128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-363254" y="1052186"/>
            <a:ext cx="245510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rgbClr val="0000FF"/>
                </a:solidFill>
              </a:rPr>
              <a:t>Пополнение корма в кормушке</a:t>
            </a:r>
            <a:endParaRPr lang="ru-RU" sz="32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6" name="Заголовок 104858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48587" name="Подзаголовок 104858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97152" name="Рисунок 2097151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-788496" y="-124902"/>
            <a:ext cx="9932497" cy="7107805"/>
          </a:xfrm>
          <a:prstGeom prst="rect">
            <a:avLst/>
          </a:prstGeom>
        </p:spPr>
      </p:pic>
      <p:sp>
        <p:nvSpPr>
          <p:cNvPr id="1048588" name="TextBox 1048587"/>
          <p:cNvSpPr txBox="1"/>
          <p:nvPr/>
        </p:nvSpPr>
        <p:spPr>
          <a:xfrm>
            <a:off x="1143000" y="206693"/>
            <a:ext cx="7467499" cy="76944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ru-RU" altLang="en-US" sz="4400" dirty="0" smtClean="0">
                <a:solidFill>
                  <a:srgbClr val="0000FF"/>
                </a:solidFill>
              </a:rPr>
              <a:t>Результаты</a:t>
            </a:r>
            <a:r>
              <a:rPr lang="en-US" altLang="en-US" sz="4400" dirty="0" smtClean="0">
                <a:solidFill>
                  <a:srgbClr val="0000FF"/>
                </a:solidFill>
              </a:rPr>
              <a:t> </a:t>
            </a:r>
            <a:r>
              <a:rPr lang="ru-RU" altLang="en-US" sz="4400" dirty="0">
                <a:solidFill>
                  <a:srgbClr val="0000FF"/>
                </a:solidFill>
              </a:rPr>
              <a:t>проекта</a:t>
            </a:r>
            <a:r>
              <a:rPr lang="en-US" altLang="en-US" sz="4400" dirty="0">
                <a:solidFill>
                  <a:srgbClr val="0000FF"/>
                </a:solidFill>
              </a:rPr>
              <a:t>.</a:t>
            </a:r>
            <a:endParaRPr lang="ru-RU" sz="2800" dirty="0">
              <a:solidFill>
                <a:srgbClr val="000000"/>
              </a:solidFill>
            </a:endParaRPr>
          </a:p>
        </p:txBody>
      </p:sp>
      <p:sp>
        <p:nvSpPr>
          <p:cNvPr id="1048589" name="TextBox 1048588"/>
          <p:cNvSpPr txBox="1"/>
          <p:nvPr/>
        </p:nvSpPr>
        <p:spPr>
          <a:xfrm>
            <a:off x="26631" y="1064712"/>
            <a:ext cx="8077709" cy="3970318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ru-RU" altLang="en-US" sz="2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1.Расширение у детей представлений</a:t>
            </a:r>
            <a:r>
              <a:rPr lang="en-US" altLang="en-US" sz="2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en-US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altLang="en-US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en-US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жизни</a:t>
            </a:r>
            <a:r>
              <a:rPr lang="en-US" altLang="en-US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en-US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птиц</a:t>
            </a:r>
            <a:r>
              <a:rPr lang="en-US" altLang="en-US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28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зимой</a:t>
            </a:r>
            <a:r>
              <a:rPr lang="en-US" altLang="en-US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altLang="en-US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altLang="en-US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en-US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том</a:t>
            </a:r>
            <a:r>
              <a:rPr lang="en-US" altLang="en-US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altLang="en-US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чем</a:t>
            </a:r>
            <a:r>
              <a:rPr lang="en-US" altLang="en-US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en-US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их</a:t>
            </a:r>
            <a:r>
              <a:rPr lang="en-US" altLang="en-US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en-US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можно</a:t>
            </a:r>
            <a:r>
              <a:rPr lang="en-US" altLang="en-US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en-US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подкармливать</a:t>
            </a:r>
            <a:r>
              <a:rPr lang="en-US" altLang="en-US" sz="2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altLang="en-US" sz="28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2. Изготовление кормушек и вывешивание их на территории ДОО и во дворах.</a:t>
            </a:r>
            <a:endParaRPr lang="ru-RU" sz="28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altLang="en-US" sz="2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3.Сформировались</a:t>
            </a:r>
            <a:r>
              <a:rPr lang="en-US" altLang="en-US" sz="2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en-US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навыки</a:t>
            </a:r>
            <a:r>
              <a:rPr lang="en-US" altLang="en-US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en-US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заботливого</a:t>
            </a:r>
            <a:r>
              <a:rPr lang="en-US" altLang="en-US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en-US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отношения</a:t>
            </a:r>
            <a:r>
              <a:rPr lang="en-US" altLang="en-US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к </a:t>
            </a:r>
            <a:r>
              <a:rPr lang="ru-RU" altLang="en-US" sz="2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птицам</a:t>
            </a:r>
            <a:r>
              <a:rPr lang="ru-RU" altLang="en-US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en-US" sz="2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(ежедневная подкормка птиц)</a:t>
            </a:r>
          </a:p>
          <a:p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4. Активное вовлечение в проект родителей и </a:t>
            </a: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других взрослых</a:t>
            </a:r>
          </a:p>
          <a:p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5. Положил начало следующему проекту</a:t>
            </a:r>
            <a:endParaRPr lang="ru-RU" sz="28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0" name="Заголовок 1048589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48591" name="Подзаголовок 1048590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97153" name="Рисунок 2097152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-788496" y="-124902"/>
            <a:ext cx="9932497" cy="7107805"/>
          </a:xfrm>
          <a:prstGeom prst="rect">
            <a:avLst/>
          </a:prstGeom>
        </p:spPr>
      </p:pic>
      <p:sp>
        <p:nvSpPr>
          <p:cNvPr id="1048725" name="TextBox 1048724"/>
          <p:cNvSpPr txBox="1"/>
          <p:nvPr/>
        </p:nvSpPr>
        <p:spPr>
          <a:xfrm>
            <a:off x="1143000" y="3021329"/>
            <a:ext cx="7354249" cy="81534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ru-RU" altLang="en-US" sz="4800">
                <a:solidFill>
                  <a:srgbClr val="0000FF"/>
                </a:solidFill>
              </a:rPr>
              <a:t>Спасибо</a:t>
            </a:r>
            <a:r>
              <a:rPr lang="en-US" altLang="en-US" sz="4800">
                <a:solidFill>
                  <a:srgbClr val="0000FF"/>
                </a:solidFill>
              </a:rPr>
              <a:t> за </a:t>
            </a:r>
            <a:r>
              <a:rPr lang="ru-RU" altLang="en-US" sz="4800">
                <a:solidFill>
                  <a:srgbClr val="0000FF"/>
                </a:solidFill>
              </a:rPr>
              <a:t>внимание</a:t>
            </a:r>
            <a:r>
              <a:rPr lang="en-US" altLang="en-US" sz="4800">
                <a:solidFill>
                  <a:srgbClr val="0000FF"/>
                </a:solidFill>
              </a:rPr>
              <a:t>!</a:t>
            </a:r>
            <a:endParaRPr lang="ru-RU" sz="480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514</Words>
  <Application>WPS Office</Application>
  <PresentationFormat>Экран (4:3)</PresentationFormat>
  <Paragraphs>51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5024D_RU</dc:creator>
  <cp:lastModifiedBy>Пользователь Windows</cp:lastModifiedBy>
  <cp:revision>3</cp:revision>
  <dcterms:created xsi:type="dcterms:W3CDTF">2015-05-07T21:36:16Z</dcterms:created>
  <dcterms:modified xsi:type="dcterms:W3CDTF">2021-03-09T08:51:09Z</dcterms:modified>
</cp:coreProperties>
</file>