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9" r:id="rId2"/>
    <p:sldId id="281" r:id="rId3"/>
    <p:sldId id="262" r:id="rId4"/>
    <p:sldId id="284" r:id="rId5"/>
    <p:sldId id="287" r:id="rId6"/>
    <p:sldId id="288" r:id="rId7"/>
    <p:sldId id="291" r:id="rId8"/>
    <p:sldId id="292" r:id="rId9"/>
    <p:sldId id="293" r:id="rId10"/>
    <p:sldId id="294" r:id="rId11"/>
    <p:sldId id="295" r:id="rId12"/>
    <p:sldId id="28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3105"/>
    <a:srgbClr val="542804"/>
    <a:srgbClr val="71360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294" autoAdjust="0"/>
  </p:normalViewPr>
  <p:slideViewPr>
    <p:cSldViewPr>
      <p:cViewPr varScale="1">
        <p:scale>
          <a:sx n="100" d="100"/>
          <a:sy n="100" d="100"/>
        </p:scale>
        <p:origin x="-3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9BCEB-A6BA-4A2D-827A-EEBADC085C61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0F58E-49D4-4DAF-A59E-5AFFA0A661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0533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28.06.2023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669360"/>
            <a:ext cx="1331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Олифирова Т.И. </a:t>
            </a:r>
            <a:endParaRPr lang="ru-RU" sz="11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D8C198"/>
              </a:clrFrom>
              <a:clrTo>
                <a:srgbClr val="D8C198">
                  <a:alpha val="0"/>
                </a:srgbClr>
              </a:clrTo>
            </a:clrChange>
          </a:blip>
          <a:srcRect l="-12344" t="4955" r="49041" b="8645"/>
          <a:stretch>
            <a:fillRect/>
          </a:stretch>
        </p:blipFill>
        <p:spPr bwMode="auto">
          <a:xfrm rot="20935439">
            <a:off x="3814348" y="32097"/>
            <a:ext cx="2185005" cy="2582014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28.06.2023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28.06.2023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28.06.2023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 userDrawn="1"/>
        </p:nvGrpSpPr>
        <p:grpSpPr>
          <a:xfrm>
            <a:off x="0" y="5256360"/>
            <a:ext cx="2407412" cy="1601640"/>
            <a:chOff x="0" y="5256360"/>
            <a:chExt cx="2407412" cy="1601640"/>
          </a:xfrm>
        </p:grpSpPr>
        <p:pic>
          <p:nvPicPr>
            <p:cNvPr id="7" name="Picture 4" descr="http://www.tehnari.ru/attachments/f133/145763d1374755309-starinnye_knigi_raritety-369x228.pn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1264313">
              <a:off x="309706" y="5256360"/>
              <a:ext cx="2097706" cy="1296144"/>
            </a:xfrm>
            <a:prstGeom prst="rect">
              <a:avLst/>
            </a:prstGeom>
            <a:noFill/>
          </p:spPr>
        </p:pic>
        <p:pic>
          <p:nvPicPr>
            <p:cNvPr id="8" name="Picture 6" descr="http://xn--24-6kc6aoaofcg6p.xn--p1ai/images/css/svecha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5373216"/>
              <a:ext cx="2181667" cy="1484784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2360" y="6669360"/>
            <a:ext cx="1331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0" dirty="0" smtClean="0">
                <a:solidFill>
                  <a:srgbClr val="542804"/>
                </a:solidFill>
                <a:latin typeface="Monotype Corsiva" pitchFamily="66" charset="0"/>
              </a:rPr>
              <a:t>Олифирова Т.И. </a:t>
            </a:r>
            <a:endParaRPr lang="ru-RU" sz="1100" b="0" dirty="0">
              <a:solidFill>
                <a:srgbClr val="542804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28.06.2023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0" y="97101"/>
            <a:ext cx="2521622" cy="1696592"/>
            <a:chOff x="0" y="97101"/>
            <a:chExt cx="2521622" cy="1696592"/>
          </a:xfrm>
        </p:grpSpPr>
        <p:pic>
          <p:nvPicPr>
            <p:cNvPr id="8" name="Picture 8" descr="http://www.ktgs.ru/upload/medialibrary/a92/uumdnnyeve%20bo%20pnhksuiiqhaevz.pn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97101"/>
              <a:ext cx="2521622" cy="1428580"/>
            </a:xfrm>
            <a:prstGeom prst="rect">
              <a:avLst/>
            </a:prstGeom>
            <a:noFill/>
          </p:spPr>
        </p:pic>
        <p:pic>
          <p:nvPicPr>
            <p:cNvPr id="9" name="Picture 6" descr="http://xn--24-6kc6aoaofcg6p.xn--p1ai/images/css/svecha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32656"/>
              <a:ext cx="2267743" cy="1461037"/>
            </a:xfrm>
            <a:prstGeom prst="rect">
              <a:avLst/>
            </a:prstGeom>
            <a:noFill/>
          </p:spPr>
        </p:pic>
      </p:grpSp>
      <p:sp>
        <p:nvSpPr>
          <p:cNvPr id="10" name="TextBox 9"/>
          <p:cNvSpPr txBox="1"/>
          <p:nvPr userDrawn="1"/>
        </p:nvSpPr>
        <p:spPr>
          <a:xfrm>
            <a:off x="7812360" y="6669360"/>
            <a:ext cx="1331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0" dirty="0" smtClean="0">
                <a:solidFill>
                  <a:srgbClr val="542804"/>
                </a:solidFill>
                <a:latin typeface="Monotype Corsiva" pitchFamily="66" charset="0"/>
              </a:rPr>
              <a:t>Олифирова Т.И. </a:t>
            </a:r>
            <a:endParaRPr lang="ru-RU" sz="1100" b="0" dirty="0">
              <a:solidFill>
                <a:srgbClr val="542804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 userDrawn="1"/>
        </p:nvGrpSpPr>
        <p:grpSpPr>
          <a:xfrm>
            <a:off x="0" y="5085184"/>
            <a:ext cx="2946690" cy="1772816"/>
            <a:chOff x="-107504" y="5085184"/>
            <a:chExt cx="2946690" cy="1772816"/>
          </a:xfrm>
        </p:grpSpPr>
        <p:pic>
          <p:nvPicPr>
            <p:cNvPr id="11" name="Picture 8" descr="http://ru2.anyfad.com/items/t1@c28eb76f-5ba3-4995-9d1e-743d31e88836/Drevnyaya-kniga-soderzhashhaya-svod-magicheskih-zakonov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520" y="5129808"/>
              <a:ext cx="2587666" cy="1728192"/>
            </a:xfrm>
            <a:prstGeom prst="rect">
              <a:avLst/>
            </a:prstGeom>
            <a:noFill/>
          </p:spPr>
        </p:pic>
        <p:pic>
          <p:nvPicPr>
            <p:cNvPr id="12" name="Picture 6" descr="http://xn--24-6kc6aoaofcg6p.xn--p1ai/images/css/svecha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07504" y="5085184"/>
              <a:ext cx="2373549" cy="1615374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14908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28.06.2023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812360" y="6669360"/>
            <a:ext cx="1331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0" dirty="0" smtClean="0">
                <a:solidFill>
                  <a:srgbClr val="542804"/>
                </a:solidFill>
                <a:latin typeface="Monotype Corsiva" pitchFamily="66" charset="0"/>
              </a:rPr>
              <a:t>Олифирова Т.И. </a:t>
            </a:r>
            <a:endParaRPr lang="ru-RU" sz="1100" b="0" dirty="0">
              <a:solidFill>
                <a:srgbClr val="542804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28.06.2023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28.06.2023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28.06.2023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28.06.2023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28.06.2023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 userDrawn="1"/>
        </p:nvGrpSpPr>
        <p:grpSpPr>
          <a:xfrm>
            <a:off x="0" y="5256360"/>
            <a:ext cx="2407412" cy="1601640"/>
            <a:chOff x="0" y="5256360"/>
            <a:chExt cx="2407412" cy="1601640"/>
          </a:xfrm>
        </p:grpSpPr>
        <p:pic>
          <p:nvPicPr>
            <p:cNvPr id="14" name="Picture 4" descr="http://www.tehnari.ru/attachments/f133/145763d1374755309-starinnye_knigi_raritety-369x228.png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 rot="21264313">
              <a:off x="309706" y="5256360"/>
              <a:ext cx="2097706" cy="1296144"/>
            </a:xfrm>
            <a:prstGeom prst="rect">
              <a:avLst/>
            </a:prstGeom>
            <a:noFill/>
          </p:spPr>
        </p:pic>
        <p:pic>
          <p:nvPicPr>
            <p:cNvPr id="15" name="Picture 6" descr="http://xn--24-6kc6aoaofcg6p.xn--p1ai/images/css/svecha.png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0" y="5373216"/>
              <a:ext cx="2181667" cy="1484784"/>
            </a:xfrm>
            <a:prstGeom prst="rect">
              <a:avLst/>
            </a:prstGeom>
            <a:noFill/>
          </p:spPr>
        </p:pic>
      </p:grp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21108-13E1-4354-A8C9-72D09190F013}" type="datetimeFigureOut">
              <a:rPr lang="ru-RU" smtClean="0"/>
              <a:pPr/>
              <a:t>28.06.2023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9719-FB89-4673-B9F9-E2690CB4B54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812360" y="6669360"/>
            <a:ext cx="1331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0" dirty="0" smtClean="0">
                <a:solidFill>
                  <a:srgbClr val="542804"/>
                </a:solidFill>
                <a:latin typeface="Monotype Corsiva" pitchFamily="66" charset="0"/>
              </a:rPr>
              <a:t>Олифирова Т.И. </a:t>
            </a:r>
            <a:endParaRPr lang="ru-RU" sz="1100" b="0" dirty="0">
              <a:solidFill>
                <a:srgbClr val="542804"/>
              </a:solidFill>
              <a:latin typeface="Monotype Corsiva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357430"/>
            <a:ext cx="4733718" cy="3429025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Константин Дмитриевич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Ушинский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Идеи К.</a:t>
            </a:r>
            <a:r>
              <a:rPr lang="en-US" sz="280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Д.</a:t>
            </a:r>
            <a:r>
              <a:rPr lang="en-US" sz="280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Ушинского в современном дошкольном образовании</a:t>
            </a:r>
            <a:r>
              <a:rPr lang="ru-RU" sz="240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Подготовила: воспитатель </a:t>
            </a:r>
            <a:br>
              <a:rPr lang="ru-RU" sz="1400" b="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cap="none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Глызина</a:t>
            </a:r>
            <a:r>
              <a:rPr lang="ru-RU" sz="1400" b="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Светлана Николаевна</a:t>
            </a:r>
            <a:br>
              <a:rPr lang="ru-RU" sz="1400" b="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МКДОУ детский сад «Родничок г. Слободской</a:t>
            </a:r>
            <a:endParaRPr lang="ru-RU" sz="1400" b="0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H="1" flipV="1">
            <a:off x="7000892" y="3714752"/>
            <a:ext cx="2143107" cy="3143248"/>
          </a:xfrm>
        </p:spPr>
        <p:txBody>
          <a:bodyPr/>
          <a:lstStyle/>
          <a:p>
            <a:pPr algn="ctr"/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ush-1544-8955-m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03294">
            <a:off x="3200770" y="-187096"/>
            <a:ext cx="2553795" cy="2688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285728"/>
            <a:ext cx="4648200" cy="5840435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Идеи Ушинского</a:t>
            </a:r>
          </a:p>
          <a:p>
            <a:pPr fontAlgn="t">
              <a:buNone/>
            </a:pP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И К.Д.Ушинский высоко оценивал значение хорошего пения как одного из средств эстетического воспитания детей, в то же время освежающего их жизнь, помогающего объединить их в дружный коллектив.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42852"/>
            <a:ext cx="4038600" cy="5947307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Образовательные области ФГОС ДО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/>
          </a:p>
        </p:txBody>
      </p:sp>
      <p:pic>
        <p:nvPicPr>
          <p:cNvPr id="5122" name="Picture 2" descr="C:\Users\Серж\Desktop\танц.jpg"/>
          <p:cNvPicPr>
            <a:picLocks noChangeAspect="1" noChangeArrowheads="1"/>
          </p:cNvPicPr>
          <p:nvPr/>
        </p:nvPicPr>
        <p:blipFill>
          <a:blip r:embed="rId3" cstate="print"/>
          <a:srcRect t="10384" r="7802" b="14320"/>
          <a:stretch>
            <a:fillRect/>
          </a:stretch>
        </p:blipFill>
        <p:spPr bwMode="auto">
          <a:xfrm>
            <a:off x="5165716" y="1991499"/>
            <a:ext cx="3376616" cy="2428892"/>
          </a:xfrm>
          <a:prstGeom prst="rect">
            <a:avLst/>
          </a:prstGeom>
          <a:noFill/>
        </p:spPr>
      </p:pic>
      <p:pic>
        <p:nvPicPr>
          <p:cNvPr id="5123" name="Picture 3" descr="C:\Users\Серж\Desktop\рис.jpg"/>
          <p:cNvPicPr>
            <a:picLocks noChangeAspect="1" noChangeArrowheads="1"/>
          </p:cNvPicPr>
          <p:nvPr/>
        </p:nvPicPr>
        <p:blipFill>
          <a:blip r:embed="rId4" cstate="print"/>
          <a:srcRect l="17715" t="3539" b="25110"/>
          <a:stretch>
            <a:fillRect/>
          </a:stretch>
        </p:blipFill>
        <p:spPr bwMode="auto">
          <a:xfrm>
            <a:off x="142844" y="3000372"/>
            <a:ext cx="3883951" cy="2520280"/>
          </a:xfrm>
          <a:prstGeom prst="rect">
            <a:avLst/>
          </a:prstGeom>
          <a:noFill/>
        </p:spPr>
      </p:pic>
      <p:pic>
        <p:nvPicPr>
          <p:cNvPr id="1026" name="Picture 2" descr="F:\ушинский\театр.jpg"/>
          <p:cNvPicPr>
            <a:picLocks noChangeAspect="1" noChangeArrowheads="1"/>
          </p:cNvPicPr>
          <p:nvPr/>
        </p:nvPicPr>
        <p:blipFill>
          <a:blip r:embed="rId5" cstate="print"/>
          <a:srcRect l="1573" t="9524" b="4761"/>
          <a:stretch>
            <a:fillRect/>
          </a:stretch>
        </p:blipFill>
        <p:spPr bwMode="auto">
          <a:xfrm>
            <a:off x="4160842" y="4581128"/>
            <a:ext cx="4854766" cy="2204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51520" y="214290"/>
            <a:ext cx="4536504" cy="5911873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Идеи Ушинского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К.Д.Ушинский уделял большое внимание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режиму детской деятельности, сохранению нервной системы ребенка, 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«смены умственных упражнений телесными, прогулок…»</a:t>
            </a:r>
          </a:p>
          <a:p>
            <a:pPr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0" y="142852"/>
            <a:ext cx="4038600" cy="587586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 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Образовательные области ФГОС ДО</a:t>
            </a:r>
          </a:p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Физическое развитие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8195" name="Picture 3" descr="C:\Users\Серж\Desktop\физо.jpg"/>
          <p:cNvPicPr>
            <a:picLocks noChangeAspect="1" noChangeArrowheads="1"/>
          </p:cNvPicPr>
          <p:nvPr/>
        </p:nvPicPr>
        <p:blipFill>
          <a:blip r:embed="rId3" cstate="print"/>
          <a:srcRect l="15704" t="20139" r="10288" b="19444"/>
          <a:stretch>
            <a:fillRect/>
          </a:stretch>
        </p:blipFill>
        <p:spPr bwMode="auto">
          <a:xfrm flipH="1">
            <a:off x="5940152" y="3826241"/>
            <a:ext cx="2857520" cy="3031759"/>
          </a:xfrm>
          <a:prstGeom prst="rect">
            <a:avLst/>
          </a:prstGeom>
          <a:noFill/>
        </p:spPr>
      </p:pic>
      <p:pic>
        <p:nvPicPr>
          <p:cNvPr id="2050" name="Picture 2" descr="F:\ушинский\масл.jpg"/>
          <p:cNvPicPr>
            <a:picLocks noChangeAspect="1" noChangeArrowheads="1"/>
          </p:cNvPicPr>
          <p:nvPr/>
        </p:nvPicPr>
        <p:blipFill>
          <a:blip r:embed="rId4" cstate="print"/>
          <a:srcRect l="3428"/>
          <a:stretch>
            <a:fillRect/>
          </a:stretch>
        </p:blipFill>
        <p:spPr bwMode="auto">
          <a:xfrm>
            <a:off x="5334032" y="1428737"/>
            <a:ext cx="2952744" cy="2286016"/>
          </a:xfrm>
          <a:prstGeom prst="rect">
            <a:avLst/>
          </a:prstGeom>
          <a:noFill/>
        </p:spPr>
      </p:pic>
      <p:pic>
        <p:nvPicPr>
          <p:cNvPr id="8" name="Picture 3" descr="C:\Users\Серж\Desktop\снего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250" y="3000372"/>
            <a:ext cx="4586331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4221088"/>
            <a:ext cx="8388423" cy="708110"/>
          </a:xfrm>
        </p:spPr>
        <p:txBody>
          <a:bodyPr/>
          <a:lstStyle/>
          <a:p>
            <a:endParaRPr lang="ru-RU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5984" y="1857364"/>
            <a:ext cx="58326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 Дмитриевич Ушинский – человек Х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века. Но мы видим, что его идеи отражаются в современном дошкольном образовании. 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571612"/>
            <a:ext cx="8572528" cy="3714776"/>
          </a:xfrm>
        </p:spPr>
        <p:txBody>
          <a:bodyPr/>
          <a:lstStyle/>
          <a:p>
            <a:r>
              <a:rPr lang="ru-RU" sz="1800" b="0" cap="none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endParaRPr lang="ru-RU" sz="1800" b="0" cap="none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28860" y="857232"/>
            <a:ext cx="6357982" cy="2643206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К. Д. Ушинского по праву можно считать основоположником русской дошкольной педагогики. Его мысль о народности воспитания является главнейшей в педагогической теории. Его учения оказали огромное влияние на деятельность последующих поколений педагогов.</a:t>
            </a:r>
          </a:p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ушинский\уш книги.jpeg"/>
          <p:cNvPicPr>
            <a:picLocks noChangeAspect="1" noChangeArrowheads="1"/>
          </p:cNvPicPr>
          <p:nvPr/>
        </p:nvPicPr>
        <p:blipFill>
          <a:blip r:embed="rId3" cstate="print"/>
          <a:srcRect l="13281" t="5208" r="2343" b="6250"/>
          <a:stretch>
            <a:fillRect/>
          </a:stretch>
        </p:blipFill>
        <p:spPr bwMode="auto">
          <a:xfrm>
            <a:off x="3714744" y="3214686"/>
            <a:ext cx="5207362" cy="3643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928662" y="571481"/>
            <a:ext cx="7786742" cy="4929221"/>
          </a:xfrm>
        </p:spPr>
        <p:txBody>
          <a:bodyPr/>
          <a:lstStyle/>
          <a:p>
            <a:pPr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/>
              <a:t>    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b="1" dirty="0"/>
              <a:t> </a:t>
            </a:r>
            <a:r>
              <a:rPr lang="ru-RU" b="1" dirty="0" smtClean="0"/>
              <a:t>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Идеи 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Д.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Ушинского в настоящее время нашли отражение в контексте федерального государственного образовательного стандарта дошкольного образования.</a:t>
            </a:r>
          </a:p>
          <a:p>
            <a:pPr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214290"/>
            <a:ext cx="4038600" cy="5911873"/>
          </a:xfrm>
        </p:spPr>
        <p:txBody>
          <a:bodyPr/>
          <a:lstStyle/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Идеи Ушинского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Arial" charset="0"/>
              </a:rPr>
              <a:t> 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Arial" charset="0"/>
              </a:rPr>
              <a:t>принцип-  народность      образования.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42852"/>
            <a:ext cx="4038600" cy="5947307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     </a:t>
            </a:r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Arial" charset="0"/>
              </a:rPr>
              <a:t>Принцип   ФГОС ДО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Arial" charset="0"/>
              </a:rPr>
              <a:t>приобщение детей к </a:t>
            </a:r>
            <a:r>
              <a:rPr lang="ru-RU" sz="2400" b="1" i="1" dirty="0" err="1" smtClean="0">
                <a:latin typeface="Times New Roman" pitchFamily="18" charset="0"/>
                <a:ea typeface="Calibri" pitchFamily="34" charset="0"/>
                <a:cs typeface="Arial" charset="0"/>
              </a:rPr>
              <a:t>социокультурным</a:t>
            </a:r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Arial" charset="0"/>
              </a:rPr>
              <a:t> нормам, традициям семьи, общества, государства.</a:t>
            </a:r>
            <a:endParaRPr lang="ru-RU" dirty="0" smtClean="0"/>
          </a:p>
          <a:p>
            <a:pPr algn="ctr">
              <a:buFontTx/>
              <a:buChar char="-"/>
            </a:pP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3075" name="Picture 3" descr="E:\ушинский\патр уголок.jpg"/>
          <p:cNvPicPr>
            <a:picLocks noChangeAspect="1" noChangeArrowheads="1"/>
          </p:cNvPicPr>
          <p:nvPr/>
        </p:nvPicPr>
        <p:blipFill>
          <a:blip r:embed="rId3" cstate="print"/>
          <a:srcRect l="18571" t="2965" r="4286"/>
          <a:stretch>
            <a:fillRect/>
          </a:stretch>
        </p:blipFill>
        <p:spPr bwMode="auto">
          <a:xfrm>
            <a:off x="457200" y="2222870"/>
            <a:ext cx="3809338" cy="4376545"/>
          </a:xfrm>
          <a:prstGeom prst="rect">
            <a:avLst/>
          </a:prstGeom>
          <a:noFill/>
        </p:spPr>
      </p:pic>
      <p:pic>
        <p:nvPicPr>
          <p:cNvPr id="8" name="Picture 3" descr="C:\Users\Серж\Desktop\маслен.jpg"/>
          <p:cNvPicPr>
            <a:picLocks noChangeAspect="1" noChangeArrowheads="1"/>
          </p:cNvPicPr>
          <p:nvPr/>
        </p:nvPicPr>
        <p:blipFill>
          <a:blip r:embed="rId4" cstate="print"/>
          <a:srcRect l="22651" t="12645" r="9386" b="6858"/>
          <a:stretch>
            <a:fillRect/>
          </a:stretch>
        </p:blipFill>
        <p:spPr bwMode="auto">
          <a:xfrm>
            <a:off x="4544226" y="2554524"/>
            <a:ext cx="4420262" cy="4077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357166"/>
            <a:ext cx="4038600" cy="5768997"/>
          </a:xfrm>
        </p:spPr>
        <p:txBody>
          <a:bodyPr/>
          <a:lstStyle/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Идеи Ушинского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-</a:t>
            </a:r>
            <a:r>
              <a:rPr lang="ru-RU" sz="2400" b="1" i="1" dirty="0" smtClean="0"/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самостоятельные мысли вытекают  только из самостоятельно приобретенных знаний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 тех предметах и явлениях, которые окружают ребенка.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357166"/>
            <a:ext cx="4038600" cy="5732993"/>
          </a:xfrm>
        </p:spPr>
        <p:txBody>
          <a:bodyPr/>
          <a:lstStyle/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Принцип ФГОС ДО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Формирование  познавательных интересов и познавательных действий ребенка в различных видах деятельности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/>
          </a:p>
        </p:txBody>
      </p:sp>
      <p:pic>
        <p:nvPicPr>
          <p:cNvPr id="1027" name="Picture 3" descr="C:\Users\Серж\Desktop\опыт.jpg"/>
          <p:cNvPicPr>
            <a:picLocks noChangeAspect="1" noChangeArrowheads="1"/>
          </p:cNvPicPr>
          <p:nvPr/>
        </p:nvPicPr>
        <p:blipFill>
          <a:blip r:embed="rId3" cstate="print"/>
          <a:srcRect t="24882" r="7109" b="9360"/>
          <a:stretch>
            <a:fillRect/>
          </a:stretch>
        </p:blipFill>
        <p:spPr bwMode="auto">
          <a:xfrm>
            <a:off x="785785" y="3071810"/>
            <a:ext cx="3517451" cy="3320063"/>
          </a:xfrm>
          <a:prstGeom prst="rect">
            <a:avLst/>
          </a:prstGeom>
          <a:noFill/>
        </p:spPr>
      </p:pic>
      <p:pic>
        <p:nvPicPr>
          <p:cNvPr id="1028" name="Picture 4" descr="C:\Users\Серж\Desktop\кап.jpg"/>
          <p:cNvPicPr>
            <a:picLocks noChangeAspect="1" noChangeArrowheads="1"/>
          </p:cNvPicPr>
          <p:nvPr/>
        </p:nvPicPr>
        <p:blipFill>
          <a:blip r:embed="rId4" cstate="print"/>
          <a:srcRect b="11170"/>
          <a:stretch>
            <a:fillRect/>
          </a:stretch>
        </p:blipFill>
        <p:spPr bwMode="auto">
          <a:xfrm>
            <a:off x="4932040" y="2500306"/>
            <a:ext cx="3926208" cy="4143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38600" cy="5840435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Идеи Ушинского</a:t>
            </a:r>
          </a:p>
          <a:p>
            <a:pPr>
              <a:buFontTx/>
              <a:buChar char="-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Самые лучшие дети бывают у тех родителей, которые живут интересами своих детей, которые знают обо всех их достижениях и неудачах.</a:t>
            </a:r>
          </a:p>
          <a:p>
            <a:pPr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214290"/>
            <a:ext cx="4038600" cy="5875869"/>
          </a:xfrm>
        </p:spPr>
        <p:txBody>
          <a:bodyPr/>
          <a:lstStyle/>
          <a:p>
            <a:pPr>
              <a:buNone/>
            </a:pPr>
            <a:r>
              <a:rPr lang="en-US" b="1" i="1" dirty="0" smtClean="0">
                <a:latin typeface="Times New Roman" pitchFamily="18" charset="0"/>
                <a:ea typeface="Calibri" pitchFamily="34" charset="0"/>
                <a:cs typeface="Arial" charset="0"/>
              </a:rPr>
              <a:t>     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Arial" charset="0"/>
              </a:rPr>
              <a:t>Принцип ФГОС ДО </a:t>
            </a:r>
            <a:br>
              <a:rPr lang="ru-RU" b="1" i="1" dirty="0" smtClean="0">
                <a:latin typeface="Times New Roman" pitchFamily="18" charset="0"/>
                <a:ea typeface="Calibri" pitchFamily="34" charset="0"/>
                <a:cs typeface="Arial" charset="0"/>
              </a:rPr>
            </a:br>
            <a:r>
              <a:rPr lang="ru-RU" sz="2000" b="1" i="1" dirty="0" smtClean="0">
                <a:latin typeface="Times New Roman" pitchFamily="18" charset="0"/>
                <a:ea typeface="Calibri" pitchFamily="34" charset="0"/>
                <a:cs typeface="Arial" charset="0"/>
              </a:rPr>
              <a:t>Сотрудничество с семьей.</a:t>
            </a:r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Arial" charset="0"/>
              </a:rPr>
              <a:t> </a:t>
            </a:r>
            <a:br>
              <a:rPr lang="ru-RU" sz="2000" i="1" dirty="0" smtClean="0">
                <a:latin typeface="Times New Roman" pitchFamily="18" charset="0"/>
                <a:ea typeface="Calibri" pitchFamily="34" charset="0"/>
                <a:cs typeface="Arial" charset="0"/>
              </a:rPr>
            </a:br>
            <a:r>
              <a:rPr lang="ru-RU" sz="2000" b="1" i="1" dirty="0" smtClean="0">
                <a:latin typeface="Times New Roman" pitchFamily="18" charset="0"/>
                <a:ea typeface="Calibri" pitchFamily="34" charset="0"/>
                <a:cs typeface="Arial" charset="0"/>
              </a:rPr>
              <a:t>Обеспечение психолого-педагогической поддержки семей.</a:t>
            </a:r>
            <a:endParaRPr lang="ru-RU" sz="2000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1027" name="Picture 3" descr="E:\ушинский\семья.jpeg"/>
          <p:cNvPicPr>
            <a:picLocks noChangeAspect="1" noChangeArrowheads="1"/>
          </p:cNvPicPr>
          <p:nvPr/>
        </p:nvPicPr>
        <p:blipFill>
          <a:blip r:embed="rId3" cstate="print"/>
          <a:srcRect t="28155"/>
          <a:stretch>
            <a:fillRect/>
          </a:stretch>
        </p:blipFill>
        <p:spPr bwMode="auto">
          <a:xfrm>
            <a:off x="4665942" y="2132856"/>
            <a:ext cx="4143404" cy="4462137"/>
          </a:xfrm>
          <a:prstGeom prst="rect">
            <a:avLst/>
          </a:prstGeom>
          <a:noFill/>
        </p:spPr>
      </p:pic>
      <p:pic>
        <p:nvPicPr>
          <p:cNvPr id="7" name="Рисунок 6" descr="h_1519153761_3172701_cf210a931a.jpg"/>
          <p:cNvPicPr>
            <a:picLocks noChangeAspect="1"/>
          </p:cNvPicPr>
          <p:nvPr/>
        </p:nvPicPr>
        <p:blipFill>
          <a:blip r:embed="rId4" cstate="print"/>
          <a:srcRect t="4348" b="3815"/>
          <a:stretch>
            <a:fillRect/>
          </a:stretch>
        </p:blipFill>
        <p:spPr>
          <a:xfrm>
            <a:off x="357158" y="2714620"/>
            <a:ext cx="3972153" cy="2431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357166"/>
            <a:ext cx="4860032" cy="5768997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Идеи Ушинского</a:t>
            </a:r>
          </a:p>
          <a:p>
            <a:pPr>
              <a:buFontTx/>
              <a:buChar char="-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 Каков ребенок в игре, таким во многом он будет в работе, когда вырастет. </a:t>
            </a:r>
          </a:p>
          <a:p>
            <a:pPr>
              <a:buFontTx/>
              <a:buChar char="-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«Игра есть свободная деятельность дитяти... В ней формируются все стороны души человеческой, его ум, его сердце, его воля»</a:t>
            </a:r>
          </a:p>
          <a:p>
            <a:pPr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357166"/>
            <a:ext cx="4038600" cy="5732993"/>
          </a:xfrm>
        </p:spPr>
        <p:txBody>
          <a:bodyPr/>
          <a:lstStyle/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Образовательные области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ФГОС ДО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Социально коммуникативная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792162" y="1214422"/>
            <a:ext cx="8351838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ru-RU" sz="120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3076" name="Picture 4" descr="C:\Users\Серж\Desktop\теат.jpg"/>
          <p:cNvPicPr>
            <a:picLocks noChangeAspect="1" noChangeArrowheads="1"/>
          </p:cNvPicPr>
          <p:nvPr/>
        </p:nvPicPr>
        <p:blipFill>
          <a:blip r:embed="rId3" cstate="print"/>
          <a:srcRect t="17828" r="1572" b="9923"/>
          <a:stretch>
            <a:fillRect/>
          </a:stretch>
        </p:blipFill>
        <p:spPr bwMode="auto">
          <a:xfrm>
            <a:off x="3718055" y="4437112"/>
            <a:ext cx="5068787" cy="2420888"/>
          </a:xfrm>
          <a:prstGeom prst="rect">
            <a:avLst/>
          </a:prstGeom>
          <a:noFill/>
        </p:spPr>
      </p:pic>
      <p:pic>
        <p:nvPicPr>
          <p:cNvPr id="9" name="Picture 4" descr="C:\Users\Серж\Desktop\игра.jpg"/>
          <p:cNvPicPr>
            <a:picLocks noChangeAspect="1" noChangeArrowheads="1"/>
          </p:cNvPicPr>
          <p:nvPr/>
        </p:nvPicPr>
        <p:blipFill>
          <a:blip r:embed="rId4" cstate="print"/>
          <a:srcRect t="18957" r="6858" b="9229"/>
          <a:stretch>
            <a:fillRect/>
          </a:stretch>
        </p:blipFill>
        <p:spPr bwMode="auto">
          <a:xfrm>
            <a:off x="332011" y="3199998"/>
            <a:ext cx="3311295" cy="3411638"/>
          </a:xfrm>
          <a:prstGeom prst="rect">
            <a:avLst/>
          </a:prstGeom>
          <a:noFill/>
        </p:spPr>
      </p:pic>
      <p:pic>
        <p:nvPicPr>
          <p:cNvPr id="3075" name="Picture 3" descr="E:\ушинский\игра магазин.jpg"/>
          <p:cNvPicPr>
            <a:picLocks noChangeAspect="1" noChangeArrowheads="1"/>
          </p:cNvPicPr>
          <p:nvPr/>
        </p:nvPicPr>
        <p:blipFill>
          <a:blip r:embed="rId5" cstate="print"/>
          <a:srcRect r="23735"/>
          <a:stretch>
            <a:fillRect/>
          </a:stretch>
        </p:blipFill>
        <p:spPr bwMode="auto">
          <a:xfrm rot="5400000">
            <a:off x="5718977" y="1718457"/>
            <a:ext cx="2563830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357166"/>
            <a:ext cx="4495800" cy="5768997"/>
          </a:xfrm>
        </p:spPr>
        <p:txBody>
          <a:bodyPr/>
          <a:lstStyle/>
          <a:p>
            <a:pPr algn="ctr">
              <a:buNone/>
            </a:pP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Идеи Ушинского</a:t>
            </a:r>
          </a:p>
          <a:p>
            <a:pPr>
              <a:buNone/>
            </a:pPr>
            <a:r>
              <a:rPr lang="ru-RU" sz="2000" dirty="0" smtClean="0"/>
              <a:t>    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К.Д.Ушинский придавал большое значение рассказыванию по картинкам, произведениям народного творчества: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пословицам, прибауткам и загадкам. 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357166"/>
            <a:ext cx="4038600" cy="573299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Образовательные области ФГОС ДО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Речевое развитие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E:\ушинский\пальч теар.jpg"/>
          <p:cNvPicPr>
            <a:picLocks noChangeAspect="1" noChangeArrowheads="1"/>
          </p:cNvPicPr>
          <p:nvPr/>
        </p:nvPicPr>
        <p:blipFill>
          <a:blip r:embed="rId3" cstate="print"/>
          <a:srcRect l="28338" t="1639" r="9836"/>
          <a:stretch>
            <a:fillRect/>
          </a:stretch>
        </p:blipFill>
        <p:spPr bwMode="auto">
          <a:xfrm rot="16200000" flipH="1">
            <a:off x="457249" y="2446332"/>
            <a:ext cx="3499465" cy="4175496"/>
          </a:xfrm>
          <a:prstGeom prst="rect">
            <a:avLst/>
          </a:prstGeom>
          <a:noFill/>
        </p:spPr>
      </p:pic>
      <p:pic>
        <p:nvPicPr>
          <p:cNvPr id="6146" name="Picture 2" descr="E:\ушинский\ушин дет книги.jpg"/>
          <p:cNvPicPr>
            <a:picLocks noChangeAspect="1" noChangeArrowheads="1"/>
          </p:cNvPicPr>
          <p:nvPr/>
        </p:nvPicPr>
        <p:blipFill>
          <a:blip r:embed="rId4" cstate="print"/>
          <a:srcRect l="2506" t="19907" r="29008"/>
          <a:stretch>
            <a:fillRect/>
          </a:stretch>
        </p:blipFill>
        <p:spPr bwMode="auto">
          <a:xfrm>
            <a:off x="4553472" y="2784347"/>
            <a:ext cx="4228056" cy="35680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07504" y="214290"/>
            <a:ext cx="4388296" cy="5911873"/>
          </a:xfrm>
        </p:spPr>
        <p:txBody>
          <a:bodyPr/>
          <a:lstStyle/>
          <a:p>
            <a:pPr algn="ctr">
              <a:buNone/>
            </a:pP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Идеи Ушинского</a:t>
            </a:r>
          </a:p>
          <a:p>
            <a:pPr>
              <a:buFontTx/>
              <a:buChar char="-"/>
            </a:pPr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сократический метод </a:t>
            </a:r>
          </a:p>
          <a:p>
            <a:pPr>
              <a:buFontTx/>
              <a:buChar char="-"/>
            </a:pPr>
            <a:r>
              <a:rPr lang="ru-RU" sz="1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«Сократ не навязывал своих мыслей слушателям</a:t>
            </a:r>
            <a:r>
              <a:rPr lang="ru-RU" sz="18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 обращал вопросами  внимание ребенка на сходство или различие тех представлений, которые уже были в его голове, но никогда не сходились вместе.</a:t>
            </a: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285728"/>
            <a:ext cx="4038600" cy="5804431"/>
          </a:xfrm>
        </p:spPr>
        <p:txBody>
          <a:bodyPr/>
          <a:lstStyle/>
          <a:p>
            <a:pPr indent="22860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Образовательные области 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ФГОС ДО Познавательное развитие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Серж\Desktop\муз22.jpg"/>
          <p:cNvPicPr>
            <a:picLocks noChangeAspect="1" noChangeArrowheads="1"/>
          </p:cNvPicPr>
          <p:nvPr/>
        </p:nvPicPr>
        <p:blipFill>
          <a:blip r:embed="rId3" cstate="print"/>
          <a:srcRect l="9202"/>
          <a:stretch>
            <a:fillRect/>
          </a:stretch>
        </p:blipFill>
        <p:spPr bwMode="auto">
          <a:xfrm>
            <a:off x="4485244" y="2857496"/>
            <a:ext cx="4424573" cy="3643338"/>
          </a:xfrm>
          <a:prstGeom prst="rect">
            <a:avLst/>
          </a:prstGeom>
          <a:noFill/>
        </p:spPr>
      </p:pic>
      <p:pic>
        <p:nvPicPr>
          <p:cNvPr id="1027" name="Picture 3" descr="F:\ушинский\опыт капуста.jpg"/>
          <p:cNvPicPr>
            <a:picLocks noChangeAspect="1" noChangeArrowheads="1"/>
          </p:cNvPicPr>
          <p:nvPr/>
        </p:nvPicPr>
        <p:blipFill>
          <a:blip r:embed="rId4" cstate="print"/>
          <a:srcRect l="7682" t="5073"/>
          <a:stretch>
            <a:fillRect/>
          </a:stretch>
        </p:blipFill>
        <p:spPr bwMode="auto">
          <a:xfrm rot="5400000">
            <a:off x="514867" y="3056977"/>
            <a:ext cx="3685110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6633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3773</TotalTime>
  <Words>322</Words>
  <Application>Microsoft Office PowerPoint</Application>
  <PresentationFormat>Экран (4:3)</PresentationFormat>
  <Paragraphs>62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Константин Дмитриевич  Ушинский  Идеи К. Д. Ушинского в современном дошкольном образовании  Подготовила: воспитатель  Глызина Светлана Николаевна МКДОУ детский сад «Родничок г. Слободской</vt:lpstr>
      <vt:lpstr>                       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Пользователь</cp:lastModifiedBy>
  <cp:revision>357</cp:revision>
  <dcterms:created xsi:type="dcterms:W3CDTF">2016-01-18T19:20:57Z</dcterms:created>
  <dcterms:modified xsi:type="dcterms:W3CDTF">2023-06-28T07:22:04Z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568978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D5.0.6</vt:lpwstr>
  </property>
</Properties>
</file>