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81" r:id="rId4"/>
    <p:sldId id="257" r:id="rId5"/>
    <p:sldId id="279" r:id="rId6"/>
    <p:sldId id="259" r:id="rId7"/>
    <p:sldId id="292" r:id="rId8"/>
    <p:sldId id="290" r:id="rId9"/>
    <p:sldId id="288" r:id="rId10"/>
    <p:sldId id="291" r:id="rId11"/>
    <p:sldId id="283" r:id="rId12"/>
    <p:sldId id="286" r:id="rId13"/>
    <p:sldId id="287" r:id="rId14"/>
    <p:sldId id="289" r:id="rId15"/>
    <p:sldId id="284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38400" y="5562600"/>
            <a:ext cx="6400800" cy="7620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Копысова Екатерина Владимировна, методист МКДОУ </a:t>
            </a:r>
            <a:r>
              <a:rPr lang="ru-RU" dirty="0" err="1" smtClean="0"/>
              <a:t>д</a:t>
            </a:r>
            <a:r>
              <a:rPr lang="ru-RU" dirty="0" smtClean="0"/>
              <a:t>/с «Огонёк»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Рабочая программа воспитания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1000" y="228600"/>
            <a:ext cx="8305800" cy="6400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Указ президента РФ В.В. Путина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№ 204 от 07.05.2018 «О национальных целях и стратегических задачах развития Российской Федерации на период до 2024 года» </a:t>
            </a:r>
          </a:p>
          <a:p>
            <a:pPr marL="0" indent="0" algn="ctr">
              <a:buNone/>
            </a:pPr>
            <a:endParaRPr lang="ru-RU" b="1" dirty="0" smtClean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r>
              <a:rPr lang="ru-RU" dirty="0" smtClean="0"/>
              <a:t>    </a:t>
            </a:r>
            <a:r>
              <a:rPr lang="ru-RU" b="1" dirty="0" smtClean="0"/>
              <a:t>Главная цель образования - </a:t>
            </a:r>
            <a:r>
              <a:rPr lang="ru-RU" i="1" dirty="0" smtClean="0"/>
              <a:t>воспитание гармонично развитой и социально-ответственной личности на основе духовно-нравственных ценностей народов РФ, исторических и национально-культурных традиций.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1000" y="228600"/>
            <a:ext cx="8305800" cy="6400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Указ президента РФ В.В. Путина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от 21.07.2020 № 474 «О национальных целях и стратегических задачах развития Российской Федерации на период до 2030 года» </a:t>
            </a:r>
          </a:p>
          <a:p>
            <a:pPr marL="0" indent="0" algn="ctr">
              <a:buNone/>
            </a:pPr>
            <a:endParaRPr lang="ru-RU" b="1" dirty="0" smtClean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r>
              <a:rPr lang="ru-RU" dirty="0" smtClean="0"/>
              <a:t>    </a:t>
            </a:r>
            <a:r>
              <a:rPr lang="ru-RU" b="1" dirty="0" smtClean="0"/>
              <a:t>Целевой показатель - </a:t>
            </a:r>
            <a:r>
              <a:rPr lang="ru-RU" i="1" dirty="0" smtClean="0"/>
              <a:t>создание условий для воспитания гармонично-развитой личности.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600" y="152400"/>
            <a:ext cx="8915400" cy="762000"/>
          </a:xfrm>
        </p:spPr>
        <p:txBody>
          <a:bodyPr>
            <a:normAutofit fontScale="55000" lnSpcReduction="20000"/>
          </a:bodyPr>
          <a:lstStyle/>
          <a:p>
            <a:r>
              <a:rPr lang="ru-RU" sz="3200" b="1" dirty="0" smtClean="0">
                <a:solidFill>
                  <a:schemeClr val="accent1"/>
                </a:solidFill>
              </a:rPr>
              <a:t>Федеральный закон от 31.07.2020 г. № 304-ФЗ «О внесении </a:t>
            </a:r>
            <a:r>
              <a:rPr lang="ru-RU" sz="3300" b="1" dirty="0" smtClean="0">
                <a:solidFill>
                  <a:schemeClr val="accent1"/>
                </a:solidFill>
              </a:rPr>
              <a:t>изменений в Федеральный закон «Об образовании в Российской Федерации» п.2 ст.2</a:t>
            </a:r>
            <a:endParaRPr lang="ru-RU" sz="33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8600" y="762000"/>
          <a:ext cx="8610600" cy="5638800"/>
        </p:xfrm>
        <a:graphic>
          <a:graphicData uri="http://schemas.openxmlformats.org/drawingml/2006/table">
            <a:tbl>
              <a:tblPr/>
              <a:tblGrid>
                <a:gridCol w="3352800"/>
                <a:gridCol w="5257800"/>
              </a:tblGrid>
              <a:tr h="331694">
                <a:tc>
                  <a:txBody>
                    <a:bodyPr/>
                    <a:lstStyle/>
                    <a:p>
                      <a:pPr indent="630555" algn="ctr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Было</a:t>
                      </a:r>
                      <a:endParaRPr lang="ru-RU" sz="1200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630555" algn="ctr"/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Стало</a:t>
                      </a:r>
                      <a:endParaRPr lang="ru-RU" sz="1200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7106">
                <a:tc>
                  <a:txBody>
                    <a:bodyPr/>
                    <a:lstStyle/>
                    <a:p>
                      <a:pPr indent="630555"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 - деятельность, направленная на развитие личности, создание условий для самоопределения и социализации обучающихся на основе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социокультурных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, духовно-нравственных ценностей и принятых в российском обществе правил и норм поведения в интересах человека, семьи, общества и государства  </a:t>
                      </a:r>
                      <a:endParaRPr lang="ru-RU" sz="1200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630555"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 - деятельность, направленная на развитие личности, создание условий для самоопределения и социализации обучающихся на основе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социокультурных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, духовно-нравственных ценностей и принятых в российском обществе правил и норм поведения в интересах человека, семьи, общества и государства,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 </a:t>
                      </a:r>
                      <a:endParaRPr lang="ru-RU" sz="1200" b="1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600" y="152400"/>
            <a:ext cx="8610600" cy="762000"/>
          </a:xfrm>
        </p:spPr>
        <p:txBody>
          <a:bodyPr>
            <a:normAutofit fontScale="55000" lnSpcReduction="20000"/>
          </a:bodyPr>
          <a:lstStyle/>
          <a:p>
            <a:r>
              <a:rPr lang="ru-RU" sz="3200" b="1" dirty="0" smtClean="0">
                <a:solidFill>
                  <a:schemeClr val="accent1"/>
                </a:solidFill>
              </a:rPr>
              <a:t>Федеральный закон от 31.07.2020 г. № 304-ФЗ «О внесении изменений в Федеральный закон «Об образовании в Российской Федерации» п9.ст2</a:t>
            </a:r>
            <a:endParaRPr lang="ru-RU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8600" y="762000"/>
          <a:ext cx="8610600" cy="5715001"/>
        </p:xfrm>
        <a:graphic>
          <a:graphicData uri="http://schemas.openxmlformats.org/drawingml/2006/table">
            <a:tbl>
              <a:tblPr/>
              <a:tblGrid>
                <a:gridCol w="3962400"/>
                <a:gridCol w="4648200"/>
              </a:tblGrid>
              <a:tr h="357188">
                <a:tc>
                  <a:txBody>
                    <a:bodyPr/>
                    <a:lstStyle/>
                    <a:p>
                      <a:pPr indent="630555" algn="ctr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Было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630555" algn="ctr"/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Стало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13">
                <a:tc>
                  <a:txBody>
                    <a:bodyPr/>
                    <a:lstStyle/>
                    <a:p>
                      <a:pPr indent="630555"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программа – комплекс основных характеристик образования (объем, содержание, планируемые результаты), организационно-педагогических условий и в случаях, предусмотренных настоящим Федеральным законом, форм аттестации, который представлен в виде учебного плана, календарного учебного графика, рабочих программ учебных предметов, курсов, дисциплин (модулей), иных компонентов, а также оценочных и методических материалов.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630555"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программа – комплекс основных характеристик образования (объем, содержание, планируемые результаты) и организационно-педагогических условий,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который представлен в виде учебного плана, календарного учебного графика, рабочих программ учебных предметов, курсов, дисциплин (модулей), иных компонентов, а также в предусмотренных настоящим Федеральным законом случаях в виде рабочей программы воспитания, календарного плана воспитательной работы, форм аттестации.</a:t>
                      </a:r>
                      <a:endParaRPr lang="ru-RU" sz="20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28600" y="958334"/>
            <a:ext cx="86868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Добавлена новая статья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12.1. Общие требования к организации воспитания обучающихся»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разработке программы воспитания и календарного плана воспитательной работы: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Воспитание обучающихся при освоении ими основных образовательных программ в организациях, осуществляется на основе включаемых в образовательную программу рабочей программы воспитания и календарного плана воспитательной работы, разрабатываемых и утверждаемых такими организациями самостоятельно.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разработке программы воспитания и календарного плана воспитательной работы имеют право принимать участие указанные в части 6 статьи 26 настоящего ФЗ советы обучающихся, советы родителей, представительные органы обучающихся (при их наличии)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28600" y="152400"/>
            <a:ext cx="8610600" cy="762000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Федеральный закон от 31.07.2020 г. № 304-ФЗ «О внесении изменений в Федеральный закон «Об образовании в Российской Федерации»</a:t>
            </a:r>
            <a:endParaRPr kumimoji="0" lang="ru-RU" sz="2600" b="1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28600"/>
            <a:ext cx="9144000" cy="662940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100" b="1" dirty="0" smtClean="0">
                <a:solidFill>
                  <a:schemeClr val="accent1"/>
                </a:solidFill>
              </a:rPr>
              <a:t>Нормативное правовое и информационное обеспечение при разработке программы воспитания </a:t>
            </a:r>
          </a:p>
          <a:p>
            <a:pPr algn="ctr">
              <a:buNone/>
            </a:pPr>
            <a:endParaRPr lang="ru-RU" sz="2800" b="1" dirty="0" smtClean="0">
              <a:solidFill>
                <a:schemeClr val="accent1"/>
              </a:solidFill>
            </a:endParaRPr>
          </a:p>
          <a:p>
            <a:pPr lvl="0"/>
            <a:r>
              <a:rPr lang="ru-RU" sz="3200" dirty="0" smtClean="0"/>
              <a:t>Стратегия развития воспитания в Российской Федерации на период до 2025 года, утвержденная распоряжением Правительства РФ от 29.05.2015 г. № 996-р;</a:t>
            </a:r>
          </a:p>
          <a:p>
            <a:pPr lvl="0"/>
            <a:r>
              <a:rPr lang="ru-RU" sz="3200" dirty="0" smtClean="0"/>
              <a:t>Указ Президента Российской Федерации В.В.Путина от 07.05.2018 г. № 204 «О национальных целях и стратегических задачах развития Российской Федерации на период до 2024 года»;</a:t>
            </a:r>
          </a:p>
          <a:p>
            <a:pPr lvl="0"/>
            <a:r>
              <a:rPr lang="ru-RU" sz="3200" dirty="0" smtClean="0"/>
              <a:t>Федеральный закон от 31.07.2020 г. № 304-ФЗ «О внесении изменений в Федеральный закон «Об образовании в Российской Федерации» по вопросам воспитания обучающихся; </a:t>
            </a:r>
          </a:p>
          <a:p>
            <a:pPr lvl="0"/>
            <a:r>
              <a:rPr lang="ru-RU" sz="3200" dirty="0" smtClean="0"/>
              <a:t>Примерная рабочая программа воспитания для образовательных организаций, реализующих образовательные программы дошкольного образования, одобренная решением федерального учебно-методического объединения по общему образованию от 01.07.2021 г. № 2/21;</a:t>
            </a:r>
          </a:p>
          <a:p>
            <a:pPr lvl="0"/>
            <a:r>
              <a:rPr lang="ru-RU" sz="3200" dirty="0" smtClean="0"/>
              <a:t>Федеральный государственный образовательный стандарт дошкольного образования, утвержденный приказом Министерства образования и науки России от 17 октября 2013г. № 1155;</a:t>
            </a:r>
          </a:p>
          <a:p>
            <a:pPr lvl="0"/>
            <a:r>
              <a:rPr lang="ru-RU" sz="3200" dirty="0" smtClean="0"/>
              <a:t>Основная образовательная программа дошкольного образования </a:t>
            </a:r>
          </a:p>
          <a:p>
            <a:pPr lvl="0"/>
            <a:r>
              <a:rPr lang="ru-RU" sz="3200" dirty="0" smtClean="0"/>
              <a:t>Региональные и муниципальные программы воспитания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838200"/>
            <a:ext cx="7696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Примерная программа воспитания для дошкольных образовательных организаций и методические рекомендации к ней разработаны Институтом изучения детства, семьи и воспитания РАО по заданию Министерства просвещения РФ. </a:t>
            </a:r>
          </a:p>
          <a:p>
            <a:pPr algn="ctr"/>
            <a:r>
              <a:rPr lang="ru-RU" sz="2400" b="1" dirty="0" smtClean="0">
                <a:solidFill>
                  <a:schemeClr val="accent1"/>
                </a:solidFill>
              </a:rPr>
              <a:t>1 июля 2021 года</a:t>
            </a:r>
            <a:r>
              <a:rPr lang="ru-RU" sz="2400" dirty="0" smtClean="0"/>
              <a:t> программа была утверждена на заседании Федерального учебно-методического объединения по общему образованию. 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1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2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915400" cy="5867400"/>
          </a:xfrm>
        </p:spPr>
        <p:txBody>
          <a:bodyPr>
            <a:noAutofit/>
          </a:bodyPr>
          <a:lstStyle/>
          <a:p>
            <a:r>
              <a:rPr lang="ru-RU" sz="1700" b="1" dirty="0" smtClean="0"/>
              <a:t>Пояснительная записка</a:t>
            </a:r>
          </a:p>
          <a:p>
            <a:r>
              <a:rPr lang="ru-RU" sz="1700" b="1" dirty="0" smtClean="0"/>
              <a:t>Целевой раздел </a:t>
            </a:r>
          </a:p>
          <a:p>
            <a:pPr>
              <a:buNone/>
            </a:pPr>
            <a:r>
              <a:rPr lang="ru-RU" sz="1700" dirty="0" smtClean="0"/>
              <a:t>1.1. Цель Программы воспитания</a:t>
            </a:r>
          </a:p>
          <a:p>
            <a:pPr>
              <a:buNone/>
            </a:pPr>
            <a:r>
              <a:rPr lang="ru-RU" sz="1700" dirty="0" smtClean="0"/>
              <a:t>1.2. Методологические основы и принципы построения Программы воспитания</a:t>
            </a:r>
          </a:p>
          <a:p>
            <a:pPr>
              <a:buNone/>
            </a:pPr>
            <a:r>
              <a:rPr lang="ru-RU" sz="1700" dirty="0" smtClean="0"/>
              <a:t>1.3. Требования к планируемым результатам освоения Примерной программы</a:t>
            </a:r>
          </a:p>
          <a:p>
            <a:r>
              <a:rPr lang="ru-RU" sz="1700" b="1" dirty="0" smtClean="0"/>
              <a:t>Содержательный раздел</a:t>
            </a:r>
          </a:p>
          <a:p>
            <a:pPr>
              <a:buNone/>
            </a:pPr>
            <a:r>
              <a:rPr lang="ru-RU" sz="1700" dirty="0" smtClean="0"/>
              <a:t>2.1. Содержание воспитательной работы по направлениям воспитания</a:t>
            </a:r>
          </a:p>
          <a:p>
            <a:pPr>
              <a:buNone/>
            </a:pPr>
            <a:r>
              <a:rPr lang="ru-RU" sz="1700" dirty="0" smtClean="0"/>
              <a:t>2.2. Особенности реализации воспитательного процесса</a:t>
            </a:r>
          </a:p>
          <a:p>
            <a:pPr>
              <a:buNone/>
            </a:pPr>
            <a:r>
              <a:rPr lang="ru-RU" sz="1700" dirty="0" smtClean="0"/>
              <a:t>2.3. Особенности взаимодействия педагогического коллектива с семьями воспитанников в процессе реализации Программы воспитания</a:t>
            </a:r>
          </a:p>
          <a:p>
            <a:r>
              <a:rPr lang="ru-RU" sz="1700" b="1" dirty="0" smtClean="0"/>
              <a:t>Организационный раздел</a:t>
            </a:r>
          </a:p>
          <a:p>
            <a:pPr>
              <a:buNone/>
            </a:pPr>
            <a:r>
              <a:rPr lang="ru-RU" sz="1700" dirty="0" smtClean="0"/>
              <a:t>3.1. Общие требования к условиям реализации Программы воспитания</a:t>
            </a:r>
          </a:p>
          <a:p>
            <a:pPr>
              <a:buNone/>
            </a:pPr>
            <a:r>
              <a:rPr lang="ru-RU" sz="1700" dirty="0" smtClean="0"/>
              <a:t>3.2. Взаимодействия взрослого с детьми. События ДОО</a:t>
            </a:r>
          </a:p>
          <a:p>
            <a:pPr>
              <a:buNone/>
            </a:pPr>
            <a:r>
              <a:rPr lang="ru-RU" sz="1700" dirty="0" smtClean="0"/>
              <a:t>3.3. Организация предметно-пространственной среды</a:t>
            </a:r>
          </a:p>
          <a:p>
            <a:pPr>
              <a:buNone/>
            </a:pPr>
            <a:r>
              <a:rPr lang="ru-RU" sz="1700" dirty="0" smtClean="0"/>
              <a:t>3.4. Кадровое обеспечение воспитательного процесса</a:t>
            </a:r>
          </a:p>
          <a:p>
            <a:pPr>
              <a:buNone/>
            </a:pPr>
            <a:r>
              <a:rPr lang="ru-RU" sz="1700" dirty="0" smtClean="0"/>
              <a:t>3.5. Нормативно-методическое обеспечение реализации Программы воспитания</a:t>
            </a:r>
          </a:p>
          <a:p>
            <a:pPr>
              <a:buNone/>
            </a:pPr>
            <a:r>
              <a:rPr lang="ru-RU" sz="1700" dirty="0" smtClean="0"/>
              <a:t>3.6. Особые требования к условиям, обеспечивающим достижение планируемых личностных результатов в работе с особыми категориями детей</a:t>
            </a:r>
          </a:p>
          <a:p>
            <a:pPr>
              <a:buNone/>
            </a:pPr>
            <a:r>
              <a:rPr lang="ru-RU" sz="1700" dirty="0" smtClean="0"/>
              <a:t>3.7. Примерный календарный план воспитательной работы</a:t>
            </a:r>
            <a:endParaRPr lang="ru-RU" sz="17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28600" y="152400"/>
            <a:ext cx="8610600" cy="533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Структура рабочей программы воспитания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09600" y="533397"/>
          <a:ext cx="8077200" cy="4850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  <a:gridCol w="4038600"/>
              </a:tblGrid>
              <a:tr h="66402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Направления воспитания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Ценности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Патриотическое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Родина, природа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Человек, семья, дружба, сотрудничество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Познавательное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Знание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Физическое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и оздоровительное 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Здоровье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Трудовое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Труд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4029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Этико-эстетическое воспитание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Культура и красота</a:t>
                      </a:r>
                      <a:endParaRPr lang="ru-RU" sz="24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04800" y="304799"/>
          <a:ext cx="8382000" cy="6137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588"/>
                <a:gridCol w="6245412"/>
              </a:tblGrid>
              <a:tr h="569165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Возраст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Виды деятельности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40042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Младенческий возраст (2 мес.-1 год)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-непосредственное эмоциональное общение со взрослым;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-манипулирование СП предметами и познавательно-исследовательские действия;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-тактильно-двигательные игры и т.п.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40042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Ранний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возраст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(1 год — 3 года)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предметно- </a:t>
                      </a:r>
                      <a:r>
                        <a:rPr lang="ru-RU" sz="2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манипулятивная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деятельность и игры с составными и динамическими игрушками;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экспериментирование с материалами и веществами;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общение с взрослым и совместные игры со сверстниками под руководством взрослого и др.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88050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Дошкольный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возраст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(3 года — 8 лет)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игровая, коммуникативная, познавательно-исследовательская деятельности;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восприятие художественной литературы и фольклора;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самообслуживание и элементарный бытовой труд; 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  <a:p>
                      <a:pPr algn="just"/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конструктивная, изобразительная, музыкальная, двигательная формы активности.</a:t>
                      </a:r>
                      <a:endParaRPr lang="ru-RU" sz="20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944562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Требования к планируемым результатам освоения рабочей программы воспитания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8229600" cy="5105400"/>
          </a:xfrm>
        </p:spPr>
        <p:txBody>
          <a:bodyPr>
            <a:normAutofit fontScale="85000" lnSpcReduction="10000"/>
          </a:bodyPr>
          <a:lstStyle/>
          <a:p>
            <a:pPr lvl="0" algn="just"/>
            <a:r>
              <a:rPr lang="ru-RU" dirty="0" smtClean="0"/>
              <a:t>Планируемые результаты воспитания носят отсроченный характер, но деятельность воспитателя нацелена на перспективу развития и становления личности ребенка.</a:t>
            </a:r>
          </a:p>
          <a:p>
            <a:pPr lvl="0" algn="just"/>
            <a:r>
              <a:rPr lang="ru-RU" dirty="0" smtClean="0"/>
              <a:t>Результаты достижения цели воспитания даны в виде целевых ориентиров, представленных в виде обобщенных портретов ребенка к концу раннего и дошкольного возрастов.</a:t>
            </a:r>
          </a:p>
          <a:p>
            <a:pPr lvl="0" algn="just"/>
            <a:r>
              <a:rPr lang="ru-RU" dirty="0" smtClean="0"/>
              <a:t>На уровне ДО не осуществляется специальная оценка результатов воспитательной работы в соответствии с ФГОС ДО, так как «целевые ориентиры основной образовательной программы дошкольного образования не подлежат непосредственной оценке, в том числе в виде педагогической диагностики (мониторинга), и не являются основанием для их формального сравнения с реальными достижениями детей».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772400" cy="41116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latin typeface="+mn-lt"/>
              </a:rPr>
              <a:t>Преемственность целей воспитания</a:t>
            </a:r>
            <a:endParaRPr lang="ru-RU" sz="2400" b="1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28600" y="609600"/>
          <a:ext cx="8915400" cy="594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648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Общая цель воспитания в ДОО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Общая цель воспитания в школе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Личностное  развитие дошкольников и создание условий для  их позитивной социализации на основе базовых  ценностей российского общества через: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1. </a:t>
                      </a:r>
                      <a:r>
                        <a:rPr lang="ru-RU" i="1" dirty="0" smtClean="0"/>
                        <a:t>формирование ценностного отношения </a:t>
                      </a:r>
                      <a:r>
                        <a:rPr lang="ru-RU" dirty="0" smtClean="0"/>
                        <a:t>к окружающему миру, другим людям, себе;</a:t>
                      </a:r>
                    </a:p>
                    <a:p>
                      <a:r>
                        <a:rPr lang="ru-RU" dirty="0" smtClean="0"/>
                        <a:t>2. </a:t>
                      </a:r>
                      <a:r>
                        <a:rPr lang="ru-RU" i="1" dirty="0" smtClean="0"/>
                        <a:t>овладение первичными  представлениями </a:t>
                      </a:r>
                      <a:r>
                        <a:rPr lang="ru-RU" dirty="0" smtClean="0"/>
                        <a:t>о базовых ценностях, а также выработанных  обществом нормах и правилах поведения;</a:t>
                      </a:r>
                    </a:p>
                    <a:p>
                      <a:r>
                        <a:rPr lang="ru-RU" dirty="0" smtClean="0"/>
                        <a:t>3. </a:t>
                      </a:r>
                      <a:r>
                        <a:rPr lang="ru-RU" i="1" dirty="0" smtClean="0"/>
                        <a:t>приобретение первичного опыта деятельности  и поведения </a:t>
                      </a:r>
                      <a:r>
                        <a:rPr lang="ru-RU" dirty="0" smtClean="0"/>
                        <a:t>в соответствии  с базовыми национальными ценностями, </a:t>
                      </a:r>
                    </a:p>
                    <a:p>
                      <a:r>
                        <a:rPr lang="ru-RU" dirty="0" smtClean="0"/>
                        <a:t>нормами и правилами, принятыми </a:t>
                      </a:r>
                    </a:p>
                    <a:p>
                      <a:r>
                        <a:rPr lang="ru-RU" dirty="0" smtClean="0"/>
                        <a:t>в обществе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Личностное </a:t>
                      </a:r>
                    </a:p>
                    <a:p>
                      <a:r>
                        <a:rPr lang="ru-RU" dirty="0" smtClean="0"/>
                        <a:t>развитие воспитанников, проявляющееся: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1. в усвоении ими знаний основных норм, </a:t>
                      </a:r>
                    </a:p>
                    <a:p>
                      <a:r>
                        <a:rPr lang="ru-RU" dirty="0" smtClean="0"/>
                        <a:t>которые общество выработало на основе этих  ценностей (</a:t>
                      </a:r>
                      <a:r>
                        <a:rPr lang="ru-RU" i="1" dirty="0" smtClean="0"/>
                        <a:t>то есть, в усвоении ими социально  значимых знаний</a:t>
                      </a:r>
                      <a:r>
                        <a:rPr lang="ru-RU" dirty="0" smtClean="0"/>
                        <a:t>);</a:t>
                      </a:r>
                    </a:p>
                    <a:p>
                      <a:r>
                        <a:rPr lang="ru-RU" dirty="0" smtClean="0"/>
                        <a:t>2. в развитии их позитивных отношений к этим  общественным ценностям (</a:t>
                      </a:r>
                      <a:r>
                        <a:rPr lang="ru-RU" i="1" dirty="0" smtClean="0"/>
                        <a:t>то есть в развитии  их социально значимых отношений</a:t>
                      </a:r>
                      <a:r>
                        <a:rPr lang="ru-RU" dirty="0" smtClean="0"/>
                        <a:t>);</a:t>
                      </a:r>
                    </a:p>
                    <a:p>
                      <a:r>
                        <a:rPr lang="ru-RU" dirty="0" smtClean="0"/>
                        <a:t>3. в приобретении ими соответствующего этим  ценностям опыта поведения, опыта </a:t>
                      </a:r>
                    </a:p>
                    <a:p>
                      <a:r>
                        <a:rPr lang="ru-RU" dirty="0" smtClean="0"/>
                        <a:t>применения сформированных знаний и </a:t>
                      </a:r>
                    </a:p>
                    <a:p>
                      <a:r>
                        <a:rPr lang="ru-RU" dirty="0" smtClean="0"/>
                        <a:t>отношений на практике (</a:t>
                      </a:r>
                      <a:r>
                        <a:rPr lang="ru-RU" i="1" dirty="0" smtClean="0"/>
                        <a:t>то есть в </a:t>
                      </a:r>
                    </a:p>
                    <a:p>
                      <a:r>
                        <a:rPr lang="ru-RU" i="1" dirty="0" smtClean="0"/>
                        <a:t>приобретении ими опыта осуществления </a:t>
                      </a:r>
                    </a:p>
                    <a:p>
                      <a:r>
                        <a:rPr lang="ru-RU" i="1" dirty="0" smtClean="0"/>
                        <a:t>социально значимых дел).</a:t>
                      </a:r>
                      <a:endParaRPr lang="ru-RU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421</TotalTime>
  <Words>1004</Words>
  <Application>Microsoft Office PowerPoint</Application>
  <PresentationFormat>Экран (4:3)</PresentationFormat>
  <Paragraphs>110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Справедливость</vt:lpstr>
      <vt:lpstr>Рабочая программа воспитания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Требования к планируемым результатам освоения рабочей программы воспитания</vt:lpstr>
      <vt:lpstr>Преемственность целей воспитания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«Путешествие в космос»</dc:title>
  <dc:creator>User</dc:creator>
  <cp:lastModifiedBy>User</cp:lastModifiedBy>
  <cp:revision>78</cp:revision>
  <dcterms:created xsi:type="dcterms:W3CDTF">2020-11-10T13:09:17Z</dcterms:created>
  <dcterms:modified xsi:type="dcterms:W3CDTF">2021-11-26T12:20:53Z</dcterms:modified>
</cp:coreProperties>
</file>