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65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F572B-1776-4C62-ABA6-11249F8DE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74" y="495894"/>
            <a:ext cx="7805821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39A5479-32F7-40D5-AEAA-86AD2F2CF3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8548" y="2531662"/>
            <a:ext cx="5633452" cy="434580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E3C34BD0-1739-4B50-B134-8638CC270C9A}"/>
              </a:ext>
            </a:extLst>
          </p:cNvPr>
          <p:cNvSpPr/>
          <p:nvPr userDrawn="1"/>
        </p:nvSpPr>
        <p:spPr>
          <a:xfrm rot="2913810">
            <a:off x="-527302" y="4390960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одготовка 8">
            <a:extLst>
              <a:ext uri="{FF2B5EF4-FFF2-40B4-BE49-F238E27FC236}">
                <a16:creationId xmlns:a16="http://schemas.microsoft.com/office/drawing/2014/main" id="{236813F1-B720-46AD-9B75-B1051773447F}"/>
              </a:ext>
            </a:extLst>
          </p:cNvPr>
          <p:cNvSpPr/>
          <p:nvPr userDrawn="1"/>
        </p:nvSpPr>
        <p:spPr>
          <a:xfrm rot="2913810">
            <a:off x="124171" y="-771090"/>
            <a:ext cx="2171177" cy="253396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52 w 8994"/>
              <a:gd name="connsiteY0" fmla="*/ 5623 h 10710"/>
              <a:gd name="connsiteX1" fmla="*/ 4241 w 8994"/>
              <a:gd name="connsiteY1" fmla="*/ 476 h 10710"/>
              <a:gd name="connsiteX2" fmla="*/ 8577 w 8994"/>
              <a:gd name="connsiteY2" fmla="*/ 629 h 10710"/>
              <a:gd name="connsiteX3" fmla="*/ 8577 w 8994"/>
              <a:gd name="connsiteY3" fmla="*/ 4037 h 10710"/>
              <a:gd name="connsiteX4" fmla="*/ 6402 w 8994"/>
              <a:gd name="connsiteY4" fmla="*/ 8514 h 10710"/>
              <a:gd name="connsiteX5" fmla="*/ 2183 w 8994"/>
              <a:gd name="connsiteY5" fmla="*/ 10617 h 10710"/>
              <a:gd name="connsiteX6" fmla="*/ 52 w 8994"/>
              <a:gd name="connsiteY6" fmla="*/ 5623 h 10710"/>
              <a:gd name="connsiteX0" fmla="*/ 58 w 9593"/>
              <a:gd name="connsiteY0" fmla="*/ 5243 h 9993"/>
              <a:gd name="connsiteX1" fmla="*/ 4715 w 9593"/>
              <a:gd name="connsiteY1" fmla="*/ 437 h 9993"/>
              <a:gd name="connsiteX2" fmla="*/ 8488 w 9593"/>
              <a:gd name="connsiteY2" fmla="*/ 600 h 9993"/>
              <a:gd name="connsiteX3" fmla="*/ 9536 w 9593"/>
              <a:gd name="connsiteY3" fmla="*/ 3762 h 9993"/>
              <a:gd name="connsiteX4" fmla="*/ 7118 w 9593"/>
              <a:gd name="connsiteY4" fmla="*/ 7943 h 9993"/>
              <a:gd name="connsiteX5" fmla="*/ 2427 w 9593"/>
              <a:gd name="connsiteY5" fmla="*/ 9906 h 9993"/>
              <a:gd name="connsiteX6" fmla="*/ 58 w 9593"/>
              <a:gd name="connsiteY6" fmla="*/ 5243 h 9993"/>
              <a:gd name="connsiteX0" fmla="*/ 99 w 10039"/>
              <a:gd name="connsiteY0" fmla="*/ 5247 h 11325"/>
              <a:gd name="connsiteX1" fmla="*/ 4954 w 10039"/>
              <a:gd name="connsiteY1" fmla="*/ 437 h 11325"/>
              <a:gd name="connsiteX2" fmla="*/ 8887 w 10039"/>
              <a:gd name="connsiteY2" fmla="*/ 600 h 11325"/>
              <a:gd name="connsiteX3" fmla="*/ 9980 w 10039"/>
              <a:gd name="connsiteY3" fmla="*/ 3765 h 11325"/>
              <a:gd name="connsiteX4" fmla="*/ 7459 w 10039"/>
              <a:gd name="connsiteY4" fmla="*/ 7949 h 11325"/>
              <a:gd name="connsiteX5" fmla="*/ 2134 w 10039"/>
              <a:gd name="connsiteY5" fmla="*/ 11272 h 11325"/>
              <a:gd name="connsiteX6" fmla="*/ 99 w 10039"/>
              <a:gd name="connsiteY6" fmla="*/ 5247 h 1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9" h="11325">
                <a:moveTo>
                  <a:pt x="99" y="5247"/>
                </a:moveTo>
                <a:cubicBezTo>
                  <a:pt x="569" y="3441"/>
                  <a:pt x="3489" y="1212"/>
                  <a:pt x="4954" y="437"/>
                </a:cubicBezTo>
                <a:cubicBezTo>
                  <a:pt x="6419" y="-337"/>
                  <a:pt x="8049" y="47"/>
                  <a:pt x="8887" y="600"/>
                </a:cubicBezTo>
                <a:cubicBezTo>
                  <a:pt x="9725" y="1155"/>
                  <a:pt x="10217" y="2540"/>
                  <a:pt x="9980" y="3765"/>
                </a:cubicBezTo>
                <a:cubicBezTo>
                  <a:pt x="9742" y="4989"/>
                  <a:pt x="8767" y="6698"/>
                  <a:pt x="7459" y="7949"/>
                </a:cubicBezTo>
                <a:cubicBezTo>
                  <a:pt x="6151" y="9200"/>
                  <a:pt x="3361" y="11722"/>
                  <a:pt x="2134" y="11272"/>
                </a:cubicBezTo>
                <a:cubicBezTo>
                  <a:pt x="908" y="10822"/>
                  <a:pt x="-371" y="7053"/>
                  <a:pt x="99" y="5247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41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B82FE4-32C6-4F9A-A230-D5D65B90A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C670A2-7899-49D4-9F67-0EDBA803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9A588C-A8E1-4E2D-BA65-82D6C5E9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8F747C-8840-4300-B4A0-F9000DE9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56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5618C-67AC-4E53-B57E-463193B84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93BAF7-0882-4463-B233-5A8B5259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4B30EB-BEC5-4F8D-8508-276675531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870581-0A58-4EA4-96A0-1107B6F7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18C6F3-CB0A-45C1-899D-64B3D5BC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67379B-76C9-4B87-AF63-7A2BA6D6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1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CFF00-224A-4E89-88F7-48731CC3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22DE6D-4696-4FC2-8BE9-0ECDAC086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7E5505-8404-4DC0-B245-5924C64F5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5546A1-DAF6-4219-82D9-72CE8DF6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B1E86D-CC23-4496-9046-E6DFD7781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1CE338-46D3-4F0E-8307-C8E839EF5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7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84133-19A6-41AC-98EA-1E9A49FC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BF3CEA-05A3-41C7-B7B9-F6F09F927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3CB37-107D-45E7-9627-EAD42509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52E880-2D88-4C29-927A-491D1C44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551D2-6D8A-4577-B662-B97B4D44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4059608-F023-4347-BE89-BA872A106A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876AFF-6ACF-43A8-A68E-F3A58C560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926CE7-850E-49BC-90B4-8F92719EA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7AC25D-C3FA-4ED3-B5DE-77FAF715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C37F5C-3A15-48EC-943C-B1D0C867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0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F9A0267F-C1EC-4886-81F1-F1B366ABF0E6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id="{66D259D0-2C82-4856-BA4F-64F4DDF012A3}"/>
              </a:ext>
            </a:extLst>
          </p:cNvPr>
          <p:cNvSpPr/>
          <p:nvPr userDrawn="1"/>
        </p:nvSpPr>
        <p:spPr>
          <a:xfrm rot="2913810">
            <a:off x="-414448" y="4390823"/>
            <a:ext cx="4195111" cy="4158183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66" h="10036">
                <a:moveTo>
                  <a:pt x="338" y="3478"/>
                </a:moveTo>
                <a:cubicBezTo>
                  <a:pt x="1195" y="1895"/>
                  <a:pt x="4858" y="830"/>
                  <a:pt x="6432" y="330"/>
                </a:cubicBezTo>
                <a:cubicBezTo>
                  <a:pt x="8007" y="-171"/>
                  <a:pt x="9293" y="-86"/>
                  <a:pt x="9787" y="475"/>
                </a:cubicBezTo>
                <a:cubicBezTo>
                  <a:pt x="10281" y="1036"/>
                  <a:pt x="10100" y="2432"/>
                  <a:pt x="9396" y="3694"/>
                </a:cubicBezTo>
                <a:cubicBezTo>
                  <a:pt x="8692" y="4956"/>
                  <a:pt x="6917" y="7021"/>
                  <a:pt x="5567" y="8044"/>
                </a:cubicBezTo>
                <a:cubicBezTo>
                  <a:pt x="4217" y="9067"/>
                  <a:pt x="2165" y="10592"/>
                  <a:pt x="1294" y="9831"/>
                </a:cubicBezTo>
                <a:cubicBezTo>
                  <a:pt x="423" y="9070"/>
                  <a:pt x="-518" y="5062"/>
                  <a:pt x="338" y="347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36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Блок-схема: подготовка 8">
            <a:extLst>
              <a:ext uri="{FF2B5EF4-FFF2-40B4-BE49-F238E27FC236}">
                <a16:creationId xmlns:a16="http://schemas.microsoft.com/office/drawing/2014/main" id="{66D259D0-2C82-4856-BA4F-64F4DDF012A3}"/>
              </a:ext>
            </a:extLst>
          </p:cNvPr>
          <p:cNvSpPr/>
          <p:nvPr userDrawn="1"/>
        </p:nvSpPr>
        <p:spPr>
          <a:xfrm rot="2913810">
            <a:off x="969905" y="1677471"/>
            <a:ext cx="9361037" cy="9884930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  <a:gd name="connsiteX0" fmla="*/ 209 w 10218"/>
              <a:gd name="connsiteY0" fmla="*/ 6429 h 11532"/>
              <a:gd name="connsiteX1" fmla="*/ 7414 w 10218"/>
              <a:gd name="connsiteY1" fmla="*/ 239 h 11532"/>
              <a:gd name="connsiteX2" fmla="*/ 8734 w 10218"/>
              <a:gd name="connsiteY2" fmla="*/ 1435 h 11532"/>
              <a:gd name="connsiteX3" fmla="*/ 10157 w 10218"/>
              <a:gd name="connsiteY3" fmla="*/ 3015 h 11532"/>
              <a:gd name="connsiteX4" fmla="*/ 6559 w 10218"/>
              <a:gd name="connsiteY4" fmla="*/ 9320 h 11532"/>
              <a:gd name="connsiteX5" fmla="*/ 2340 w 10218"/>
              <a:gd name="connsiteY5" fmla="*/ 11423 h 11532"/>
              <a:gd name="connsiteX6" fmla="*/ 209 w 10218"/>
              <a:gd name="connsiteY6" fmla="*/ 6429 h 11532"/>
              <a:gd name="connsiteX0" fmla="*/ 209 w 10937"/>
              <a:gd name="connsiteY0" fmla="*/ 6698 h 11801"/>
              <a:gd name="connsiteX1" fmla="*/ 7414 w 10937"/>
              <a:gd name="connsiteY1" fmla="*/ 508 h 11801"/>
              <a:gd name="connsiteX2" fmla="*/ 10727 w 10937"/>
              <a:gd name="connsiteY2" fmla="*/ 679 h 11801"/>
              <a:gd name="connsiteX3" fmla="*/ 10157 w 10937"/>
              <a:gd name="connsiteY3" fmla="*/ 3284 h 11801"/>
              <a:gd name="connsiteX4" fmla="*/ 6559 w 10937"/>
              <a:gd name="connsiteY4" fmla="*/ 9589 h 11801"/>
              <a:gd name="connsiteX5" fmla="*/ 2340 w 10937"/>
              <a:gd name="connsiteY5" fmla="*/ 11692 h 11801"/>
              <a:gd name="connsiteX6" fmla="*/ 209 w 10937"/>
              <a:gd name="connsiteY6" fmla="*/ 6698 h 11801"/>
              <a:gd name="connsiteX0" fmla="*/ 334 w 9875"/>
              <a:gd name="connsiteY0" fmla="*/ 4034 h 11771"/>
              <a:gd name="connsiteX1" fmla="*/ 6352 w 9875"/>
              <a:gd name="connsiteY1" fmla="*/ 328 h 11771"/>
              <a:gd name="connsiteX2" fmla="*/ 9665 w 9875"/>
              <a:gd name="connsiteY2" fmla="*/ 499 h 11771"/>
              <a:gd name="connsiteX3" fmla="*/ 9095 w 9875"/>
              <a:gd name="connsiteY3" fmla="*/ 3104 h 11771"/>
              <a:gd name="connsiteX4" fmla="*/ 5497 w 9875"/>
              <a:gd name="connsiteY4" fmla="*/ 9409 h 11771"/>
              <a:gd name="connsiteX5" fmla="*/ 1278 w 9875"/>
              <a:gd name="connsiteY5" fmla="*/ 11512 h 11771"/>
              <a:gd name="connsiteX6" fmla="*/ 334 w 9875"/>
              <a:gd name="connsiteY6" fmla="*/ 4034 h 11771"/>
              <a:gd name="connsiteX0" fmla="*/ 338 w 10066"/>
              <a:gd name="connsiteY0" fmla="*/ 3478 h 10036"/>
              <a:gd name="connsiteX1" fmla="*/ 6432 w 10066"/>
              <a:gd name="connsiteY1" fmla="*/ 330 h 10036"/>
              <a:gd name="connsiteX2" fmla="*/ 9787 w 10066"/>
              <a:gd name="connsiteY2" fmla="*/ 475 h 10036"/>
              <a:gd name="connsiteX3" fmla="*/ 9396 w 10066"/>
              <a:gd name="connsiteY3" fmla="*/ 3694 h 10036"/>
              <a:gd name="connsiteX4" fmla="*/ 5567 w 10066"/>
              <a:gd name="connsiteY4" fmla="*/ 8044 h 10036"/>
              <a:gd name="connsiteX5" fmla="*/ 1294 w 10066"/>
              <a:gd name="connsiteY5" fmla="*/ 9831 h 10036"/>
              <a:gd name="connsiteX6" fmla="*/ 338 w 10066"/>
              <a:gd name="connsiteY6" fmla="*/ 3478 h 10036"/>
              <a:gd name="connsiteX0" fmla="*/ 338 w 24670"/>
              <a:gd name="connsiteY0" fmla="*/ 19909 h 26467"/>
              <a:gd name="connsiteX1" fmla="*/ 6432 w 24670"/>
              <a:gd name="connsiteY1" fmla="*/ 16761 h 26467"/>
              <a:gd name="connsiteX2" fmla="*/ 24656 w 24670"/>
              <a:gd name="connsiteY2" fmla="*/ 16 h 26467"/>
              <a:gd name="connsiteX3" fmla="*/ 9396 w 24670"/>
              <a:gd name="connsiteY3" fmla="*/ 20125 h 26467"/>
              <a:gd name="connsiteX4" fmla="*/ 5567 w 24670"/>
              <a:gd name="connsiteY4" fmla="*/ 24475 h 26467"/>
              <a:gd name="connsiteX5" fmla="*/ 1294 w 24670"/>
              <a:gd name="connsiteY5" fmla="*/ 26262 h 26467"/>
              <a:gd name="connsiteX6" fmla="*/ 338 w 24670"/>
              <a:gd name="connsiteY6" fmla="*/ 19909 h 26467"/>
              <a:gd name="connsiteX0" fmla="*/ 1348 w 26296"/>
              <a:gd name="connsiteY0" fmla="*/ 21151 h 27709"/>
              <a:gd name="connsiteX1" fmla="*/ 21193 w 26296"/>
              <a:gd name="connsiteY1" fmla="*/ 4186 h 27709"/>
              <a:gd name="connsiteX2" fmla="*/ 25666 w 26296"/>
              <a:gd name="connsiteY2" fmla="*/ 1258 h 27709"/>
              <a:gd name="connsiteX3" fmla="*/ 10406 w 26296"/>
              <a:gd name="connsiteY3" fmla="*/ 21367 h 27709"/>
              <a:gd name="connsiteX4" fmla="*/ 6577 w 26296"/>
              <a:gd name="connsiteY4" fmla="*/ 25717 h 27709"/>
              <a:gd name="connsiteX5" fmla="*/ 2304 w 26296"/>
              <a:gd name="connsiteY5" fmla="*/ 27504 h 27709"/>
              <a:gd name="connsiteX6" fmla="*/ 1348 w 26296"/>
              <a:gd name="connsiteY6" fmla="*/ 21151 h 27709"/>
              <a:gd name="connsiteX0" fmla="*/ 2150 w 24499"/>
              <a:gd name="connsiteY0" fmla="*/ 22474 h 27676"/>
              <a:gd name="connsiteX1" fmla="*/ 19448 w 24499"/>
              <a:gd name="connsiteY1" fmla="*/ 4229 h 27676"/>
              <a:gd name="connsiteX2" fmla="*/ 23921 w 24499"/>
              <a:gd name="connsiteY2" fmla="*/ 1301 h 27676"/>
              <a:gd name="connsiteX3" fmla="*/ 8661 w 24499"/>
              <a:gd name="connsiteY3" fmla="*/ 21410 h 27676"/>
              <a:gd name="connsiteX4" fmla="*/ 4832 w 24499"/>
              <a:gd name="connsiteY4" fmla="*/ 25760 h 27676"/>
              <a:gd name="connsiteX5" fmla="*/ 559 w 24499"/>
              <a:gd name="connsiteY5" fmla="*/ 27547 h 27676"/>
              <a:gd name="connsiteX6" fmla="*/ 2150 w 24499"/>
              <a:gd name="connsiteY6" fmla="*/ 22474 h 27676"/>
              <a:gd name="connsiteX0" fmla="*/ 1636 w 25371"/>
              <a:gd name="connsiteY0" fmla="*/ 21613 h 27696"/>
              <a:gd name="connsiteX1" fmla="*/ 20293 w 25371"/>
              <a:gd name="connsiteY1" fmla="*/ 4201 h 27696"/>
              <a:gd name="connsiteX2" fmla="*/ 24766 w 25371"/>
              <a:gd name="connsiteY2" fmla="*/ 1273 h 27696"/>
              <a:gd name="connsiteX3" fmla="*/ 9506 w 25371"/>
              <a:gd name="connsiteY3" fmla="*/ 21382 h 27696"/>
              <a:gd name="connsiteX4" fmla="*/ 5677 w 25371"/>
              <a:gd name="connsiteY4" fmla="*/ 25732 h 27696"/>
              <a:gd name="connsiteX5" fmla="*/ 1404 w 25371"/>
              <a:gd name="connsiteY5" fmla="*/ 27519 h 27696"/>
              <a:gd name="connsiteX6" fmla="*/ 1636 w 25371"/>
              <a:gd name="connsiteY6" fmla="*/ 21613 h 27696"/>
              <a:gd name="connsiteX0" fmla="*/ 1636 w 25139"/>
              <a:gd name="connsiteY0" fmla="*/ 21214 h 27297"/>
              <a:gd name="connsiteX1" fmla="*/ 18466 w 25139"/>
              <a:gd name="connsiteY1" fmla="*/ 5445 h 27297"/>
              <a:gd name="connsiteX2" fmla="*/ 20293 w 25139"/>
              <a:gd name="connsiteY2" fmla="*/ 3802 h 27297"/>
              <a:gd name="connsiteX3" fmla="*/ 24766 w 25139"/>
              <a:gd name="connsiteY3" fmla="*/ 874 h 27297"/>
              <a:gd name="connsiteX4" fmla="*/ 9506 w 25139"/>
              <a:gd name="connsiteY4" fmla="*/ 20983 h 27297"/>
              <a:gd name="connsiteX5" fmla="*/ 5677 w 25139"/>
              <a:gd name="connsiteY5" fmla="*/ 25333 h 27297"/>
              <a:gd name="connsiteX6" fmla="*/ 1404 w 25139"/>
              <a:gd name="connsiteY6" fmla="*/ 27120 h 27297"/>
              <a:gd name="connsiteX7" fmla="*/ 1636 w 25139"/>
              <a:gd name="connsiteY7" fmla="*/ 21214 h 27297"/>
              <a:gd name="connsiteX0" fmla="*/ 1154 w 24706"/>
              <a:gd name="connsiteY0" fmla="*/ 21357 h 27440"/>
              <a:gd name="connsiteX1" fmla="*/ 13076 w 24706"/>
              <a:gd name="connsiteY1" fmla="*/ 12398 h 27440"/>
              <a:gd name="connsiteX2" fmla="*/ 19811 w 24706"/>
              <a:gd name="connsiteY2" fmla="*/ 3945 h 27440"/>
              <a:gd name="connsiteX3" fmla="*/ 24284 w 24706"/>
              <a:gd name="connsiteY3" fmla="*/ 1017 h 27440"/>
              <a:gd name="connsiteX4" fmla="*/ 9024 w 24706"/>
              <a:gd name="connsiteY4" fmla="*/ 21126 h 27440"/>
              <a:gd name="connsiteX5" fmla="*/ 5195 w 24706"/>
              <a:gd name="connsiteY5" fmla="*/ 25476 h 27440"/>
              <a:gd name="connsiteX6" fmla="*/ 922 w 24706"/>
              <a:gd name="connsiteY6" fmla="*/ 27263 h 27440"/>
              <a:gd name="connsiteX7" fmla="*/ 1154 w 24706"/>
              <a:gd name="connsiteY7" fmla="*/ 21357 h 27440"/>
              <a:gd name="connsiteX0" fmla="*/ 1154 w 24692"/>
              <a:gd name="connsiteY0" fmla="*/ 21628 h 27711"/>
              <a:gd name="connsiteX1" fmla="*/ 13076 w 24692"/>
              <a:gd name="connsiteY1" fmla="*/ 12669 h 27711"/>
              <a:gd name="connsiteX2" fmla="*/ 19698 w 24692"/>
              <a:gd name="connsiteY2" fmla="*/ 3181 h 27711"/>
              <a:gd name="connsiteX3" fmla="*/ 24284 w 24692"/>
              <a:gd name="connsiteY3" fmla="*/ 1288 h 27711"/>
              <a:gd name="connsiteX4" fmla="*/ 9024 w 24692"/>
              <a:gd name="connsiteY4" fmla="*/ 21397 h 27711"/>
              <a:gd name="connsiteX5" fmla="*/ 5195 w 24692"/>
              <a:gd name="connsiteY5" fmla="*/ 25747 h 27711"/>
              <a:gd name="connsiteX6" fmla="*/ 922 w 24692"/>
              <a:gd name="connsiteY6" fmla="*/ 27534 h 27711"/>
              <a:gd name="connsiteX7" fmla="*/ 1154 w 24692"/>
              <a:gd name="connsiteY7" fmla="*/ 21628 h 2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692" h="27711">
                <a:moveTo>
                  <a:pt x="1154" y="21628"/>
                </a:moveTo>
                <a:cubicBezTo>
                  <a:pt x="3180" y="19151"/>
                  <a:pt x="9967" y="15571"/>
                  <a:pt x="13076" y="12669"/>
                </a:cubicBezTo>
                <a:cubicBezTo>
                  <a:pt x="16185" y="9767"/>
                  <a:pt x="17830" y="5078"/>
                  <a:pt x="19698" y="3181"/>
                </a:cubicBezTo>
                <a:cubicBezTo>
                  <a:pt x="21566" y="1284"/>
                  <a:pt x="26063" y="-1748"/>
                  <a:pt x="24284" y="1288"/>
                </a:cubicBezTo>
                <a:cubicBezTo>
                  <a:pt x="22505" y="4324"/>
                  <a:pt x="12205" y="17321"/>
                  <a:pt x="9024" y="21397"/>
                </a:cubicBezTo>
                <a:cubicBezTo>
                  <a:pt x="5843" y="25473"/>
                  <a:pt x="6545" y="24724"/>
                  <a:pt x="5195" y="25747"/>
                </a:cubicBezTo>
                <a:cubicBezTo>
                  <a:pt x="3845" y="26770"/>
                  <a:pt x="1595" y="28220"/>
                  <a:pt x="922" y="27534"/>
                </a:cubicBezTo>
                <a:cubicBezTo>
                  <a:pt x="249" y="26848"/>
                  <a:pt x="-872" y="24106"/>
                  <a:pt x="1154" y="21628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8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28139-48B5-494F-8CCD-700C8E4A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DE0D9D-BAE9-41EE-8920-C823CE5D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570C94-9031-4668-9A60-3DD2B919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27F1ED-D46C-447A-ADF8-DE236AE8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id="{84230BBA-38F7-42F1-8EEA-87BA1C0147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9743" y="4180114"/>
            <a:ext cx="6565743" cy="2677885"/>
          </a:xfrm>
          <a:prstGeom prst="rect">
            <a:avLst/>
          </a:prstGeom>
        </p:spPr>
      </p:pic>
      <p:sp>
        <p:nvSpPr>
          <p:cNvPr id="9" name="Блок-схема: подготовка 8">
            <a:extLst>
              <a:ext uri="{FF2B5EF4-FFF2-40B4-BE49-F238E27FC236}">
                <a16:creationId xmlns:a16="http://schemas.microsoft.com/office/drawing/2014/main" id="{BE916754-89D7-474D-BCEA-2F050316A7C1}"/>
              </a:ext>
            </a:extLst>
          </p:cNvPr>
          <p:cNvSpPr/>
          <p:nvPr userDrawn="1"/>
        </p:nvSpPr>
        <p:spPr>
          <a:xfrm rot="2913810">
            <a:off x="8732202" y="-979937"/>
            <a:ext cx="4256654" cy="37469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0624"/>
              <a:gd name="connsiteX1" fmla="*/ 2000 w 10000"/>
              <a:gd name="connsiteY1" fmla="*/ 624 h 10624"/>
              <a:gd name="connsiteX2" fmla="*/ 8000 w 10000"/>
              <a:gd name="connsiteY2" fmla="*/ 624 h 10624"/>
              <a:gd name="connsiteX3" fmla="*/ 10000 w 10000"/>
              <a:gd name="connsiteY3" fmla="*/ 5624 h 10624"/>
              <a:gd name="connsiteX4" fmla="*/ 8000 w 10000"/>
              <a:gd name="connsiteY4" fmla="*/ 10624 h 10624"/>
              <a:gd name="connsiteX5" fmla="*/ 2000 w 10000"/>
              <a:gd name="connsiteY5" fmla="*/ 10624 h 10624"/>
              <a:gd name="connsiteX6" fmla="*/ 0 w 10000"/>
              <a:gd name="connsiteY6" fmla="*/ 5624 h 10624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000"/>
              <a:gd name="connsiteY0" fmla="*/ 5624 h 11248"/>
              <a:gd name="connsiteX1" fmla="*/ 2000 w 10000"/>
              <a:gd name="connsiteY1" fmla="*/ 624 h 11248"/>
              <a:gd name="connsiteX2" fmla="*/ 8000 w 10000"/>
              <a:gd name="connsiteY2" fmla="*/ 624 h 11248"/>
              <a:gd name="connsiteX3" fmla="*/ 10000 w 10000"/>
              <a:gd name="connsiteY3" fmla="*/ 5624 h 11248"/>
              <a:gd name="connsiteX4" fmla="*/ 8000 w 10000"/>
              <a:gd name="connsiteY4" fmla="*/ 10624 h 11248"/>
              <a:gd name="connsiteX5" fmla="*/ 2000 w 10000"/>
              <a:gd name="connsiteY5" fmla="*/ 10624 h 11248"/>
              <a:gd name="connsiteX6" fmla="*/ 0 w 10000"/>
              <a:gd name="connsiteY6" fmla="*/ 5624 h 11248"/>
              <a:gd name="connsiteX0" fmla="*/ 0 w 10177"/>
              <a:gd name="connsiteY0" fmla="*/ 5624 h 11248"/>
              <a:gd name="connsiteX1" fmla="*/ 2000 w 10177"/>
              <a:gd name="connsiteY1" fmla="*/ 624 h 11248"/>
              <a:gd name="connsiteX2" fmla="*/ 8000 w 10177"/>
              <a:gd name="connsiteY2" fmla="*/ 624 h 11248"/>
              <a:gd name="connsiteX3" fmla="*/ 10000 w 10177"/>
              <a:gd name="connsiteY3" fmla="*/ 5624 h 11248"/>
              <a:gd name="connsiteX4" fmla="*/ 8000 w 10177"/>
              <a:gd name="connsiteY4" fmla="*/ 10624 h 11248"/>
              <a:gd name="connsiteX5" fmla="*/ 2000 w 10177"/>
              <a:gd name="connsiteY5" fmla="*/ 10624 h 11248"/>
              <a:gd name="connsiteX6" fmla="*/ 0 w 10177"/>
              <a:gd name="connsiteY6" fmla="*/ 5624 h 11248"/>
              <a:gd name="connsiteX0" fmla="*/ 0 w 10177"/>
              <a:gd name="connsiteY0" fmla="*/ 5962 h 11586"/>
              <a:gd name="connsiteX1" fmla="*/ 2000 w 10177"/>
              <a:gd name="connsiteY1" fmla="*/ 962 h 11586"/>
              <a:gd name="connsiteX2" fmla="*/ 8000 w 10177"/>
              <a:gd name="connsiteY2" fmla="*/ 962 h 11586"/>
              <a:gd name="connsiteX3" fmla="*/ 10000 w 10177"/>
              <a:gd name="connsiteY3" fmla="*/ 5962 h 11586"/>
              <a:gd name="connsiteX4" fmla="*/ 8000 w 10177"/>
              <a:gd name="connsiteY4" fmla="*/ 10962 h 11586"/>
              <a:gd name="connsiteX5" fmla="*/ 2000 w 10177"/>
              <a:gd name="connsiteY5" fmla="*/ 10962 h 11586"/>
              <a:gd name="connsiteX6" fmla="*/ 0 w 10177"/>
              <a:gd name="connsiteY6" fmla="*/ 5962 h 11586"/>
              <a:gd name="connsiteX0" fmla="*/ 0 w 10177"/>
              <a:gd name="connsiteY0" fmla="*/ 6106 h 11730"/>
              <a:gd name="connsiteX1" fmla="*/ 2000 w 10177"/>
              <a:gd name="connsiteY1" fmla="*/ 1106 h 11730"/>
              <a:gd name="connsiteX2" fmla="*/ 8000 w 10177"/>
              <a:gd name="connsiteY2" fmla="*/ 1106 h 11730"/>
              <a:gd name="connsiteX3" fmla="*/ 10000 w 10177"/>
              <a:gd name="connsiteY3" fmla="*/ 6106 h 11730"/>
              <a:gd name="connsiteX4" fmla="*/ 8000 w 10177"/>
              <a:gd name="connsiteY4" fmla="*/ 11106 h 11730"/>
              <a:gd name="connsiteX5" fmla="*/ 2000 w 10177"/>
              <a:gd name="connsiteY5" fmla="*/ 11106 h 11730"/>
              <a:gd name="connsiteX6" fmla="*/ 0 w 10177"/>
              <a:gd name="connsiteY6" fmla="*/ 6106 h 11730"/>
              <a:gd name="connsiteX0" fmla="*/ 0 w 13283"/>
              <a:gd name="connsiteY0" fmla="*/ 5461 h 11278"/>
              <a:gd name="connsiteX1" fmla="*/ 2000 w 13283"/>
              <a:gd name="connsiteY1" fmla="*/ 461 h 11278"/>
              <a:gd name="connsiteX2" fmla="*/ 8000 w 13283"/>
              <a:gd name="connsiteY2" fmla="*/ 461 h 11278"/>
              <a:gd name="connsiteX3" fmla="*/ 13209 w 13283"/>
              <a:gd name="connsiteY3" fmla="*/ 2549 h 11278"/>
              <a:gd name="connsiteX4" fmla="*/ 8000 w 13283"/>
              <a:gd name="connsiteY4" fmla="*/ 10461 h 11278"/>
              <a:gd name="connsiteX5" fmla="*/ 2000 w 13283"/>
              <a:gd name="connsiteY5" fmla="*/ 10461 h 11278"/>
              <a:gd name="connsiteX6" fmla="*/ 0 w 13283"/>
              <a:gd name="connsiteY6" fmla="*/ 5461 h 11278"/>
              <a:gd name="connsiteX0" fmla="*/ 1 w 13284"/>
              <a:gd name="connsiteY0" fmla="*/ 5030 h 10847"/>
              <a:gd name="connsiteX1" fmla="*/ 1780 w 13284"/>
              <a:gd name="connsiteY1" fmla="*/ 1181 h 10847"/>
              <a:gd name="connsiteX2" fmla="*/ 8001 w 13284"/>
              <a:gd name="connsiteY2" fmla="*/ 30 h 10847"/>
              <a:gd name="connsiteX3" fmla="*/ 13210 w 13284"/>
              <a:gd name="connsiteY3" fmla="*/ 2118 h 10847"/>
              <a:gd name="connsiteX4" fmla="*/ 8001 w 13284"/>
              <a:gd name="connsiteY4" fmla="*/ 10030 h 10847"/>
              <a:gd name="connsiteX5" fmla="*/ 2001 w 13284"/>
              <a:gd name="connsiteY5" fmla="*/ 10030 h 10847"/>
              <a:gd name="connsiteX6" fmla="*/ 1 w 13284"/>
              <a:gd name="connsiteY6" fmla="*/ 5030 h 10847"/>
              <a:gd name="connsiteX0" fmla="*/ 1 w 13216"/>
              <a:gd name="connsiteY0" fmla="*/ 5030 h 10033"/>
              <a:gd name="connsiteX1" fmla="*/ 1780 w 13216"/>
              <a:gd name="connsiteY1" fmla="*/ 1181 h 10033"/>
              <a:gd name="connsiteX2" fmla="*/ 8001 w 13216"/>
              <a:gd name="connsiteY2" fmla="*/ 30 h 10033"/>
              <a:gd name="connsiteX3" fmla="*/ 13210 w 13216"/>
              <a:gd name="connsiteY3" fmla="*/ 2118 h 10033"/>
              <a:gd name="connsiteX4" fmla="*/ 6960 w 13216"/>
              <a:gd name="connsiteY4" fmla="*/ 5720 h 10033"/>
              <a:gd name="connsiteX5" fmla="*/ 2001 w 13216"/>
              <a:gd name="connsiteY5" fmla="*/ 10030 h 10033"/>
              <a:gd name="connsiteX6" fmla="*/ 1 w 13216"/>
              <a:gd name="connsiteY6" fmla="*/ 5030 h 10033"/>
              <a:gd name="connsiteX0" fmla="*/ 1 w 9384"/>
              <a:gd name="connsiteY0" fmla="*/ 5009 h 10012"/>
              <a:gd name="connsiteX1" fmla="*/ 1780 w 9384"/>
              <a:gd name="connsiteY1" fmla="*/ 1160 h 10012"/>
              <a:gd name="connsiteX2" fmla="*/ 8001 w 9384"/>
              <a:gd name="connsiteY2" fmla="*/ 9 h 10012"/>
              <a:gd name="connsiteX3" fmla="*/ 9336 w 9384"/>
              <a:gd name="connsiteY3" fmla="*/ 1591 h 10012"/>
              <a:gd name="connsiteX4" fmla="*/ 6960 w 9384"/>
              <a:gd name="connsiteY4" fmla="*/ 5699 h 10012"/>
              <a:gd name="connsiteX5" fmla="*/ 2001 w 9384"/>
              <a:gd name="connsiteY5" fmla="*/ 10009 h 10012"/>
              <a:gd name="connsiteX6" fmla="*/ 1 w 9384"/>
              <a:gd name="connsiteY6" fmla="*/ 5009 h 10012"/>
              <a:gd name="connsiteX0" fmla="*/ 2 w 10071"/>
              <a:gd name="connsiteY0" fmla="*/ 5003 h 10106"/>
              <a:gd name="connsiteX1" fmla="*/ 1898 w 10071"/>
              <a:gd name="connsiteY1" fmla="*/ 1159 h 10106"/>
              <a:gd name="connsiteX2" fmla="*/ 8527 w 10071"/>
              <a:gd name="connsiteY2" fmla="*/ 9 h 10106"/>
              <a:gd name="connsiteX3" fmla="*/ 9950 w 10071"/>
              <a:gd name="connsiteY3" fmla="*/ 1589 h 10106"/>
              <a:gd name="connsiteX4" fmla="*/ 6352 w 10071"/>
              <a:gd name="connsiteY4" fmla="*/ 7894 h 10106"/>
              <a:gd name="connsiteX5" fmla="*/ 2133 w 10071"/>
              <a:gd name="connsiteY5" fmla="*/ 9997 h 10106"/>
              <a:gd name="connsiteX6" fmla="*/ 2 w 10071"/>
              <a:gd name="connsiteY6" fmla="*/ 5003 h 10106"/>
              <a:gd name="connsiteX0" fmla="*/ 52 w 10086"/>
              <a:gd name="connsiteY0" fmla="*/ 5542 h 10645"/>
              <a:gd name="connsiteX1" fmla="*/ 4241 w 10086"/>
              <a:gd name="connsiteY1" fmla="*/ 395 h 10645"/>
              <a:gd name="connsiteX2" fmla="*/ 8577 w 10086"/>
              <a:gd name="connsiteY2" fmla="*/ 548 h 10645"/>
              <a:gd name="connsiteX3" fmla="*/ 10000 w 10086"/>
              <a:gd name="connsiteY3" fmla="*/ 2128 h 10645"/>
              <a:gd name="connsiteX4" fmla="*/ 6402 w 10086"/>
              <a:gd name="connsiteY4" fmla="*/ 8433 h 10645"/>
              <a:gd name="connsiteX5" fmla="*/ 2183 w 10086"/>
              <a:gd name="connsiteY5" fmla="*/ 10536 h 10645"/>
              <a:gd name="connsiteX6" fmla="*/ 52 w 10086"/>
              <a:gd name="connsiteY6" fmla="*/ 5542 h 10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86" h="10645">
                <a:moveTo>
                  <a:pt x="52" y="5542"/>
                </a:moveTo>
                <a:cubicBezTo>
                  <a:pt x="395" y="3852"/>
                  <a:pt x="2820" y="1227"/>
                  <a:pt x="4241" y="395"/>
                </a:cubicBezTo>
                <a:cubicBezTo>
                  <a:pt x="5661" y="-437"/>
                  <a:pt x="7617" y="259"/>
                  <a:pt x="8577" y="548"/>
                </a:cubicBezTo>
                <a:cubicBezTo>
                  <a:pt x="9537" y="837"/>
                  <a:pt x="10362" y="814"/>
                  <a:pt x="10000" y="2128"/>
                </a:cubicBezTo>
                <a:cubicBezTo>
                  <a:pt x="9638" y="3442"/>
                  <a:pt x="7704" y="7032"/>
                  <a:pt x="6402" y="8433"/>
                </a:cubicBezTo>
                <a:cubicBezTo>
                  <a:pt x="5100" y="9834"/>
                  <a:pt x="3241" y="11018"/>
                  <a:pt x="2183" y="10536"/>
                </a:cubicBezTo>
                <a:cubicBezTo>
                  <a:pt x="1125" y="10054"/>
                  <a:pt x="-291" y="7232"/>
                  <a:pt x="52" y="5542"/>
                </a:cubicBezTo>
                <a:close/>
              </a:path>
            </a:pathLst>
          </a:custGeom>
          <a:solidFill>
            <a:srgbClr val="C4D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DFE504-D25C-4EF1-83E2-717ACC15A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57" y="2112694"/>
            <a:ext cx="7091259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523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человек, катается на лыжах&#10;&#10;Автоматически созданное описание">
            <a:extLst>
              <a:ext uri="{FF2B5EF4-FFF2-40B4-BE49-F238E27FC236}">
                <a16:creationId xmlns:a16="http://schemas.microsoft.com/office/drawing/2014/main" id="{A4DD0ED0-EB2E-492A-96B3-D7E000F1E2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917" y="4077196"/>
            <a:ext cx="6818083" cy="278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13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B1C2B7B-7142-47F9-AF11-2C9EBDC2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054209-3BE7-4368-A9EF-E600887F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1D74B9-95DE-48D5-9B58-79F99AC5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37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F41152-4C68-4D00-AF86-91B0CEEC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A9E78C-E6B3-420F-AB20-68BB2A0CF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0AA42B-6821-40D1-87E4-85525481E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DA0864-7692-4562-8E27-D5BF4199A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762803-F3E9-4358-BF9C-9D900299F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12CDC-EF1F-49E1-AAFA-51AE3F77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45883-C223-4357-8EAB-6E2FB5C12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E12D9F-3544-4F7D-B895-5A141FF09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5AC944-3F9B-4171-B94F-80995642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C8BBA4-3561-4386-B297-85B000CB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F86D95-1EF4-4D86-8C24-26D6CB84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E40CC-2DEF-492D-8BD7-0AB04A53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15BD96-B477-40AD-B52D-704AF96CD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EC4CE4-584C-4A80-9BA6-81710A9A3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07D77F5-BC67-4395-B0FE-786C5A9A8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CCD36F-50A3-4879-9A16-CBC0BFAFD2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11ED1A-D852-44D1-B814-8E782F8B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88F2A8-C2E9-4969-9E9A-D14AB805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6B4217-CB1E-425F-BBAF-FEBE1FC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9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presentation-creation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F097B-DB91-4A3D-BBE2-0527D893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BC59C2-76F8-47C8-B192-E3EB630BA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F1B5A6-812C-4F0E-A9CB-2A88D278E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46F94-6A76-4546-AB4E-8591D96FEACB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D50E00-61C0-4B29-B7D8-FC936E63E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B8AB7E-74FF-4748-81E1-8481B38CA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C5A66-5B41-48C7-9F9E-806A7D2587C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6"/>
            <a:extLst>
              <a:ext uri="{FF2B5EF4-FFF2-40B4-BE49-F238E27FC236}">
                <a16:creationId xmlns:a16="http://schemas.microsoft.com/office/drawing/2014/main" id="{2A6D8B76-6E1C-4995-A072-EAA7935A06C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06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5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6" r:id="rId11"/>
    <p:sldLayoutId id="2147483657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presentation-creation.r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C722F-1249-4DE4-9AA4-23E22521E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400" y="1350136"/>
            <a:ext cx="7805821" cy="2387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проблемы формирования предпосылок функциональной грамотности обучающихся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9400" y="4587963"/>
            <a:ext cx="6096000" cy="21605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80000"/>
              </a:lnSpc>
            </a:pP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Пахомова Наталья Владимировна</a:t>
            </a:r>
          </a:p>
          <a:p>
            <a:pPr algn="r">
              <a:lnSpc>
                <a:spcPct val="80000"/>
              </a:lnSpc>
            </a:pP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Заведующий МКДОУ </a:t>
            </a:r>
            <a:r>
              <a:rPr lang="ru-RU" altLang="ru-RU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црр</a:t>
            </a: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– д/с </a:t>
            </a:r>
          </a:p>
          <a:p>
            <a:pPr algn="r">
              <a:lnSpc>
                <a:spcPct val="80000"/>
              </a:lnSpc>
            </a:pP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«Золотой петушок»</a:t>
            </a:r>
          </a:p>
          <a:p>
            <a:pPr algn="r">
              <a:lnSpc>
                <a:spcPct val="80000"/>
              </a:lnSpc>
            </a:pP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г. Слободской Кировская </a:t>
            </a:r>
            <a:r>
              <a:rPr lang="ru-RU" alt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</a:p>
          <a:p>
            <a:pPr algn="r">
              <a:lnSpc>
                <a:spcPct val="80000"/>
              </a:lnSpc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zolotoi_petushek@mail.ru</a:t>
            </a:r>
          </a:p>
          <a:p>
            <a:pPr algn="r">
              <a:lnSpc>
                <a:spcPct val="80000"/>
              </a:lnSpc>
            </a:pPr>
            <a:endParaRPr lang="ru-RU" alt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5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грамотность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функциональной грамотностью понимается 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 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функциональной грамотности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детей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важная задача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образования на всех уровнях, начиная с начального общего, и одновременно – важный показатель качества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34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81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3296"/>
            <a:ext cx="10515600" cy="60879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 Президента Российской Федерации от 7 мая 2018 г. № 204 «О национальных целях и стратегических задачах развития Российской Федерации на период до 2024 года» </a:t>
            </a: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Обеспечение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глобальной конкурентоспособности российского образования, вхождение Российской Федерации в число 10 ведущих стран мира по качеству общего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 Президента Российской Федерации от 21 июля 2020 г. № 474 «О национальных целях развития Российской Федерации на период до 2030 года» </a:t>
            </a: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Национальная 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цель: Возможности для самореализации и развития 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талантов. </a:t>
            </a:r>
          </a:p>
          <a:p>
            <a:pPr marL="0" indent="0">
              <a:buNone/>
            </a:pPr>
            <a:r>
              <a:rPr lang="ru-RU" alt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2600" dirty="0" smtClean="0">
                <a:solidFill>
                  <a:schemeClr val="tx1"/>
                </a:solidFill>
              </a:rPr>
              <a:t>Реализация </a:t>
            </a:r>
            <a:r>
              <a:rPr lang="ru-RU" altLang="ru-RU" sz="2600" dirty="0">
                <a:solidFill>
                  <a:schemeClr val="tx1"/>
                </a:solidFill>
              </a:rPr>
              <a:t>федерального проекта «Успех каждого ребёнка»  по организации дополнительного образования с дошкольниками</a:t>
            </a:r>
            <a:endParaRPr lang="ru-RU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Целевой 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показатель: вхождение Российской Федерации в число десяти ведущих стран мира по качеству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48323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99220" y="365125"/>
            <a:ext cx="5554579" cy="1325563"/>
          </a:xfrm>
        </p:spPr>
        <p:txBody>
          <a:bodyPr>
            <a:noAutofit/>
          </a:bodyPr>
          <a:lstStyle/>
          <a:p>
            <a:pPr algn="r"/>
            <a:r>
              <a:rPr lang="ru-RU" sz="2800" b="1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Компоненты </a:t>
            </a:r>
            <a:r>
              <a:rPr lang="ru-RU" sz="2800" b="1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функциональной </a:t>
            </a:r>
            <a:r>
              <a:rPr lang="ru-RU" sz="2800" b="1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грамотности </a:t>
            </a:r>
            <a:r>
              <a:rPr lang="ru-RU" sz="28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b="1" spc="-30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ject 2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2488" y="665600"/>
            <a:ext cx="4741966" cy="192505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sz="half" idx="4294967295"/>
          </p:nvPr>
        </p:nvSpPr>
        <p:spPr>
          <a:xfrm>
            <a:off x="7818438" y="2298700"/>
            <a:ext cx="4373562" cy="3878263"/>
          </a:xfrm>
        </p:spPr>
        <p:txBody>
          <a:bodyPr/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lang="ru-RU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endParaRPr lang="ru-RU" b="1" dirty="0" smtClean="0">
              <a:solidFill>
                <a:srgbClr val="001F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84200" indent="-457200">
              <a:lnSpc>
                <a:spcPct val="100000"/>
              </a:lnSpc>
              <a:spcBef>
                <a:spcPts val="5"/>
              </a:spcBef>
            </a:pP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</a:t>
            </a:r>
            <a:r>
              <a:rPr lang="ru-RU" b="1" spc="-1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ематич</a:t>
            </a:r>
            <a:r>
              <a:rPr lang="ru-RU" b="1" spc="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b="1" spc="-30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lang="ru-RU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Естественнонаучная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0">
              <a:lnSpc>
                <a:spcPct val="100000"/>
              </a:lnSpc>
              <a:spcBef>
                <a:spcPts val="5"/>
              </a:spcBef>
              <a:buNone/>
            </a:pPr>
            <a:endParaRPr lang="ru-RU" dirty="0">
              <a:cs typeface="Calibri"/>
            </a:endParaRPr>
          </a:p>
          <a:p>
            <a:endParaRPr lang="ru-RU" dirty="0"/>
          </a:p>
        </p:txBody>
      </p:sp>
      <p:pic>
        <p:nvPicPr>
          <p:cNvPr id="7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6051" y="2528316"/>
            <a:ext cx="6481572" cy="3785616"/>
          </a:xfrm>
          <a:prstGeom prst="rect">
            <a:avLst/>
          </a:prstGeom>
        </p:spPr>
      </p:pic>
      <p:sp>
        <p:nvSpPr>
          <p:cNvPr id="8" name="object 14"/>
          <p:cNvSpPr txBox="1"/>
          <p:nvPr/>
        </p:nvSpPr>
        <p:spPr>
          <a:xfrm>
            <a:off x="2692654" y="3595242"/>
            <a:ext cx="1931670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76225" marR="5080" indent="-26416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latin typeface="Calibri"/>
                <a:cs typeface="Calibri"/>
              </a:rPr>
              <a:t>Функцио</a:t>
            </a:r>
            <a:r>
              <a:rPr sz="2000" b="1" spc="-5" dirty="0">
                <a:latin typeface="Calibri"/>
                <a:cs typeface="Calibri"/>
              </a:rPr>
              <a:t>н</a:t>
            </a:r>
            <a:r>
              <a:rPr sz="2000" b="1" spc="-10" dirty="0">
                <a:latin typeface="Calibri"/>
                <a:cs typeface="Calibri"/>
              </a:rPr>
              <a:t>а</a:t>
            </a:r>
            <a:r>
              <a:rPr sz="2000" b="1" dirty="0">
                <a:latin typeface="Calibri"/>
                <a:cs typeface="Calibri"/>
              </a:rPr>
              <a:t>ль</a:t>
            </a:r>
            <a:r>
              <a:rPr sz="2000" b="1" spc="-10" dirty="0">
                <a:latin typeface="Calibri"/>
                <a:cs typeface="Calibri"/>
              </a:rPr>
              <a:t>н</a:t>
            </a:r>
            <a:r>
              <a:rPr sz="2000" b="1" dirty="0">
                <a:latin typeface="Calibri"/>
                <a:cs typeface="Calibri"/>
              </a:rPr>
              <a:t>ая  грамотность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9" name="object 6"/>
          <p:cNvSpPr txBox="1"/>
          <p:nvPr/>
        </p:nvSpPr>
        <p:spPr>
          <a:xfrm>
            <a:off x="2904489" y="1131519"/>
            <a:ext cx="149796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Читательская</a:t>
            </a:r>
            <a:endParaRPr sz="2000" dirty="0">
              <a:latin typeface="Calibri"/>
              <a:cs typeface="Calibri"/>
            </a:endParaRPr>
          </a:p>
          <a:p>
            <a:pPr marL="60960">
              <a:lnSpc>
                <a:spcPts val="228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грамотность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4"/>
          <p:cNvSpPr txBox="1"/>
          <p:nvPr/>
        </p:nvSpPr>
        <p:spPr>
          <a:xfrm>
            <a:off x="5106415" y="4718430"/>
            <a:ext cx="1402080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28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Естественно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</a:pP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научная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ts val="228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грамотность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650238" y="4858799"/>
            <a:ext cx="1864361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280"/>
              </a:lnSpc>
              <a:spcBef>
                <a:spcPts val="100"/>
              </a:spcBef>
            </a:pPr>
            <a:r>
              <a:rPr lang="ru-RU" sz="2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Математическая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ts val="2280"/>
              </a:lnSpc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грамотность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64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73842" cy="1325563"/>
          </a:xfrm>
        </p:spPr>
        <p:txBody>
          <a:bodyPr>
            <a:noAutofit/>
          </a:bodyPr>
          <a:lstStyle/>
          <a:p>
            <a:r>
              <a:rPr lang="ru-RU" sz="2800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Компоненты </a:t>
            </a:r>
            <a:r>
              <a:rPr lang="ru-RU" sz="2800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функциональной </a:t>
            </a:r>
            <a:r>
              <a:rPr lang="ru-RU" sz="2800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грамотности </a:t>
            </a:r>
            <a:r>
              <a:rPr lang="ru-RU" sz="2800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образовании</a:t>
            </a:r>
            <a:endParaRPr lang="ru-RU" sz="2800" dirty="0"/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409074" y="1956732"/>
            <a:ext cx="4765932" cy="4481696"/>
          </a:xfrm>
        </p:spPr>
        <p:txBody>
          <a:bodyPr>
            <a:normAutofit fontScale="92500" lnSpcReduction="10000"/>
          </a:bodyPr>
          <a:lstStyle/>
          <a:p>
            <a:pPr marL="469900" indent="-457200">
              <a:lnSpc>
                <a:spcPts val="2735"/>
              </a:lnSpc>
              <a:spcBef>
                <a:spcPts val="100"/>
              </a:spcBef>
              <a:tabLst>
                <a:tab pos="355600" algn="l"/>
              </a:tabLst>
            </a:pPr>
            <a:r>
              <a:rPr lang="ru-RU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Коммуникативная</a:t>
            </a:r>
            <a:r>
              <a:rPr lang="ru-RU" b="1" spc="-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информационная</a:t>
            </a:r>
            <a:r>
              <a:rPr lang="ru-RU" b="1" spc="-20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Социальная </a:t>
            </a: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гражданская </a:t>
            </a:r>
            <a:r>
              <a:rPr lang="ru-RU" b="1" spc="-5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-530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8475" indent="-457200">
              <a:lnSpc>
                <a:spcPts val="2735"/>
              </a:lnSpc>
              <a:spcBef>
                <a:spcPts val="100"/>
              </a:spcBef>
              <a:tabLst>
                <a:tab pos="385445" algn="l"/>
              </a:tabLst>
            </a:pPr>
            <a:r>
              <a:rPr lang="ru-RU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Экологическая</a:t>
            </a:r>
            <a:r>
              <a:rPr lang="ru-RU" b="1" spc="-6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-20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b="1" spc="-30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оровь</a:t>
            </a:r>
            <a:r>
              <a:rPr lang="ru-RU" b="1" spc="5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b="1" spc="-5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сбере</a:t>
            </a:r>
            <a:r>
              <a:rPr lang="ru-RU" b="1" spc="-10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b="1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b="1" spc="5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lang="ru-RU" b="1" spc="-5" dirty="0" err="1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щая</a:t>
            </a: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 indent="-457200">
              <a:lnSpc>
                <a:spcPts val="2735"/>
              </a:lnSpc>
              <a:spcBef>
                <a:spcPts val="1285"/>
              </a:spcBef>
              <a:tabLst>
                <a:tab pos="355600" algn="l"/>
              </a:tabLst>
            </a:pPr>
            <a:r>
              <a:rPr lang="ru-RU" b="1" spc="-10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Читательская,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-5" dirty="0" smtClean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естественнонаучная </a:t>
            </a: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</a:t>
            </a:r>
            <a:r>
              <a:rPr lang="ru-RU" b="1" spc="-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</a:t>
            </a:r>
            <a:r>
              <a:rPr lang="ru-RU" b="1" spc="-1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b="1" spc="-3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	грамотность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grpSp>
        <p:nvGrpSpPr>
          <p:cNvPr id="9" name="object 2"/>
          <p:cNvGrpSpPr/>
          <p:nvPr/>
        </p:nvGrpSpPr>
        <p:grpSpPr>
          <a:xfrm>
            <a:off x="5099135" y="915026"/>
            <a:ext cx="6716395" cy="5523865"/>
            <a:chOff x="342900" y="790529"/>
            <a:chExt cx="6716395" cy="5523865"/>
          </a:xfrm>
        </p:grpSpPr>
        <p:pic>
          <p:nvPicPr>
            <p:cNvPr id="10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2900" y="2909315"/>
              <a:ext cx="3134867" cy="3404616"/>
            </a:xfrm>
            <a:prstGeom prst="rect">
              <a:avLst/>
            </a:prstGeom>
          </p:spPr>
        </p:pic>
        <p:pic>
          <p:nvPicPr>
            <p:cNvPr id="11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0575" y="790529"/>
              <a:ext cx="5498592" cy="5523402"/>
            </a:xfrm>
            <a:prstGeom prst="rect">
              <a:avLst/>
            </a:prstGeom>
          </p:spPr>
        </p:pic>
      </p:grpSp>
      <p:sp>
        <p:nvSpPr>
          <p:cNvPr id="14" name="object 15"/>
          <p:cNvSpPr txBox="1"/>
          <p:nvPr/>
        </p:nvSpPr>
        <p:spPr>
          <a:xfrm>
            <a:off x="7243275" y="3015996"/>
            <a:ext cx="2263140" cy="874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Коммуникативная</a:t>
            </a:r>
            <a:r>
              <a:rPr sz="16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959" marR="132080" indent="-303530">
              <a:lnSpc>
                <a:spcPts val="2160"/>
              </a:lnSpc>
              <a:spcBef>
                <a:spcPts val="155"/>
              </a:spcBef>
            </a:pP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инфо</a:t>
            </a:r>
            <a:r>
              <a:rPr sz="1600" b="1" spc="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b="1" spc="-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цион</a:t>
            </a:r>
            <a:r>
              <a:rPr sz="16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ая  грамотность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6"/>
          <p:cNvSpPr txBox="1"/>
          <p:nvPr/>
        </p:nvSpPr>
        <p:spPr>
          <a:xfrm>
            <a:off x="5689430" y="4705145"/>
            <a:ext cx="1553845" cy="104079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60960" marR="5080" indent="-48895" algn="just">
              <a:lnSpc>
                <a:spcPct val="90100"/>
              </a:lnSpc>
              <a:spcBef>
                <a:spcPts val="340"/>
              </a:spcBef>
            </a:pPr>
            <a:r>
              <a:rPr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Социальная</a:t>
            </a:r>
            <a:r>
              <a:rPr b="1" spc="-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b="1" spc="-44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гражданская </a:t>
            </a:r>
            <a:r>
              <a:rPr b="1" spc="-4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5"/>
          <p:cNvSpPr txBox="1"/>
          <p:nvPr/>
        </p:nvSpPr>
        <p:spPr>
          <a:xfrm>
            <a:off x="9375806" y="4568302"/>
            <a:ext cx="2256790" cy="1143133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-2540" algn="ctr">
              <a:lnSpc>
                <a:spcPts val="2160"/>
              </a:lnSpc>
              <a:spcBef>
                <a:spcPts val="375"/>
              </a:spcBef>
            </a:pPr>
            <a:r>
              <a:rPr sz="16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Читательская, </a:t>
            </a:r>
            <a:r>
              <a:rPr sz="16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ес</a:t>
            </a:r>
            <a:r>
              <a:rPr sz="16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6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ественн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6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600" b="1" spc="-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учная  и</a:t>
            </a:r>
            <a:r>
              <a:rPr sz="16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математическая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130"/>
              </a:lnSpc>
            </a:pP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 txBox="1"/>
          <p:nvPr/>
        </p:nvSpPr>
        <p:spPr>
          <a:xfrm>
            <a:off x="7176221" y="1250950"/>
            <a:ext cx="2562225" cy="86100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356235">
              <a:lnSpc>
                <a:spcPts val="2160"/>
              </a:lnSpc>
              <a:spcBef>
                <a:spcPts val="375"/>
              </a:spcBef>
            </a:pPr>
            <a:r>
              <a:rPr sz="16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Экологическая 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b="1" spc="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160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</a:t>
            </a:r>
            <a:r>
              <a:rPr sz="1600" b="1" spc="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1600" b="1" spc="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16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есбе</a:t>
            </a:r>
            <a:r>
              <a:rPr sz="1600" b="1" spc="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16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6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ающ</a:t>
            </a:r>
            <a:r>
              <a:rPr sz="160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3090">
              <a:lnSpc>
                <a:spcPts val="2130"/>
              </a:lnSpc>
            </a:pPr>
            <a:r>
              <a:rPr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грамотность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11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49A87-3F32-421A-B576-1AC0C85AD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Преемственность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уровней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к школе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предпосылок учебных навыков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 предпосылок функциональной грамотности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Проектирование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5">
            <a:extLst>
              <a:ext uri="{FF2B5EF4-FFF2-40B4-BE49-F238E27FC236}">
                <a16:creationId xmlns:a16="http://schemas.microsoft.com/office/drawing/2014/main" id="{D5F24541-512D-4FBD-A026-74176B9EFC1D}"/>
              </a:ext>
            </a:extLst>
          </p:cNvPr>
          <p:cNvSpPr txBox="1">
            <a:spLocks/>
          </p:cNvSpPr>
          <p:nvPr/>
        </p:nvSpPr>
        <p:spPr>
          <a:xfrm>
            <a:off x="1529443" y="2749630"/>
            <a:ext cx="9133114" cy="2070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sz="13800" dirty="0">
              <a:solidFill>
                <a:schemeClr val="accent2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C103C6-6388-4FD8-8DAE-DF6F3E5BA230}"/>
              </a:ext>
            </a:extLst>
          </p:cNvPr>
          <p:cNvSpPr txBox="1">
            <a:spLocks/>
          </p:cNvSpPr>
          <p:nvPr/>
        </p:nvSpPr>
        <p:spPr>
          <a:xfrm>
            <a:off x="3802742" y="6559325"/>
            <a:ext cx="426720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Шаблоны презентаций с сайта 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presentation-creation.ru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22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9548" y="685800"/>
            <a:ext cx="954104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«России нужна </a:t>
            </a:r>
            <a:r>
              <a:rPr lang="ru-RU" altLang="ru-RU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конкурентноспособная</a:t>
            </a: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образовательная система. </a:t>
            </a:r>
          </a:p>
          <a:p>
            <a:pPr>
              <a:lnSpc>
                <a:spcPct val="150000"/>
              </a:lnSpc>
              <a:buNone/>
            </a:pP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В противном случае мы столкнемся </a:t>
            </a:r>
          </a:p>
          <a:p>
            <a:pPr>
              <a:lnSpc>
                <a:spcPct val="150000"/>
              </a:lnSpc>
              <a:buNone/>
            </a:pP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реальной угрозой отрыва качества образования от современных требований»  </a:t>
            </a:r>
          </a:p>
          <a:p>
            <a:pPr>
              <a:buNone/>
            </a:pP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</a:t>
            </a:r>
            <a:r>
              <a:rPr lang="ru-RU" altLang="ru-RU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В.В.Путин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93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217</Words>
  <Application>Microsoft Office PowerPoint</Application>
  <PresentationFormat>Широкоэкранный</PresentationFormat>
  <Paragraphs>54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Актуальность проблемы формирования предпосылок функциональной грамотности обучающихся</vt:lpstr>
      <vt:lpstr>Функциональная грамотность </vt:lpstr>
      <vt:lpstr>Презентация PowerPoint</vt:lpstr>
      <vt:lpstr>Компоненты  функциональной  грамотности в образовании </vt:lpstr>
      <vt:lpstr>Компоненты  функциональной  грамотности в образовании</vt:lpstr>
      <vt:lpstr>Преемственность  образовательных уровней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user</cp:lastModifiedBy>
  <cp:revision>22</cp:revision>
  <dcterms:created xsi:type="dcterms:W3CDTF">2021-05-07T08:34:05Z</dcterms:created>
  <dcterms:modified xsi:type="dcterms:W3CDTF">2023-02-14T07:37:22Z</dcterms:modified>
</cp:coreProperties>
</file>