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63" r:id="rId6"/>
    <p:sldId id="262" r:id="rId7"/>
    <p:sldId id="266" r:id="rId8"/>
    <p:sldId id="265" r:id="rId9"/>
    <p:sldId id="267" r:id="rId10"/>
    <p:sldId id="268" r:id="rId11"/>
    <p:sldId id="264" r:id="rId12"/>
    <p:sldId id="269" r:id="rId13"/>
    <p:sldId id="270" r:id="rId14"/>
    <p:sldId id="271" r:id="rId15"/>
    <p:sldId id="25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164" autoAdjust="0"/>
  </p:normalViewPr>
  <p:slideViewPr>
    <p:cSldViewPr>
      <p:cViewPr varScale="1">
        <p:scale>
          <a:sx n="65" d="100"/>
          <a:sy n="65" d="100"/>
        </p:scale>
        <p:origin x="-66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755576" y="908720"/>
            <a:ext cx="777686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Из опыта работы по разделу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«Русский</a:t>
            </a:r>
            <a:r>
              <a:rPr kumimoji="0" lang="ru-RU" sz="4800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язык: прошлое и настоящее»</a:t>
            </a:r>
            <a:endParaRPr kumimoji="0" lang="ru-RU" sz="480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39952" y="4005064"/>
            <a:ext cx="3763962" cy="172878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Кайсина И.Ю.,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МКОУ гимназии</a:t>
            </a: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38138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/>
              <a:t>Приём «Машина времени или Волшебный сундучок» </a:t>
            </a:r>
            <a:r>
              <a:rPr lang="ru-RU" sz="3600" dirty="0" smtClean="0"/>
              <a:t>1 класс. Стр. 90-95</a:t>
            </a:r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436096" y="1340768"/>
            <a:ext cx="3250704" cy="511256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Косоворотка</a:t>
            </a:r>
          </a:p>
          <a:p>
            <a:r>
              <a:rPr lang="ru-RU" dirty="0" smtClean="0"/>
              <a:t>Футболка</a:t>
            </a:r>
          </a:p>
          <a:p>
            <a:r>
              <a:rPr lang="ru-RU" dirty="0" smtClean="0"/>
              <a:t>Сарафан</a:t>
            </a:r>
          </a:p>
          <a:p>
            <a:r>
              <a:rPr lang="ru-RU" dirty="0" smtClean="0"/>
              <a:t>Кафтан</a:t>
            </a:r>
          </a:p>
          <a:p>
            <a:r>
              <a:rPr lang="ru-RU" dirty="0" smtClean="0"/>
              <a:t>Джинсы</a:t>
            </a:r>
          </a:p>
          <a:p>
            <a:r>
              <a:rPr lang="ru-RU" dirty="0" smtClean="0"/>
              <a:t>Блузка</a:t>
            </a:r>
          </a:p>
          <a:p>
            <a:r>
              <a:rPr lang="ru-RU" dirty="0" smtClean="0"/>
              <a:t>Лапти</a:t>
            </a:r>
          </a:p>
          <a:p>
            <a:r>
              <a:rPr lang="ru-RU" dirty="0" smtClean="0"/>
              <a:t>Ботинки</a:t>
            </a:r>
          </a:p>
          <a:p>
            <a:r>
              <a:rPr lang="ru-RU" dirty="0" smtClean="0"/>
              <a:t>Кокошник</a:t>
            </a:r>
          </a:p>
          <a:p>
            <a:r>
              <a:rPr lang="ru-RU" dirty="0" smtClean="0"/>
              <a:t>Штаны</a:t>
            </a:r>
          </a:p>
          <a:p>
            <a:r>
              <a:rPr lang="ru-RU" dirty="0" smtClean="0"/>
              <a:t>Картуз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17644" y="1700808"/>
            <a:ext cx="26123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 уже совсем большой</a:t>
            </a:r>
          </a:p>
          <a:p>
            <a:r>
              <a:rPr lang="ru-RU" dirty="0" smtClean="0"/>
              <a:t>Сам решил одеться, </a:t>
            </a:r>
          </a:p>
          <a:p>
            <a:r>
              <a:rPr lang="ru-RU" dirty="0" smtClean="0"/>
              <a:t>Но когда я подошёл</a:t>
            </a:r>
          </a:p>
          <a:p>
            <a:r>
              <a:rPr lang="ru-RU" dirty="0" smtClean="0"/>
              <a:t>В зеркало смотреться,</a:t>
            </a:r>
          </a:p>
          <a:p>
            <a:r>
              <a:rPr lang="ru-RU" dirty="0" smtClean="0"/>
              <a:t>То увидел, что не так …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49080"/>
            <a:ext cx="2437336" cy="206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34757"/>
            <a:ext cx="1928407" cy="3070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4890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Приём «Волшебный сундучок»</a:t>
            </a:r>
            <a:br>
              <a:rPr lang="ru-RU" dirty="0" smtClean="0"/>
            </a:br>
            <a:r>
              <a:rPr lang="ru-RU" dirty="0" smtClean="0"/>
              <a:t>1 класс. Стр. 95-98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Собери в сундук все, что необходимо молодой девушке с твоей точки зрения, что поможет ей в дальнейшем. </a:t>
            </a:r>
          </a:p>
          <a:p>
            <a:pPr algn="ctr"/>
            <a:r>
              <a:rPr lang="ru-RU" sz="1800" dirty="0" smtClean="0"/>
              <a:t>А что бы ты положил в данной ситуации для себя? </a:t>
            </a:r>
          </a:p>
          <a:p>
            <a:pPr algn="ctr"/>
            <a:r>
              <a:rPr lang="ru-RU" sz="1800" dirty="0" smtClean="0"/>
              <a:t>Используя эти слова опиши красавицу</a:t>
            </a:r>
            <a:endParaRPr lang="ru-RU" sz="18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11827"/>
            <a:ext cx="2808312" cy="4094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27584" y="2276872"/>
            <a:ext cx="1337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сарафан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898148" y="2738537"/>
            <a:ext cx="1196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кафтан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862309" y="3155581"/>
            <a:ext cx="15327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душегрея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841151" y="3617246"/>
            <a:ext cx="1940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косоворотка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898148" y="4093151"/>
            <a:ext cx="1019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лапти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959771" y="4554816"/>
            <a:ext cx="1128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сапоги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6516215" y="2280995"/>
            <a:ext cx="1119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рубаха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6516215" y="2773289"/>
            <a:ext cx="1615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кокошник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585233" y="3233760"/>
            <a:ext cx="1169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платок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585233" y="3699937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штаны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6585233" y="4161602"/>
            <a:ext cx="1074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шапка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6655066" y="4640643"/>
            <a:ext cx="1346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валенки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80394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«Маша – растеряша»</a:t>
            </a:r>
            <a:br>
              <a:rPr lang="ru-RU" dirty="0" smtClean="0"/>
            </a:br>
            <a:r>
              <a:rPr lang="ru-RU" dirty="0" smtClean="0"/>
              <a:t>1 класс. Стр. 63 - 67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683568" y="1268760"/>
            <a:ext cx="3812232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dirty="0" smtClean="0"/>
              <a:t>Ученик, играющий роль Маши  - растеряши, задаёт функцию, которую требуется выполнить (Ой – что с тобой?).</a:t>
            </a:r>
          </a:p>
          <a:p>
            <a:pPr marL="0" indent="0">
              <a:buNone/>
            </a:pPr>
            <a:r>
              <a:rPr lang="ru-RU" sz="1800" dirty="0" smtClean="0"/>
              <a:t> – Потеряла (называет объект) </a:t>
            </a:r>
          </a:p>
          <a:p>
            <a:pPr marL="0" indent="0">
              <a:buNone/>
            </a:pPr>
            <a:r>
              <a:rPr lang="ru-RU" sz="1800" dirty="0" smtClean="0"/>
              <a:t>- Как мне теперь выполнить (называет функцию)?</a:t>
            </a:r>
          </a:p>
          <a:p>
            <a:pPr marL="0" indent="0">
              <a:buNone/>
            </a:pPr>
            <a:r>
              <a:rPr lang="ru-RU" sz="1800" dirty="0" smtClean="0"/>
              <a:t>Другие дети предлагают ресурсы, которые могут служить инструментом для получения требуемого результата или способы их преобразования. Кто предложил, тот становится Машей - растеряшей</a:t>
            </a:r>
            <a:endParaRPr lang="ru-RU" sz="1800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4785395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У: Ой!</a:t>
            </a:r>
          </a:p>
          <a:p>
            <a:r>
              <a:rPr lang="ru-RU" sz="2400" dirty="0" smtClean="0"/>
              <a:t>Д: - Что с тобой?</a:t>
            </a:r>
          </a:p>
          <a:p>
            <a:r>
              <a:rPr lang="ru-RU" sz="2400" dirty="0" smtClean="0"/>
              <a:t>У: Потеряла </a:t>
            </a:r>
          </a:p>
          <a:p>
            <a:r>
              <a:rPr lang="ru-RU" sz="2400" dirty="0" smtClean="0"/>
              <a:t>Д: Что?</a:t>
            </a:r>
          </a:p>
          <a:p>
            <a:r>
              <a:rPr lang="ru-RU" sz="2400" dirty="0" smtClean="0"/>
              <a:t>У: Мел. Как мне писать на доске?</a:t>
            </a:r>
          </a:p>
          <a:p>
            <a:r>
              <a:rPr lang="ru-RU" sz="2400" dirty="0" smtClean="0"/>
              <a:t>Д: Можно писать на бересте пером с чернилами. </a:t>
            </a:r>
          </a:p>
          <a:p>
            <a:r>
              <a:rPr lang="ru-RU" sz="2400" dirty="0" smtClean="0"/>
              <a:t>У: Принимается, а теперь ты</a:t>
            </a:r>
          </a:p>
          <a:p>
            <a:r>
              <a:rPr lang="ru-RU" sz="2400" dirty="0" smtClean="0"/>
              <a:t>…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04269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Приём «Обед для богатыря»</a:t>
            </a:r>
            <a:br>
              <a:rPr lang="ru-RU" dirty="0" smtClean="0"/>
            </a:br>
            <a:r>
              <a:rPr lang="ru-RU" dirty="0" smtClean="0"/>
              <a:t>2 класс. 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713387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50405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dirty="0" smtClean="0"/>
              <a:t>1. Прочитайте цитаты из русских былин</a:t>
            </a:r>
          </a:p>
          <a:p>
            <a:pPr marL="0" indent="0">
              <a:buNone/>
            </a:pPr>
            <a:r>
              <a:rPr lang="ru-RU" sz="2000" dirty="0" smtClean="0"/>
              <a:t>«</a:t>
            </a:r>
            <a:r>
              <a:rPr lang="ru-RU" sz="2000" dirty="0"/>
              <a:t>Ест </a:t>
            </a:r>
            <a:r>
              <a:rPr lang="ru-RU" sz="2000" dirty="0" err="1"/>
              <a:t>Илейко</a:t>
            </a:r>
            <a:r>
              <a:rPr lang="ru-RU" sz="2000" dirty="0"/>
              <a:t> по </a:t>
            </a:r>
            <a:r>
              <a:rPr lang="ru-RU" sz="2000" dirty="0" smtClean="0"/>
              <a:t>калачику…»</a:t>
            </a:r>
          </a:p>
          <a:p>
            <a:pPr marL="0" indent="0">
              <a:buNone/>
            </a:pPr>
            <a:r>
              <a:rPr lang="ru-RU" sz="2000" dirty="0" smtClean="0"/>
              <a:t>«Хлеба </a:t>
            </a:r>
            <a:r>
              <a:rPr lang="ru-RU" sz="2000" dirty="0"/>
              <a:t>ест он по три </a:t>
            </a:r>
            <a:r>
              <a:rPr lang="ru-RU" sz="2000" dirty="0" smtClean="0"/>
              <a:t>просвиры…»</a:t>
            </a:r>
          </a:p>
          <a:p>
            <a:pPr marL="0" indent="0">
              <a:buNone/>
            </a:pPr>
            <a:r>
              <a:rPr lang="ru-RU" sz="2000" dirty="0" smtClean="0"/>
              <a:t>- Чем питается Илья Муромец?</a:t>
            </a:r>
          </a:p>
          <a:p>
            <a:pPr marL="0" indent="0">
              <a:buNone/>
            </a:pPr>
            <a:r>
              <a:rPr lang="ru-RU" sz="2000" dirty="0" smtClean="0"/>
              <a:t>2. На стр. 14 прочитай пословицы, выпиши названия блюд  русской кухни, которые ты посоветуешь богатырю. (Хлеб, щи, каша)</a:t>
            </a:r>
          </a:p>
          <a:p>
            <a:pPr marL="0" indent="0">
              <a:buNone/>
            </a:pPr>
            <a:r>
              <a:rPr lang="ru-RU" sz="2000" dirty="0" smtClean="0"/>
              <a:t>3. Стр. 17-18. Познакомься с текстами, предложи богатырю </a:t>
            </a:r>
            <a:r>
              <a:rPr lang="ru-RU" sz="2000" b="1" dirty="0" smtClean="0"/>
              <a:t>хлебобулочное изделие. </a:t>
            </a:r>
            <a:r>
              <a:rPr lang="ru-RU" sz="2000" dirty="0" smtClean="0"/>
              <a:t>Объясни свой выбор фразой из текста.</a:t>
            </a:r>
          </a:p>
          <a:p>
            <a:pPr marL="0" indent="0">
              <a:buNone/>
            </a:pPr>
            <a:r>
              <a:rPr lang="ru-RU" sz="2000" dirty="0" smtClean="0"/>
              <a:t>4. Сформулируй вывод. Чтобы у богатыря была силушка, ему надо… «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576" t="5435" r="14130" b="8333"/>
          <a:stretch/>
        </p:blipFill>
        <p:spPr bwMode="auto">
          <a:xfrm>
            <a:off x="524122" y="1556792"/>
            <a:ext cx="401187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0953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«Обед для богатыря»</a:t>
            </a:r>
            <a:br>
              <a:rPr lang="ru-RU" dirty="0" smtClean="0"/>
            </a:br>
            <a:r>
              <a:rPr lang="ru-RU" dirty="0" smtClean="0"/>
              <a:t>стр. 21-23</a:t>
            </a:r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dirty="0" err="1" smtClean="0"/>
              <a:t>Репня</a:t>
            </a:r>
            <a:endParaRPr lang="ru-RU" dirty="0" smtClean="0"/>
          </a:p>
          <a:p>
            <a:pPr marL="457200" indent="-457200">
              <a:buAutoNum type="arabicPeriod"/>
            </a:pPr>
            <a:endParaRPr lang="ru-RU" sz="2000" dirty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r>
              <a:rPr lang="ru-RU" dirty="0" smtClean="0"/>
              <a:t>Тюря</a:t>
            </a:r>
          </a:p>
          <a:p>
            <a:pPr marL="457200" indent="-457200">
              <a:buAutoNum type="arabicPeriod"/>
            </a:pPr>
            <a:endParaRPr lang="ru-RU" sz="2000" dirty="0"/>
          </a:p>
          <a:p>
            <a:pPr marL="457200" indent="-457200">
              <a:buAutoNum type="arabicPeriod"/>
            </a:pPr>
            <a:endParaRPr lang="ru-RU" sz="2000" dirty="0" smtClean="0"/>
          </a:p>
          <a:p>
            <a:pPr marL="457200" indent="-457200">
              <a:buAutoNum type="arabicPeriod"/>
            </a:pPr>
            <a:r>
              <a:rPr lang="ru-RU" dirty="0" smtClean="0"/>
              <a:t>Похлёбка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576" t="5435" r="14130" b="8333"/>
          <a:stretch/>
        </p:blipFill>
        <p:spPr bwMode="auto">
          <a:xfrm>
            <a:off x="6051590" y="1196751"/>
            <a:ext cx="2473989" cy="230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023" t="18370" r="18394" b="12066"/>
          <a:stretch/>
        </p:blipFill>
        <p:spPr bwMode="auto">
          <a:xfrm>
            <a:off x="7092280" y="2831432"/>
            <a:ext cx="1593213" cy="1348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337" y="5085184"/>
            <a:ext cx="1810221" cy="124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90865"/>
            <a:ext cx="984260" cy="147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921" y="2017364"/>
            <a:ext cx="1603243" cy="120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140" y="3826306"/>
            <a:ext cx="1740024" cy="1158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533" y="5086383"/>
            <a:ext cx="1862816" cy="124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77" y="3219796"/>
            <a:ext cx="1289719" cy="967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913" t="46912" r="19975" b="8498"/>
          <a:stretch/>
        </p:blipFill>
        <p:spPr bwMode="auto">
          <a:xfrm>
            <a:off x="5676310" y="3826306"/>
            <a:ext cx="1484216" cy="1107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14594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«Обед для богатыря»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Чтобы приготовить  похлёбку, </a:t>
            </a:r>
          </a:p>
          <a:p>
            <a:pPr marL="0" indent="0">
              <a:buNone/>
            </a:pPr>
            <a:r>
              <a:rPr lang="ru-RU" sz="2800" dirty="0" smtClean="0"/>
              <a:t>нам понадобятся следующие </a:t>
            </a:r>
          </a:p>
          <a:p>
            <a:pPr marL="0" indent="0">
              <a:buNone/>
            </a:pPr>
            <a:r>
              <a:rPr lang="ru-RU" sz="2800" dirty="0" smtClean="0"/>
              <a:t>продукты:</a:t>
            </a:r>
          </a:p>
          <a:p>
            <a:pPr marL="0" indent="0">
              <a:buNone/>
            </a:pPr>
            <a:r>
              <a:rPr lang="ru-RU" sz="2800" dirty="0" smtClean="0"/>
              <a:t>А) ________________________</a:t>
            </a:r>
          </a:p>
          <a:p>
            <a:pPr marL="0" indent="0">
              <a:buNone/>
            </a:pPr>
            <a:r>
              <a:rPr lang="ru-RU" sz="2800" dirty="0" smtClean="0"/>
              <a:t>Б)_______________________</a:t>
            </a:r>
          </a:p>
          <a:p>
            <a:pPr marL="0" indent="0">
              <a:buNone/>
            </a:pPr>
            <a:r>
              <a:rPr lang="ru-RU" sz="2800" dirty="0" smtClean="0"/>
              <a:t>В) _______________________</a:t>
            </a:r>
          </a:p>
          <a:p>
            <a:pPr marL="0" indent="0">
              <a:buNone/>
            </a:pPr>
            <a:r>
              <a:rPr lang="ru-RU" sz="2800" dirty="0" smtClean="0"/>
              <a:t>2. Взять чугунок, налить ______________, </a:t>
            </a:r>
          </a:p>
          <a:p>
            <a:pPr marL="0" indent="0">
              <a:buNone/>
            </a:pPr>
            <a:r>
              <a:rPr lang="ru-RU" sz="2800" dirty="0" smtClean="0"/>
              <a:t>довести до кипения. Накрошить _________________,</a:t>
            </a:r>
          </a:p>
          <a:p>
            <a:pPr marL="0" indent="0">
              <a:buNone/>
            </a:pPr>
            <a:r>
              <a:rPr lang="ru-RU" sz="2800" dirty="0" smtClean="0"/>
              <a:t>всыпать в ___________________, варить. Когда картошка в воде начнёт закипать,  насыпать ______________________. Варить  похлёбку постоянно перемешивая, пока не загустеет.</a:t>
            </a:r>
          </a:p>
          <a:p>
            <a:pPr marL="457200" indent="-457200">
              <a:buAutoNum type="arabicPeriod"/>
            </a:pPr>
            <a:endParaRPr lang="ru-RU" sz="2000" dirty="0"/>
          </a:p>
          <a:p>
            <a:pPr marL="457200" indent="-457200">
              <a:buAutoNum type="arabicPeriod"/>
            </a:pPr>
            <a:endParaRPr lang="ru-RU" sz="20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576" t="5435" r="14130" b="8333"/>
          <a:stretch/>
        </p:blipFill>
        <p:spPr bwMode="auto">
          <a:xfrm>
            <a:off x="6051590" y="1196751"/>
            <a:ext cx="2473989" cy="230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023" t="18370" r="18394" b="12066"/>
          <a:stretch/>
        </p:blipFill>
        <p:spPr bwMode="auto">
          <a:xfrm>
            <a:off x="7092280" y="2831432"/>
            <a:ext cx="1593213" cy="1348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0210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/>
              <a:t>Приём «Домино»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196753"/>
            <a:ext cx="4038600" cy="4104456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Используя иллюстративный материал и понятийный аппарат учебного пособия О.М. Александровой, создаем 2 группы фишек домино одинакового размера. В первой группе понятие + репродукция, во второй группе определение + слово из пособия «Областной словарь вятских говоров» – толковый диалектный дифференциальный словарь с использованием различных источников диалектной лексики. </a:t>
            </a:r>
            <a:r>
              <a:rPr lang="ru-RU" sz="1700" i="1" dirty="0"/>
              <a:t>Под </a:t>
            </a:r>
            <a:r>
              <a:rPr lang="ru-RU" sz="1700" i="1" dirty="0" err="1"/>
              <a:t>ред.З.В.Сметаниной</a:t>
            </a:r>
            <a:r>
              <a:rPr lang="ru-RU" sz="1700" i="1" dirty="0"/>
              <a:t> - Киров: </a:t>
            </a:r>
            <a:r>
              <a:rPr lang="ru-RU" sz="1700" i="1" dirty="0" err="1"/>
              <a:t>ВятГГУ</a:t>
            </a:r>
            <a:r>
              <a:rPr lang="ru-RU" sz="1700" i="1" dirty="0"/>
              <a:t>, 2012 г. </a:t>
            </a:r>
            <a:endParaRPr lang="ru-RU" sz="1700" dirty="0"/>
          </a:p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405628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038600" cy="234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971600" y="4983559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Прошу учащихся разложить карточки, найти определение. Таким образом, дети знакомятся с понятиями, репродукциями русских художников и диалектами Вятского края.</a:t>
            </a:r>
          </a:p>
        </p:txBody>
      </p:sp>
    </p:spTree>
    <p:extLst>
      <p:ext uri="{BB962C8B-B14F-4D97-AF65-F5344CB8AC3E}">
        <p14:creationId xmlns="" xmlns:p14="http://schemas.microsoft.com/office/powerpoint/2010/main" val="280676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«Все работы хороши»</a:t>
            </a:r>
            <a:br>
              <a:rPr lang="ru-RU" dirty="0" smtClean="0"/>
            </a:br>
            <a:r>
              <a:rPr lang="ru-RU" dirty="0" smtClean="0"/>
              <a:t>3 класс. Стр. 50-51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Рассмотрите репродукции, назовите профессии людей, которые вы видите.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Что они обозначают?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Как эти профессии называются в современном мире?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4" y="1772816"/>
            <a:ext cx="440065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043608" y="1844824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водовоз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87824" y="1772816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шорник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5084" y="4077072"/>
            <a:ext cx="14505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прачки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87824" y="5805264"/>
            <a:ext cx="129614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пряха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6433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«Рядом с художником»</a:t>
            </a:r>
            <a:br>
              <a:rPr lang="ru-RU" dirty="0" smtClean="0"/>
            </a:br>
            <a:r>
              <a:rPr lang="ru-RU" dirty="0" smtClean="0"/>
              <a:t>3 класс. Стр. 50-51</a:t>
            </a: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Запишите 3-5 предложений от имени главного героя картины, изображенной на стр. 51.</a:t>
            </a:r>
          </a:p>
          <a:p>
            <a:pPr marL="0" indent="0">
              <a:buNone/>
            </a:pPr>
            <a:r>
              <a:rPr lang="ru-RU" dirty="0" smtClean="0"/>
              <a:t> - Я работаю…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- Мне эта профессия интересна…</a:t>
            </a:r>
          </a:p>
          <a:p>
            <a:pPr marL="0" indent="0">
              <a:buNone/>
            </a:pPr>
            <a:r>
              <a:rPr lang="ru-RU" dirty="0" smtClean="0"/>
              <a:t>-Для этого мне нужно знать … и уметь ….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smtClean="0"/>
              <a:t>- Я </a:t>
            </a:r>
            <a:r>
              <a:rPr lang="ru-RU" dirty="0" smtClean="0"/>
              <a:t>приношу пользу…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4" y="1772816"/>
            <a:ext cx="440065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1043608" y="1844824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водовоз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87824" y="1772816"/>
            <a:ext cx="12961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шорник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5084" y="4077072"/>
            <a:ext cx="14505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прачки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87824" y="5805264"/>
            <a:ext cx="129614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пряха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6027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Приём «Исторические сведения»</a:t>
            </a:r>
            <a:br>
              <a:rPr lang="ru-RU" dirty="0" smtClean="0"/>
            </a:br>
            <a:r>
              <a:rPr lang="ru-RU" dirty="0" smtClean="0"/>
              <a:t>4 класс. Стр. 46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48880"/>
            <a:ext cx="2438400" cy="304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1916832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штиль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3440832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гавань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17746" y="4964832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верфь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07799" y="1916832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флаг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39747" y="3212976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яхта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05771" y="4964832"/>
            <a:ext cx="2339043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матрос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76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Признаки заимствованных слов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215" t="24524" r="5713" b="12143"/>
          <a:stretch/>
        </p:blipFill>
        <p:spPr bwMode="auto">
          <a:xfrm>
            <a:off x="467544" y="1697157"/>
            <a:ext cx="8124167" cy="448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9148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Приём «Феномен»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>
            <a:noAutofit/>
          </a:bodyPr>
          <a:lstStyle/>
          <a:p>
            <a:r>
              <a:rPr lang="ru-RU" sz="1800" dirty="0"/>
              <a:t>Приём работы над грамотностью письма и грамматическим инструментарием в начальной </a:t>
            </a:r>
            <a:r>
              <a:rPr lang="ru-RU" sz="1800" dirty="0" smtClean="0"/>
              <a:t>школе. </a:t>
            </a:r>
            <a:r>
              <a:rPr lang="ru-RU" sz="1800" dirty="0"/>
              <a:t>Это ПОКАЗ грамматического </a:t>
            </a:r>
            <a:r>
              <a:rPr lang="ru-RU" sz="1800" dirty="0" smtClean="0"/>
              <a:t>феномена</a:t>
            </a:r>
            <a:r>
              <a:rPr lang="ru-RU" sz="1800" dirty="0"/>
              <a:t>. Учитель заранее в тексте выделяет маркером определенные сочетания букв или слов, </a:t>
            </a:r>
            <a:r>
              <a:rPr lang="ru-RU" sz="1800" dirty="0" smtClean="0"/>
              <a:t>терминов и </a:t>
            </a:r>
            <a:r>
              <a:rPr lang="ru-RU" sz="1800" dirty="0"/>
              <a:t>т.д. После даёт ученику читать текст несколько </a:t>
            </a:r>
            <a:r>
              <a:rPr lang="ru-RU" sz="1800" dirty="0" smtClean="0"/>
              <a:t>раз. Ребёнок </a:t>
            </a:r>
            <a:r>
              <a:rPr lang="ru-RU" sz="1800" dirty="0"/>
              <a:t>прочтёт сам, а в тексте наткнётся на множество иллюстраций данного утверждения. Это средство </a:t>
            </a:r>
            <a:r>
              <a:rPr lang="ru-RU" sz="1800" dirty="0" smtClean="0"/>
              <a:t>дополняется сведением и з рубрики или правилом.</a:t>
            </a:r>
            <a:endParaRPr lang="ru-RU" sz="18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>
            <a:normAutofit/>
          </a:bodyPr>
          <a:lstStyle/>
          <a:p>
            <a:r>
              <a:rPr lang="ru-RU" dirty="0" smtClean="0"/>
              <a:t>Сегодня в школе </a:t>
            </a:r>
            <a:r>
              <a:rPr lang="ru-RU" dirty="0" err="1" smtClean="0"/>
              <a:t>оживленИЕ</a:t>
            </a:r>
            <a:r>
              <a:rPr lang="ru-RU" dirty="0" smtClean="0"/>
              <a:t>. Четвероклассники собрались на интересный </a:t>
            </a:r>
            <a:r>
              <a:rPr lang="ru-RU" dirty="0" err="1" smtClean="0"/>
              <a:t>КВест</a:t>
            </a:r>
            <a:r>
              <a:rPr lang="ru-RU" dirty="0" smtClean="0"/>
              <a:t>. </a:t>
            </a:r>
            <a:r>
              <a:rPr lang="ru-RU" dirty="0" err="1" smtClean="0"/>
              <a:t>КоСТюмы</a:t>
            </a:r>
            <a:r>
              <a:rPr lang="ru-RU" dirty="0" smtClean="0"/>
              <a:t> предоставил </a:t>
            </a:r>
            <a:r>
              <a:rPr lang="ru-RU" dirty="0" err="1" smtClean="0"/>
              <a:t>модеЛЬер</a:t>
            </a:r>
            <a:r>
              <a:rPr lang="ru-RU" dirty="0" smtClean="0"/>
              <a:t> </a:t>
            </a:r>
            <a:r>
              <a:rPr lang="ru-RU" dirty="0" err="1" smtClean="0"/>
              <a:t>ДепарДЬе</a:t>
            </a:r>
            <a:r>
              <a:rPr lang="ru-RU" dirty="0" smtClean="0"/>
              <a:t>, Фокусы ставит Артист  - </a:t>
            </a:r>
            <a:r>
              <a:rPr lang="ru-RU" dirty="0" err="1" smtClean="0"/>
              <a:t>бизнесМЕН</a:t>
            </a:r>
            <a:r>
              <a:rPr lang="ru-RU" dirty="0" smtClean="0"/>
              <a:t> Верстаков.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52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Приём «Феномен»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Прочитай текст, вставь пропущенные буквы. Зелёным цветом подчеркни заимствованные слова.</a:t>
            </a:r>
          </a:p>
          <a:p>
            <a:r>
              <a:rPr lang="ru-RU" sz="2000" dirty="0" smtClean="0"/>
              <a:t>Се…</a:t>
            </a:r>
            <a:r>
              <a:rPr lang="ru-RU" sz="2000" dirty="0" err="1" smtClean="0"/>
              <a:t>одня</a:t>
            </a:r>
            <a:r>
              <a:rPr lang="ru-RU" sz="2000" dirty="0" smtClean="0"/>
              <a:t> </a:t>
            </a:r>
            <a:r>
              <a:rPr lang="ru-RU" sz="2000" smtClean="0"/>
              <a:t>в </a:t>
            </a:r>
            <a:r>
              <a:rPr lang="ru-RU" sz="2000" smtClean="0"/>
              <a:t>каф… </a:t>
            </a:r>
            <a:r>
              <a:rPr lang="ru-RU" sz="2000" dirty="0" err="1" smtClean="0"/>
              <a:t>ож</a:t>
            </a:r>
            <a:r>
              <a:rPr lang="ru-RU" sz="2000" dirty="0" smtClean="0"/>
              <a:t>…</a:t>
            </a:r>
            <a:r>
              <a:rPr lang="ru-RU" sz="2000" dirty="0" err="1" smtClean="0"/>
              <a:t>вление</a:t>
            </a:r>
            <a:r>
              <a:rPr lang="ru-RU" sz="2000" dirty="0" smtClean="0"/>
              <a:t>. Менеджеры фирмы с…брались на эксклюзивный </a:t>
            </a:r>
            <a:r>
              <a:rPr lang="ru-RU" sz="2000" dirty="0" err="1" smtClean="0"/>
              <a:t>квест</a:t>
            </a:r>
            <a:r>
              <a:rPr lang="ru-RU" sz="2000" dirty="0" smtClean="0"/>
              <a:t>. </a:t>
            </a:r>
            <a:r>
              <a:rPr lang="ru-RU" sz="2000" dirty="0" err="1" smtClean="0"/>
              <a:t>Косюмирова</a:t>
            </a:r>
            <a:r>
              <a:rPr lang="ru-RU" sz="2000" dirty="0" smtClean="0"/>
              <a:t>(н, </a:t>
            </a:r>
            <a:r>
              <a:rPr lang="ru-RU" sz="2000" dirty="0" err="1" smtClean="0"/>
              <a:t>нн</a:t>
            </a:r>
            <a:r>
              <a:rPr lang="ru-RU" sz="2000" dirty="0" smtClean="0"/>
              <a:t>)</a:t>
            </a:r>
            <a:r>
              <a:rPr lang="ru-RU" sz="2000" dirty="0" err="1" smtClean="0"/>
              <a:t>ое</a:t>
            </a:r>
            <a:r>
              <a:rPr lang="ru-RU" sz="2000" dirty="0" smtClean="0"/>
              <a:t> шоу по…ставил </a:t>
            </a:r>
            <a:r>
              <a:rPr lang="ru-RU" sz="2000" dirty="0" err="1" smtClean="0"/>
              <a:t>извес</a:t>
            </a:r>
            <a:r>
              <a:rPr lang="ru-RU" sz="2000" dirty="0" smtClean="0"/>
              <a:t>…</a:t>
            </a:r>
            <a:r>
              <a:rPr lang="ru-RU" sz="2000" dirty="0" err="1" smtClean="0"/>
              <a:t>ный</a:t>
            </a:r>
            <a:r>
              <a:rPr lang="ru-RU" sz="2000" dirty="0" smtClean="0"/>
              <a:t> </a:t>
            </a:r>
            <a:r>
              <a:rPr lang="ru-RU" sz="2000" dirty="0" err="1" smtClean="0"/>
              <a:t>реж</a:t>
            </a:r>
            <a:r>
              <a:rPr lang="ru-RU" sz="2000" dirty="0" smtClean="0"/>
              <a:t>…(</a:t>
            </a:r>
            <a:r>
              <a:rPr lang="ru-RU" sz="2000" dirty="0" err="1" smtClean="0"/>
              <a:t>с,сс</a:t>
            </a:r>
            <a:r>
              <a:rPr lang="ru-RU" sz="2000" dirty="0" smtClean="0"/>
              <a:t>)ёр Депардье. </a:t>
            </a:r>
            <a:r>
              <a:rPr lang="ru-RU" sz="2000" dirty="0" err="1" smtClean="0"/>
              <a:t>Ше</a:t>
            </a:r>
            <a:r>
              <a:rPr lang="ru-RU" sz="2000" dirty="0" smtClean="0"/>
              <a:t>… - </a:t>
            </a:r>
            <a:r>
              <a:rPr lang="ru-RU" sz="2000" dirty="0" err="1" smtClean="0"/>
              <a:t>пов</a:t>
            </a:r>
            <a:r>
              <a:rPr lang="ru-RU" sz="2000" dirty="0" smtClean="0"/>
              <a:t>..р …</a:t>
            </a:r>
            <a:r>
              <a:rPr lang="ru-RU" sz="2000" dirty="0" err="1" smtClean="0"/>
              <a:t>ванов</a:t>
            </a:r>
            <a:r>
              <a:rPr lang="ru-RU" sz="2000" dirty="0" smtClean="0"/>
              <a:t> </a:t>
            </a:r>
            <a:r>
              <a:rPr lang="ru-RU" sz="2000" dirty="0" err="1" smtClean="0"/>
              <a:t>приг</a:t>
            </a:r>
            <a:r>
              <a:rPr lang="ru-RU" sz="2000" dirty="0" smtClean="0"/>
              <a:t>…</a:t>
            </a:r>
            <a:r>
              <a:rPr lang="ru-RU" sz="2000" dirty="0" err="1" smtClean="0"/>
              <a:t>товил</a:t>
            </a:r>
            <a:r>
              <a:rPr lang="ru-RU" sz="2000" dirty="0" smtClean="0"/>
              <a:t> десерт из изыска(н, </a:t>
            </a:r>
            <a:r>
              <a:rPr lang="ru-RU" sz="2000" dirty="0" err="1" smtClean="0"/>
              <a:t>нн</a:t>
            </a:r>
            <a:r>
              <a:rPr lang="ru-RU" sz="2000" dirty="0" smtClean="0"/>
              <a:t>)</a:t>
            </a:r>
            <a:r>
              <a:rPr lang="ru-RU" sz="2000" dirty="0" err="1" smtClean="0"/>
              <a:t>ых</a:t>
            </a:r>
            <a:r>
              <a:rPr lang="ru-RU" sz="2000" dirty="0" smtClean="0"/>
              <a:t> …</a:t>
            </a:r>
            <a:r>
              <a:rPr lang="ru-RU" sz="2000" dirty="0" err="1" smtClean="0"/>
              <a:t>го</a:t>
            </a:r>
            <a:r>
              <a:rPr lang="ru-RU" sz="2000" dirty="0" smtClean="0"/>
              <a:t>… и фруктовое п…ре, потому что многие сударыни находят…</a:t>
            </a:r>
            <a:r>
              <a:rPr lang="ru-RU" sz="2000" dirty="0" err="1" smtClean="0"/>
              <a:t>ся</a:t>
            </a:r>
            <a:r>
              <a:rPr lang="ru-RU" sz="2000" dirty="0" smtClean="0"/>
              <a:t> на диете.</a:t>
            </a:r>
          </a:p>
          <a:p>
            <a:r>
              <a:rPr lang="ru-RU" sz="2000" dirty="0" smtClean="0"/>
              <a:t>На парко…</a:t>
            </a:r>
            <a:r>
              <a:rPr lang="ru-RU" sz="2000" dirty="0" err="1" smtClean="0"/>
              <a:t>ке</a:t>
            </a:r>
            <a:r>
              <a:rPr lang="ru-RU" sz="2000" dirty="0" smtClean="0"/>
              <a:t> ставит свой ш…</a:t>
            </a:r>
            <a:r>
              <a:rPr lang="ru-RU" sz="2000" dirty="0" err="1" smtClean="0"/>
              <a:t>карный</a:t>
            </a:r>
            <a:r>
              <a:rPr lang="ru-RU" sz="2000" dirty="0" smtClean="0"/>
              <a:t> а…т…м…</a:t>
            </a:r>
            <a:r>
              <a:rPr lang="ru-RU" sz="2000" dirty="0" err="1" smtClean="0"/>
              <a:t>биль</a:t>
            </a:r>
            <a:r>
              <a:rPr lang="ru-RU" sz="2000" dirty="0" smtClean="0"/>
              <a:t> бизнесмен Б…р…</a:t>
            </a:r>
            <a:r>
              <a:rPr lang="ru-RU" sz="2000" dirty="0" err="1" smtClean="0"/>
              <a:t>банов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У входа в </a:t>
            </a:r>
            <a:r>
              <a:rPr lang="ru-RU" sz="2000" dirty="0" err="1" smtClean="0"/>
              <a:t>шта</a:t>
            </a:r>
            <a:r>
              <a:rPr lang="ru-RU" sz="2000" dirty="0" smtClean="0"/>
              <a:t>… встреч…</a:t>
            </a:r>
            <a:r>
              <a:rPr lang="ru-RU" sz="2000" dirty="0" err="1" smtClean="0"/>
              <a:t>ет</a:t>
            </a:r>
            <a:r>
              <a:rPr lang="ru-RU" sz="2000" dirty="0" smtClean="0"/>
              <a:t> </a:t>
            </a:r>
            <a:r>
              <a:rPr lang="ru-RU" sz="2000" dirty="0" err="1" smtClean="0"/>
              <a:t>пр</a:t>
            </a:r>
            <a:r>
              <a:rPr lang="ru-RU" sz="2000" dirty="0" smtClean="0"/>
              <a:t>…</a:t>
            </a:r>
            <a:r>
              <a:rPr lang="ru-RU" sz="2000" dirty="0" err="1" smtClean="0"/>
              <a:t>ветлив</a:t>
            </a:r>
            <a:r>
              <a:rPr lang="ru-RU" sz="2000" dirty="0" smtClean="0"/>
              <a:t>…й </a:t>
            </a:r>
            <a:r>
              <a:rPr lang="ru-RU" sz="2000" dirty="0" err="1" smtClean="0"/>
              <a:t>улы</a:t>
            </a:r>
            <a:r>
              <a:rPr lang="ru-RU" sz="2000" dirty="0" smtClean="0"/>
              <a:t>…кой и делает </a:t>
            </a:r>
            <a:r>
              <a:rPr lang="ru-RU" sz="2000" dirty="0" err="1" smtClean="0"/>
              <a:t>фотоп</a:t>
            </a:r>
            <a:r>
              <a:rPr lang="ru-RU" sz="2000" dirty="0" smtClean="0"/>
              <a:t>…</a:t>
            </a:r>
            <a:r>
              <a:rPr lang="ru-RU" sz="2000" dirty="0" err="1" smtClean="0"/>
              <a:t>ртрет</a:t>
            </a:r>
            <a:r>
              <a:rPr lang="ru-RU" sz="2000" dirty="0" smtClean="0"/>
              <a:t> к своему </a:t>
            </a:r>
            <a:r>
              <a:rPr lang="ru-RU" sz="2000" dirty="0" err="1" smtClean="0"/>
              <a:t>дос</a:t>
            </a:r>
            <a:r>
              <a:rPr lang="ru-RU" sz="2000" dirty="0" smtClean="0"/>
              <a:t>…е ф…</a:t>
            </a:r>
            <a:r>
              <a:rPr lang="ru-RU" sz="2000" dirty="0" err="1" smtClean="0"/>
              <a:t>тогра</a:t>
            </a:r>
            <a:r>
              <a:rPr lang="ru-RU" sz="2000" dirty="0" smtClean="0"/>
              <a:t>… Верстаков.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3499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83568" y="476672"/>
            <a:ext cx="7848872" cy="79208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8270" y="504457"/>
            <a:ext cx="8985730" cy="535531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i="1" dirty="0"/>
              <a:t>«</a:t>
            </a:r>
            <a:r>
              <a:rPr lang="ru-RU" sz="4800" b="1" i="1" dirty="0"/>
              <a:t>Ученик – это не сосуд, </a:t>
            </a:r>
            <a:endParaRPr lang="ru-RU" sz="4800" b="1" i="1" dirty="0" smtClean="0"/>
          </a:p>
          <a:p>
            <a:pPr algn="ctr"/>
            <a:r>
              <a:rPr lang="ru-RU" sz="4800" b="1" i="1" dirty="0" smtClean="0"/>
              <a:t>который нужно  </a:t>
            </a:r>
            <a:r>
              <a:rPr lang="ru-RU" sz="4800" b="1" i="1" dirty="0"/>
              <a:t>наполнить, </a:t>
            </a:r>
            <a:endParaRPr lang="ru-RU" sz="4800" b="1" i="1" dirty="0" smtClean="0"/>
          </a:p>
          <a:p>
            <a:pPr algn="ctr"/>
            <a:r>
              <a:rPr lang="ru-RU" sz="4800" b="1" i="1" dirty="0" smtClean="0"/>
              <a:t>а </a:t>
            </a:r>
            <a:r>
              <a:rPr lang="ru-RU" sz="4800" b="1" i="1" dirty="0"/>
              <a:t>факел</a:t>
            </a:r>
            <a:r>
              <a:rPr lang="ru-RU" sz="4800" b="1" i="1" dirty="0" smtClean="0"/>
              <a:t>,</a:t>
            </a:r>
          </a:p>
          <a:p>
            <a:pPr algn="ctr"/>
            <a:r>
              <a:rPr lang="ru-RU" sz="4800" b="1" i="1" dirty="0" smtClean="0"/>
              <a:t> </a:t>
            </a:r>
            <a:r>
              <a:rPr lang="ru-RU" sz="4800" b="1" i="1" dirty="0"/>
              <a:t>который надо зажечь! </a:t>
            </a:r>
            <a:endParaRPr lang="ru-RU" sz="4800" b="1" i="1" dirty="0" smtClean="0"/>
          </a:p>
          <a:p>
            <a:pPr algn="ctr"/>
            <a:r>
              <a:rPr lang="ru-RU" sz="4800" b="1" i="1" dirty="0" smtClean="0"/>
              <a:t>А </a:t>
            </a:r>
            <a:r>
              <a:rPr lang="ru-RU" sz="4800" b="1" i="1" dirty="0"/>
              <a:t>зажечь </a:t>
            </a:r>
            <a:r>
              <a:rPr lang="ru-RU" sz="4800" b="1" i="1" dirty="0" smtClean="0"/>
              <a:t>факел</a:t>
            </a:r>
          </a:p>
          <a:p>
            <a:pPr algn="ctr"/>
            <a:r>
              <a:rPr lang="ru-RU" sz="4800" b="1" i="1" dirty="0" smtClean="0"/>
              <a:t> </a:t>
            </a:r>
            <a:r>
              <a:rPr lang="ru-RU" sz="4800" b="1" i="1" dirty="0"/>
              <a:t>может лишь тот, </a:t>
            </a:r>
            <a:endParaRPr lang="ru-RU" sz="4800" b="1" i="1" dirty="0" smtClean="0"/>
          </a:p>
          <a:p>
            <a:pPr algn="ctr"/>
            <a:r>
              <a:rPr lang="ru-RU" sz="4800" b="1" i="1" dirty="0" smtClean="0"/>
              <a:t>кто </a:t>
            </a:r>
            <a:r>
              <a:rPr lang="ru-RU" sz="4800" b="1" i="1" dirty="0"/>
              <a:t>сам горит!»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00000"/>
      </a:hlink>
      <a:folHlink>
        <a:srgbClr val="FAC08F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779</Words>
  <Application>Microsoft Office PowerPoint</Application>
  <PresentationFormat>Экран (4:3)</PresentationFormat>
  <Paragraphs>121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Приём «Машина времени или Волшебный сундучок» 1 класс. Стр. 90-95</vt:lpstr>
      <vt:lpstr>Приём «Волшебный сундучок» 1 класс. Стр. 95-98</vt:lpstr>
      <vt:lpstr>Приём «Маша – растеряша» 1 класс. Стр. 63 - 67</vt:lpstr>
      <vt:lpstr>Приём «Обед для богатыря» 2 класс. </vt:lpstr>
      <vt:lpstr>Приём «Обед для богатыря» стр. 21-23</vt:lpstr>
      <vt:lpstr>Приём «Обед для богатыря» </vt:lpstr>
      <vt:lpstr>Приём «Домино»</vt:lpstr>
      <vt:lpstr>Приём «Все работы хороши» 3 класс. Стр. 50-51</vt:lpstr>
      <vt:lpstr>Приём «Рядом с художником» 3 класс. Стр. 50-51</vt:lpstr>
      <vt:lpstr>Приём «Исторические сведения» 4 класс. Стр. 46</vt:lpstr>
      <vt:lpstr>Признаки заимствованных слов</vt:lpstr>
      <vt:lpstr>Приём «Феномен»</vt:lpstr>
      <vt:lpstr>Приём «Феномен»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Учитель</cp:lastModifiedBy>
  <cp:revision>26</cp:revision>
  <dcterms:created xsi:type="dcterms:W3CDTF">2013-08-18T07:43:00Z</dcterms:created>
  <dcterms:modified xsi:type="dcterms:W3CDTF">2021-01-19T12:09:34Z</dcterms:modified>
</cp:coreProperties>
</file>