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9" autoAdjust="0"/>
    <p:restoredTop sz="86447" autoAdjust="0"/>
  </p:normalViewPr>
  <p:slideViewPr>
    <p:cSldViewPr>
      <p:cViewPr varScale="1">
        <p:scale>
          <a:sx n="61" d="100"/>
          <a:sy n="61" d="100"/>
        </p:scale>
        <p:origin x="-186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Rectangle 10"/>
          <p:cNvGrpSpPr>
            <a:grpSpLocks/>
          </p:cNvGrpSpPr>
          <p:nvPr/>
        </p:nvGrpSpPr>
        <p:grpSpPr bwMode="auto">
          <a:xfrm>
            <a:off x="-6350" y="3859213"/>
            <a:ext cx="9156700" cy="3005137"/>
            <a:chOff x="-4" y="2431"/>
            <a:chExt cx="5768" cy="1893"/>
          </a:xfrm>
        </p:grpSpPr>
        <p:pic>
          <p:nvPicPr>
            <p:cNvPr id="5" name="Rectangle 10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4" y="2431"/>
              <a:ext cx="5768" cy="1893"/>
            </a:xfrm>
            <a:prstGeom prst="rect">
              <a:avLst/>
            </a:prstGeom>
            <a:noFill/>
          </p:spPr>
        </p:pic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0" y="2436"/>
              <a:ext cx="5760" cy="18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Trebuchet MS" pitchFamily="34" charset="0"/>
              </a:endParaRPr>
            </a:p>
          </p:txBody>
        </p:sp>
      </p:grpSp>
      <p:grpSp>
        <p:nvGrpSpPr>
          <p:cNvPr id="7" name="Rectangle 11"/>
          <p:cNvGrpSpPr>
            <a:grpSpLocks/>
          </p:cNvGrpSpPr>
          <p:nvPr/>
        </p:nvGrpSpPr>
        <p:grpSpPr bwMode="auto">
          <a:xfrm>
            <a:off x="-6350" y="-6350"/>
            <a:ext cx="9156700" cy="3876675"/>
            <a:chOff x="-4" y="-4"/>
            <a:chExt cx="5768" cy="2442"/>
          </a:xfrm>
        </p:grpSpPr>
        <p:pic>
          <p:nvPicPr>
            <p:cNvPr id="8" name="Rectangle 11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-4" y="-4"/>
              <a:ext cx="5768" cy="2442"/>
            </a:xfrm>
            <a:prstGeom prst="rect">
              <a:avLst/>
            </a:prstGeom>
            <a:noFill/>
          </p:spPr>
        </p:pic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0" y="0"/>
              <a:ext cx="5760" cy="2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Trebuchet MS" pitchFamily="34" charset="0"/>
              </a:endParaRPr>
            </a:p>
          </p:txBody>
        </p:sp>
      </p:grpSp>
      <p:sp>
        <p:nvSpPr>
          <p:cNvPr id="10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1DAB0-FA27-4C7D-B6CE-2E9B50E3EE3E}" type="datetimeFigureOut">
              <a:rPr lang="ru-RU"/>
              <a:pPr>
                <a:defRPr/>
              </a:pPr>
              <a:t>09.03.2022</a:t>
            </a:fld>
            <a:endParaRPr lang="ru-RU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13719-96C5-4A9E-953C-2864ADDDFA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AF05A-0484-4291-B4B3-5C95E37F994E}" type="datetimeFigureOut">
              <a:rPr lang="ru-RU"/>
              <a:pPr>
                <a:defRPr/>
              </a:pPr>
              <a:t>09.03.2022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E90A9-C81A-487C-9DCB-0BC616F42E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E602A-DF84-42DE-9061-E87E42BD4474}" type="datetimeFigureOut">
              <a:rPr lang="ru-RU"/>
              <a:pPr>
                <a:defRPr/>
              </a:pPr>
              <a:t>09.03.2022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39C20-A514-4D2B-B43B-AF88451B83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2A3DF-34D8-47DE-AE69-02D872E77AA1}" type="datetimeFigureOut">
              <a:rPr lang="ru-RU"/>
              <a:pPr>
                <a:defRPr/>
              </a:pPr>
              <a:t>09.03.2022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0E111-ACF6-4A58-9EC3-DDD688BE07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AB4F3-9EE8-4F58-88B5-DA020F9EE909}" type="datetimeFigureOut">
              <a:rPr lang="ru-RU"/>
              <a:pPr>
                <a:defRPr/>
              </a:pPr>
              <a:t>09.03.2022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B48DE-390E-46A3-AF9D-1C7D6D55EF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54BD8-0C13-4C4F-BD29-AFCEA7D2FDB6}" type="datetimeFigureOut">
              <a:rPr lang="ru-RU"/>
              <a:pPr>
                <a:defRPr/>
              </a:pPr>
              <a:t>09.03.2022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166E9-FC21-496C-AEC9-E7867DCFD9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61CFD-CC07-41FF-B404-DA209304715C}" type="datetimeFigureOut">
              <a:rPr lang="ru-RU"/>
              <a:pPr>
                <a:defRPr/>
              </a:pPr>
              <a:t>09.03.2022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3426E-EF35-47AF-A692-F6B55464C9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52034-6831-4994-980B-9EF4356CDEE0}" type="datetimeFigureOut">
              <a:rPr lang="ru-RU"/>
              <a:pPr>
                <a:defRPr/>
              </a:pPr>
              <a:t>09.03.2022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30A66-4198-4B3A-8FD2-2C18BE287D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6108-EE51-4ACC-A3B4-81BE0BB18977}" type="datetimeFigureOut">
              <a:rPr lang="ru-RU"/>
              <a:pPr>
                <a:defRPr/>
              </a:pPr>
              <a:t>09.03.2022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3B559-B4E4-42B3-84B4-7D5B543AC3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767B7-85DD-4A09-83E3-D91D38360018}" type="datetimeFigureOut">
              <a:rPr lang="ru-RU"/>
              <a:pPr>
                <a:defRPr/>
              </a:pPr>
              <a:t>09.03.2022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3B6C8-50B7-4554-926D-09A7E8FC5E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8F777-D5DB-40E6-94B7-A8F811D6AA0F}" type="datetimeFigureOut">
              <a:rPr lang="ru-RU"/>
              <a:pPr>
                <a:defRPr/>
              </a:pPr>
              <a:t>09.03.2022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8D3B1-B808-44E7-B144-94E13F8C9D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4EAF77D-26C5-4A6B-91E8-B322F7B84177}" type="datetimeFigureOut">
              <a:rPr lang="ru-RU"/>
              <a:pPr>
                <a:defRPr/>
              </a:pPr>
              <a:t>09.03.2022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45C5DD4-34DB-498E-9C93-5D1817B6FB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5"/>
          <p:cNvSpPr txBox="1">
            <a:spLocks noChangeArrowheads="1"/>
          </p:cNvSpPr>
          <p:nvPr/>
        </p:nvSpPr>
        <p:spPr bwMode="auto">
          <a:xfrm>
            <a:off x="2771775" y="14843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pic>
        <p:nvPicPr>
          <p:cNvPr id="13314" name="Рисунок 1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2205038"/>
            <a:ext cx="3887787" cy="218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5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684213" y="549275"/>
            <a:ext cx="7772400" cy="1470025"/>
          </a:xfrm>
          <a:noFill/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ctr" eaLnBrk="1" hangingPunct="1">
              <a:buFont typeface="Georgia" pitchFamily="18" charset="0"/>
              <a:buNone/>
            </a:pPr>
            <a:r>
              <a:rPr lang="ru-RU" sz="4200" smtClean="0">
                <a:solidFill>
                  <a:schemeClr val="tx1"/>
                </a:solidFill>
                <a:effectLst/>
                <a:latin typeface="Arial" charset="0"/>
              </a:rPr>
              <a:t>Исследовательский проект «Волшебные кристаллы» </a:t>
            </a:r>
          </a:p>
        </p:txBody>
      </p:sp>
      <p:sp>
        <p:nvSpPr>
          <p:cNvPr id="13316" name="Rectangle 6"/>
          <p:cNvSpPr>
            <a:spLocks noGrp="1"/>
          </p:cNvSpPr>
          <p:nvPr>
            <p:ph type="subTitle" idx="4294967295"/>
          </p:nvPr>
        </p:nvSpPr>
        <p:spPr>
          <a:xfrm>
            <a:off x="2411413" y="4581525"/>
            <a:ext cx="6400800" cy="1752600"/>
          </a:xfrm>
        </p:spPr>
        <p:txBody>
          <a:bodyPr/>
          <a:lstStyle/>
          <a:p>
            <a:pPr marL="46038" indent="0" algn="r" eaLnBrk="1" hangingPunct="1">
              <a:lnSpc>
                <a:spcPct val="80000"/>
              </a:lnSpc>
              <a:buFont typeface="Georgia" pitchFamily="18" charset="0"/>
              <a:buNone/>
            </a:pPr>
            <a:r>
              <a:rPr lang="ru-RU" sz="1800" smtClean="0">
                <a:solidFill>
                  <a:schemeClr val="tx1"/>
                </a:solidFill>
              </a:rPr>
              <a:t>Авторы:</a:t>
            </a:r>
          </a:p>
          <a:p>
            <a:pPr marL="46038" indent="0" algn="r" eaLnBrk="1" hangingPunct="1">
              <a:lnSpc>
                <a:spcPct val="80000"/>
              </a:lnSpc>
              <a:buFont typeface="Georgia" pitchFamily="18" charset="0"/>
              <a:buNone/>
            </a:pPr>
            <a:r>
              <a:rPr lang="ru-RU" sz="1800" smtClean="0">
                <a:solidFill>
                  <a:schemeClr val="tx1"/>
                </a:solidFill>
              </a:rPr>
              <a:t>Куковякина Анна, возраст -5 лет</a:t>
            </a:r>
          </a:p>
          <a:p>
            <a:pPr marL="46038" indent="0" algn="r" eaLnBrk="1" hangingPunct="1">
              <a:lnSpc>
                <a:spcPct val="80000"/>
              </a:lnSpc>
              <a:buFont typeface="Georgia" pitchFamily="18" charset="0"/>
              <a:buNone/>
            </a:pPr>
            <a:r>
              <a:rPr lang="ru-RU" sz="1800" smtClean="0">
                <a:solidFill>
                  <a:schemeClr val="tx1"/>
                </a:solidFill>
              </a:rPr>
              <a:t>Куковякина Виолетта Витальевна, родитель</a:t>
            </a:r>
          </a:p>
          <a:p>
            <a:pPr marL="46038" indent="0" algn="r" eaLnBrk="1" hangingPunct="1">
              <a:lnSpc>
                <a:spcPct val="80000"/>
              </a:lnSpc>
              <a:buFont typeface="Georgia" pitchFamily="18" charset="0"/>
              <a:buNone/>
            </a:pPr>
            <a:r>
              <a:rPr lang="ru-RU" sz="1800" smtClean="0">
                <a:solidFill>
                  <a:schemeClr val="tx1"/>
                </a:solidFill>
              </a:rPr>
              <a:t>МКДОУ црр-д/с «Золотой петушок»</a:t>
            </a:r>
          </a:p>
          <a:p>
            <a:pPr marL="46038" indent="0" algn="r" eaLnBrk="1" hangingPunct="1">
              <a:lnSpc>
                <a:spcPct val="80000"/>
              </a:lnSpc>
              <a:buFont typeface="Georgia" pitchFamily="18" charset="0"/>
              <a:buNone/>
            </a:pPr>
            <a:r>
              <a:rPr lang="ru-RU" sz="1800" smtClean="0">
                <a:solidFill>
                  <a:schemeClr val="tx1"/>
                </a:solidFill>
              </a:rPr>
              <a:t>города Слободского Кировской области</a:t>
            </a:r>
          </a:p>
          <a:p>
            <a:pPr marL="46038" indent="0" algn="r" eaLnBrk="1" hangingPunct="1">
              <a:lnSpc>
                <a:spcPct val="80000"/>
              </a:lnSpc>
              <a:buFont typeface="Georgia" pitchFamily="18" charset="0"/>
              <a:buNone/>
            </a:pPr>
            <a:r>
              <a:rPr lang="ru-RU" sz="1800" smtClean="0">
                <a:solidFill>
                  <a:schemeClr val="tx1"/>
                </a:solidFill>
              </a:rPr>
              <a:t>Руководитель:</a:t>
            </a:r>
          </a:p>
          <a:p>
            <a:pPr marL="46038" indent="0" algn="r" eaLnBrk="1" hangingPunct="1">
              <a:lnSpc>
                <a:spcPct val="80000"/>
              </a:lnSpc>
              <a:buFont typeface="Georgia" pitchFamily="18" charset="0"/>
              <a:buNone/>
            </a:pPr>
            <a:r>
              <a:rPr lang="ru-RU" sz="1800" smtClean="0">
                <a:solidFill>
                  <a:schemeClr val="tx1"/>
                </a:solidFill>
              </a:rPr>
              <a:t>Деветьярова Нина Николаевна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рямоугольник 1"/>
          <p:cNvSpPr>
            <a:spLocks noChangeArrowheads="1"/>
          </p:cNvSpPr>
          <p:nvPr/>
        </p:nvSpPr>
        <p:spPr bwMode="auto">
          <a:xfrm>
            <a:off x="179388" y="692150"/>
            <a:ext cx="2767647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Trebuchet MS" pitchFamily="34" charset="0"/>
              </a:rPr>
              <a:t>Мир кристаллов – это сказочно красивый мир.</a:t>
            </a:r>
          </a:p>
          <a:p>
            <a:r>
              <a:rPr lang="ru-RU" sz="1600">
                <a:latin typeface="Trebuchet MS" pitchFamily="34" charset="0"/>
              </a:rPr>
              <a:t>Кристаллы завораживают своим блеском, многообразием форм.</a:t>
            </a:r>
          </a:p>
          <a:p>
            <a:r>
              <a:rPr lang="ru-RU" sz="1600">
                <a:latin typeface="Trebuchet MS" pitchFamily="34" charset="0"/>
              </a:rPr>
              <a:t>Самый простой пример кристалла-капельки замерзшей воды-снежинки.</a:t>
            </a:r>
          </a:p>
          <a:p>
            <a:r>
              <a:rPr lang="ru-RU" sz="1600">
                <a:latin typeface="Trebuchet MS" pitchFamily="34" charset="0"/>
              </a:rPr>
              <a:t>Кристаллы льда могут образовываться за несколько часов,</a:t>
            </a:r>
          </a:p>
          <a:p>
            <a:r>
              <a:rPr lang="ru-RU" sz="1600">
                <a:latin typeface="Trebuchet MS" pitchFamily="34" charset="0"/>
              </a:rPr>
              <a:t>а кристаллы горного хрусталя образуются много лет.</a:t>
            </a:r>
          </a:p>
          <a:p>
            <a:endParaRPr lang="ru-RU" sz="1600">
              <a:latin typeface="Trebuchet MS" pitchFamily="34" charset="0"/>
            </a:endParaRPr>
          </a:p>
          <a:p>
            <a:r>
              <a:rPr lang="ru-RU" sz="1600">
                <a:latin typeface="Trebuchet MS" pitchFamily="34" charset="0"/>
              </a:rPr>
              <a:t>Тогда мы задались вопросом, а можно ли вырастить кристаллы из соли и за какое время?  </a:t>
            </a:r>
          </a:p>
        </p:txBody>
      </p:sp>
      <p:pic>
        <p:nvPicPr>
          <p:cNvPr id="14338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667000"/>
            <a:ext cx="3644900" cy="364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84650" y="2636838"/>
            <a:ext cx="4900613" cy="367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Прямоугольник 1"/>
          <p:cNvSpPr>
            <a:spLocks noChangeArrowheads="1"/>
          </p:cNvSpPr>
          <p:nvPr/>
        </p:nvSpPr>
        <p:spPr bwMode="auto">
          <a:xfrm>
            <a:off x="250825" y="404813"/>
            <a:ext cx="82867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latin typeface="Trebuchet MS" pitchFamily="34" charset="0"/>
              </a:rPr>
              <a:t>Процесс выращивания кристаллов из поваренной соли в домашних условиях:</a:t>
            </a:r>
          </a:p>
          <a:p>
            <a:endParaRPr lang="ru-RU" sz="1600" i="1">
              <a:latin typeface="Trebuchet MS" pitchFamily="34" charset="0"/>
            </a:endParaRPr>
          </a:p>
          <a:p>
            <a:r>
              <a:rPr lang="ru-RU" sz="1600" i="1">
                <a:latin typeface="Trebuchet MS" pitchFamily="34" charset="0"/>
              </a:rPr>
              <a:t>Этап 1:</a:t>
            </a:r>
            <a:endParaRPr lang="ru-RU" sz="1600">
              <a:latin typeface="Trebuchet MS" pitchFamily="34" charset="0"/>
            </a:endParaRPr>
          </a:p>
          <a:p>
            <a:r>
              <a:rPr lang="ru-RU" sz="1600">
                <a:latin typeface="Trebuchet MS" pitchFamily="34" charset="0"/>
              </a:rPr>
              <a:t>Подготовили: соль, кружку с водой, веточки, емкость для выращивания кристаллов</a:t>
            </a:r>
          </a:p>
        </p:txBody>
      </p:sp>
      <p:pic>
        <p:nvPicPr>
          <p:cNvPr id="15362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1773238"/>
            <a:ext cx="6119812" cy="458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Прямоугольник 1"/>
          <p:cNvSpPr>
            <a:spLocks noChangeArrowheads="1"/>
          </p:cNvSpPr>
          <p:nvPr/>
        </p:nvSpPr>
        <p:spPr bwMode="auto">
          <a:xfrm>
            <a:off x="250825" y="476250"/>
            <a:ext cx="8809038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i="1">
                <a:latin typeface="Trebuchet MS" pitchFamily="34" charset="0"/>
              </a:rPr>
              <a:t>Этап 2:  </a:t>
            </a:r>
            <a:endParaRPr lang="ru-RU" sz="1600">
              <a:latin typeface="Trebuchet MS" pitchFamily="34" charset="0"/>
            </a:endParaRPr>
          </a:p>
          <a:p>
            <a:r>
              <a:rPr lang="ru-RU" sz="1600">
                <a:latin typeface="Trebuchet MS" pitchFamily="34" charset="0"/>
              </a:rPr>
              <a:t>Налили теплую воду в емкость.  Добавили туда  соль, из которой будут расти кристаллы.</a:t>
            </a:r>
          </a:p>
          <a:p>
            <a:r>
              <a:rPr lang="ru-RU" sz="1600">
                <a:latin typeface="Trebuchet MS" pitchFamily="34" charset="0"/>
              </a:rPr>
              <a:t>Растворяли соль до тех пор, пока она полностью не растворилась.</a:t>
            </a:r>
          </a:p>
          <a:p>
            <a:r>
              <a:rPr lang="ru-RU" sz="1600">
                <a:latin typeface="Trebuchet MS" pitchFamily="34" charset="0"/>
              </a:rPr>
              <a:t>При проведении данного этапа заметили:</a:t>
            </a:r>
          </a:p>
          <a:p>
            <a:r>
              <a:rPr lang="ru-RU" sz="1600">
                <a:latin typeface="Trebuchet MS" pitchFamily="34" charset="0"/>
              </a:rPr>
              <a:t>- Соль не имеет запаха;</a:t>
            </a:r>
          </a:p>
          <a:p>
            <a:r>
              <a:rPr lang="ru-RU" sz="1600">
                <a:latin typeface="Trebuchet MS" pitchFamily="34" charset="0"/>
              </a:rPr>
              <a:t>- В теплой воде соль растворяется гораздо быстрее;</a:t>
            </a:r>
          </a:p>
          <a:p>
            <a:r>
              <a:rPr lang="ru-RU" sz="1600">
                <a:latin typeface="Trebuchet MS" pitchFamily="34" charset="0"/>
              </a:rPr>
              <a:t>- Соль растворяется в воде, но не испаряется;</a:t>
            </a:r>
          </a:p>
          <a:p>
            <a:r>
              <a:rPr lang="ru-RU" sz="1600">
                <a:latin typeface="Trebuchet MS" pitchFamily="34" charset="0"/>
              </a:rPr>
              <a:t>- Соль делает жидкость плотнее.</a:t>
            </a:r>
          </a:p>
        </p:txBody>
      </p:sp>
      <p:pic>
        <p:nvPicPr>
          <p:cNvPr id="16386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997200"/>
            <a:ext cx="2547937" cy="339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041650"/>
            <a:ext cx="2519363" cy="336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Рисунок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19463" y="3041650"/>
            <a:ext cx="2547937" cy="339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Прямоугольник 1"/>
          <p:cNvSpPr>
            <a:spLocks noChangeArrowheads="1"/>
          </p:cNvSpPr>
          <p:nvPr/>
        </p:nvSpPr>
        <p:spPr bwMode="auto">
          <a:xfrm>
            <a:off x="250825" y="476250"/>
            <a:ext cx="493871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i="1">
                <a:latin typeface="Trebuchet MS" pitchFamily="34" charset="0"/>
              </a:rPr>
              <a:t>Этап 3:</a:t>
            </a:r>
            <a:endParaRPr lang="ru-RU" sz="1600">
              <a:latin typeface="Trebuchet MS" pitchFamily="34" charset="0"/>
            </a:endParaRPr>
          </a:p>
          <a:p>
            <a:r>
              <a:rPr lang="ru-RU" sz="1600">
                <a:latin typeface="Trebuchet MS" pitchFamily="34" charset="0"/>
              </a:rPr>
              <a:t>Веточку дерева опустили в насыщенный раствор.</a:t>
            </a:r>
          </a:p>
          <a:p>
            <a:r>
              <a:rPr lang="ru-RU" sz="1600">
                <a:latin typeface="Trebuchet MS" pitchFamily="34" charset="0"/>
              </a:rPr>
              <a:t>На ней будет происходить рост кристаллов.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1484313"/>
            <a:ext cx="6732587" cy="504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Прямоугольник 1"/>
          <p:cNvSpPr>
            <a:spLocks noChangeArrowheads="1"/>
          </p:cNvSpPr>
          <p:nvPr/>
        </p:nvSpPr>
        <p:spPr bwMode="auto">
          <a:xfrm>
            <a:off x="250825" y="476250"/>
            <a:ext cx="353853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i="1">
                <a:latin typeface="Trebuchet MS" pitchFamily="34" charset="0"/>
              </a:rPr>
              <a:t>Этап 4:</a:t>
            </a:r>
            <a:endParaRPr lang="ru-RU" sz="1600">
              <a:latin typeface="Trebuchet MS" pitchFamily="34" charset="0"/>
            </a:endParaRPr>
          </a:p>
          <a:p>
            <a:r>
              <a:rPr lang="ru-RU" sz="1600">
                <a:latin typeface="Trebuchet MS" pitchFamily="34" charset="0"/>
              </a:rPr>
              <a:t>Наблюдали за ростом кристаллов. </a:t>
            </a:r>
          </a:p>
        </p:txBody>
      </p:sp>
      <p:pic>
        <p:nvPicPr>
          <p:cNvPr id="18434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927225"/>
            <a:ext cx="2747963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94050" y="1919288"/>
            <a:ext cx="2746375" cy="366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Рисунок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56325" y="1927225"/>
            <a:ext cx="2746375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рямоугольник 1"/>
          <p:cNvSpPr>
            <a:spLocks noChangeArrowheads="1"/>
          </p:cNvSpPr>
          <p:nvPr/>
        </p:nvSpPr>
        <p:spPr bwMode="auto">
          <a:xfrm>
            <a:off x="250825" y="476250"/>
            <a:ext cx="38592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latin typeface="Trebuchet MS" pitchFamily="34" charset="0"/>
              </a:rPr>
              <a:t>Кристаллы, которые у нас получились</a:t>
            </a:r>
          </a:p>
        </p:txBody>
      </p:sp>
      <p:pic>
        <p:nvPicPr>
          <p:cNvPr id="19458" name="Рисунок 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916113"/>
            <a:ext cx="2700338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Рисунок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6750" y="1916113"/>
            <a:ext cx="2733675" cy="364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Рисунок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56325" y="1916113"/>
            <a:ext cx="2733675" cy="364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рямоугольник 1"/>
          <p:cNvSpPr>
            <a:spLocks noChangeArrowheads="1"/>
          </p:cNvSpPr>
          <p:nvPr/>
        </p:nvSpPr>
        <p:spPr bwMode="auto">
          <a:xfrm>
            <a:off x="250825" y="476250"/>
            <a:ext cx="810101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latin typeface="Trebuchet MS" pitchFamily="34" charset="0"/>
              </a:rPr>
              <a:t>После проведения опыта стенки стакана и веточка были покрыты слоем соли,</a:t>
            </a:r>
          </a:p>
          <a:p>
            <a:r>
              <a:rPr lang="ru-RU" sz="1600">
                <a:latin typeface="Trebuchet MS" pitchFamily="34" charset="0"/>
              </a:rPr>
              <a:t>а раствор практически весь испарился. </a:t>
            </a:r>
          </a:p>
          <a:p>
            <a:r>
              <a:rPr lang="ru-RU" sz="1600">
                <a:latin typeface="Trebuchet MS" pitchFamily="34" charset="0"/>
              </a:rPr>
              <a:t>Данный процесс является моделью того, что происходит в природе при испарении</a:t>
            </a:r>
          </a:p>
          <a:p>
            <a:r>
              <a:rPr lang="ru-RU" sz="1600">
                <a:latin typeface="Trebuchet MS" pitchFamily="34" charset="0"/>
              </a:rPr>
              <a:t>соленой воды.</a:t>
            </a:r>
          </a:p>
        </p:txBody>
      </p:sp>
      <p:pic>
        <p:nvPicPr>
          <p:cNvPr id="20482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1700213"/>
            <a:ext cx="4537075" cy="340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7" descr="tX7xGwZuEQI"/>
          <p:cNvPicPr>
            <a:picLocks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5292725" y="2133600"/>
            <a:ext cx="3349625" cy="446405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Прямоугольник 1"/>
          <p:cNvSpPr>
            <a:spLocks noChangeArrowheads="1"/>
          </p:cNvSpPr>
          <p:nvPr/>
        </p:nvSpPr>
        <p:spPr bwMode="auto">
          <a:xfrm>
            <a:off x="250825" y="476250"/>
            <a:ext cx="85248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u="sng">
                <a:latin typeface="Trebuchet MS" pitchFamily="34" charset="0"/>
              </a:rPr>
              <a:t>ВЫВОД:</a:t>
            </a:r>
            <a:r>
              <a:rPr lang="ru-RU" sz="1600">
                <a:latin typeface="Trebuchet MS" pitchFamily="34" charset="0"/>
              </a:rPr>
              <a:t> </a:t>
            </a:r>
          </a:p>
          <a:p>
            <a:r>
              <a:rPr lang="ru-RU" sz="1600">
                <a:latin typeface="Trebuchet MS" pitchFamily="34" charset="0"/>
              </a:rPr>
              <a:t>При растворении поваренной соли в воде кажется, что соль полностью исчезает. </a:t>
            </a:r>
          </a:p>
          <a:p>
            <a:r>
              <a:rPr lang="ru-RU" sz="1600">
                <a:latin typeface="Trebuchet MS" pitchFamily="34" charset="0"/>
              </a:rPr>
              <a:t>Но это не так. Частички соли распадаются на мельчайшие кусочки, невидимые глазу. </a:t>
            </a:r>
          </a:p>
          <a:p>
            <a:r>
              <a:rPr lang="ru-RU" sz="1600">
                <a:latin typeface="Trebuchet MS" pitchFamily="34" charset="0"/>
              </a:rPr>
              <a:t>Но при определенных условиях они могут собраться вместе и снова стать видимыми. </a:t>
            </a:r>
          </a:p>
          <a:p>
            <a:r>
              <a:rPr lang="ru-RU" sz="1600">
                <a:latin typeface="Trebuchet MS" pitchFamily="34" charset="0"/>
              </a:rPr>
              <a:t>Да не просто видимыми, а создать причудливые структуры.</a:t>
            </a:r>
            <a:br>
              <a:rPr lang="ru-RU" sz="1600">
                <a:latin typeface="Trebuchet MS" pitchFamily="34" charset="0"/>
              </a:rPr>
            </a:br>
            <a:r>
              <a:rPr lang="ru-RU" sz="1600">
                <a:latin typeface="Trebuchet MS" pitchFamily="34" charset="0"/>
              </a:rPr>
              <a:t>Очагом роста кристаллов может послужить не только веточка, но любое тело в воде: </a:t>
            </a:r>
          </a:p>
          <a:p>
            <a:r>
              <a:rPr lang="ru-RU" sz="1600">
                <a:latin typeface="Trebuchet MS" pitchFamily="34" charset="0"/>
              </a:rPr>
              <a:t>пылинка, не растворившийся кристаллик той же соли или нитка.</a:t>
            </a:r>
          </a:p>
          <a:p>
            <a:r>
              <a:rPr lang="ru-RU" sz="1600">
                <a:latin typeface="Trebuchet MS" pitchFamily="34" charset="0"/>
              </a:rPr>
              <a:t>У нас получилось вырастить кристаллы на веточках, которые в последующем</a:t>
            </a:r>
          </a:p>
          <a:p>
            <a:r>
              <a:rPr lang="ru-RU" sz="1600">
                <a:latin typeface="Trebuchet MS" pitchFamily="34" charset="0"/>
              </a:rPr>
              <a:t>поставили в вазу и украсили комнату.</a:t>
            </a:r>
          </a:p>
        </p:txBody>
      </p:sp>
      <p:pic>
        <p:nvPicPr>
          <p:cNvPr id="2150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35600" y="2781300"/>
            <a:ext cx="2900363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8" descr="tGkW4EziPMg"/>
          <p:cNvPicPr>
            <a:picLocks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827088" y="3068638"/>
            <a:ext cx="4032250" cy="3024187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61</TotalTime>
  <Words>282</Words>
  <Application>Microsoft Office PowerPoint</Application>
  <PresentationFormat>Экран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Trebuchet MS</vt:lpstr>
      <vt:lpstr>Georgia</vt:lpstr>
      <vt:lpstr>Calibri</vt:lpstr>
      <vt:lpstr>Воздушный поток</vt:lpstr>
      <vt:lpstr>Воздушный поток</vt:lpstr>
      <vt:lpstr>Воздушный поток</vt:lpstr>
      <vt:lpstr>Воздушный поток</vt:lpstr>
      <vt:lpstr>Исследовательский проект «Волшебные кристаллы»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Сашка</dc:creator>
  <cp:lastModifiedBy>Владелец</cp:lastModifiedBy>
  <cp:revision>8</cp:revision>
  <dcterms:created xsi:type="dcterms:W3CDTF">2022-03-08T20:42:00Z</dcterms:created>
  <dcterms:modified xsi:type="dcterms:W3CDTF">2022-03-09T10:46:34Z</dcterms:modified>
</cp:coreProperties>
</file>