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88" r:id="rId6"/>
    <p:sldId id="262" r:id="rId7"/>
    <p:sldId id="289" r:id="rId8"/>
    <p:sldId id="290" r:id="rId9"/>
    <p:sldId id="291" r:id="rId10"/>
    <p:sldId id="278" r:id="rId11"/>
    <p:sldId id="292" r:id="rId12"/>
    <p:sldId id="279" r:id="rId13"/>
    <p:sldId id="267" r:id="rId14"/>
    <p:sldId id="287" r:id="rId15"/>
    <p:sldId id="293" r:id="rId16"/>
    <p:sldId id="299" r:id="rId17"/>
    <p:sldId id="298" r:id="rId18"/>
    <p:sldId id="308" r:id="rId19"/>
    <p:sldId id="294" r:id="rId20"/>
    <p:sldId id="271" r:id="rId21"/>
    <p:sldId id="296" r:id="rId22"/>
    <p:sldId id="282" r:id="rId23"/>
    <p:sldId id="285" r:id="rId24"/>
    <p:sldId id="306" r:id="rId25"/>
    <p:sldId id="295" r:id="rId26"/>
    <p:sldId id="307" r:id="rId27"/>
    <p:sldId id="303" r:id="rId28"/>
    <p:sldId id="304" r:id="rId29"/>
    <p:sldId id="300" r:id="rId30"/>
    <p:sldId id="283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94660"/>
  </p:normalViewPr>
  <p:slideViewPr>
    <p:cSldViewPr>
      <p:cViewPr varScale="1">
        <p:scale>
          <a:sx n="98" d="100"/>
          <a:sy n="98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возрастному составу (%)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35 лет</c:v>
                </c:pt>
                <c:pt idx="1">
                  <c:v>35-50 лет</c:v>
                </c:pt>
                <c:pt idx="2">
                  <c:v>50-55 лет</c:v>
                </c:pt>
                <c:pt idx="3">
                  <c:v>свыше 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8</c:v>
                </c:pt>
                <c:pt idx="3">
                  <c:v>24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6634125379098407"/>
          <c:y val="3.4860003523430591E-2"/>
          <c:w val="0.37261345795568901"/>
          <c:h val="0.8671621761226193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 16</c:v>
                </c:pt>
                <c:pt idx="1">
                  <c:v>МКДОУ "Тополёк"</c:v>
                </c:pt>
                <c:pt idx="2">
                  <c:v>МКДОУ црр д/с "Солнышко"</c:v>
                </c:pt>
                <c:pt idx="3">
                  <c:v>МКДОУ "Родничок"</c:v>
                </c:pt>
                <c:pt idx="4">
                  <c:v>МКДОУ "Огонёк"</c:v>
                </c:pt>
                <c:pt idx="5">
                  <c:v>МКДОУ д/с "Колокольчик"</c:v>
                </c:pt>
                <c:pt idx="6">
                  <c:v>МКДОУ "Колобок"</c:v>
                </c:pt>
                <c:pt idx="7">
                  <c:v>МКДОУ црр д/с "Золотой петушок"</c:v>
                </c:pt>
                <c:pt idx="8">
                  <c:v>МКДОУ "Золотой ключик"</c:v>
                </c:pt>
                <c:pt idx="9">
                  <c:v>МКДОУ "Звёздочка"</c:v>
                </c:pt>
                <c:pt idx="10">
                  <c:v>МКДОУ д/с "Берёзка"</c:v>
                </c:pt>
                <c:pt idx="11">
                  <c:v>МКДОУ д/с "Алёнушка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 16</c:v>
                </c:pt>
                <c:pt idx="1">
                  <c:v>МКДОУ "Тополёк"</c:v>
                </c:pt>
                <c:pt idx="2">
                  <c:v>МКДОУ црр д/с "Солнышко"</c:v>
                </c:pt>
                <c:pt idx="3">
                  <c:v>МКДОУ "Родничок"</c:v>
                </c:pt>
                <c:pt idx="4">
                  <c:v>МКДОУ "Огонёк"</c:v>
                </c:pt>
                <c:pt idx="5">
                  <c:v>МКДОУ д/с "Колокольчик"</c:v>
                </c:pt>
                <c:pt idx="6">
                  <c:v>МКДОУ "Колобок"</c:v>
                </c:pt>
                <c:pt idx="7">
                  <c:v>МКДОУ црр д/с "Золотой петушок"</c:v>
                </c:pt>
                <c:pt idx="8">
                  <c:v>МКДОУ "Золотой ключик"</c:v>
                </c:pt>
                <c:pt idx="9">
                  <c:v>МКДОУ "Звёздочка"</c:v>
                </c:pt>
                <c:pt idx="10">
                  <c:v>МКДОУ д/с "Берёзка"</c:v>
                </c:pt>
                <c:pt idx="11">
                  <c:v>МКДОУ д/с "Алёнушка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 16</c:v>
                </c:pt>
                <c:pt idx="1">
                  <c:v>МКДОУ "Тополёк"</c:v>
                </c:pt>
                <c:pt idx="2">
                  <c:v>МКДОУ црр д/с "Солнышко"</c:v>
                </c:pt>
                <c:pt idx="3">
                  <c:v>МКДОУ "Родничок"</c:v>
                </c:pt>
                <c:pt idx="4">
                  <c:v>МКДОУ "Огонёк"</c:v>
                </c:pt>
                <c:pt idx="5">
                  <c:v>МКДОУ д/с "Колокольчик"</c:v>
                </c:pt>
                <c:pt idx="6">
                  <c:v>МКДОУ "Колобок"</c:v>
                </c:pt>
                <c:pt idx="7">
                  <c:v>МКДОУ црр д/с "Золотой петушок"</c:v>
                </c:pt>
                <c:pt idx="8">
                  <c:v>МКДОУ "Золотой ключик"</c:v>
                </c:pt>
                <c:pt idx="9">
                  <c:v>МКДОУ "Звёздочка"</c:v>
                </c:pt>
                <c:pt idx="10">
                  <c:v>МКДОУ д/с "Берёзка"</c:v>
                </c:pt>
                <c:pt idx="11">
                  <c:v>МКДОУ д/с "Алёнушка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axId val="124794368"/>
        <c:axId val="124795904"/>
      </c:barChart>
      <c:catAx>
        <c:axId val="124794368"/>
        <c:scaling>
          <c:orientation val="minMax"/>
        </c:scaling>
        <c:axPos val="l"/>
        <c:tickLblPos val="nextTo"/>
        <c:crossAx val="124795904"/>
        <c:crosses val="autoZero"/>
        <c:auto val="1"/>
        <c:lblAlgn val="ctr"/>
        <c:lblOffset val="100"/>
      </c:catAx>
      <c:valAx>
        <c:axId val="124795904"/>
        <c:scaling>
          <c:orientation val="minMax"/>
          <c:max val="5"/>
        </c:scaling>
        <c:axPos val="b"/>
        <c:majorGridlines/>
        <c:numFmt formatCode="General" sourceLinked="1"/>
        <c:tickLblPos val="nextTo"/>
        <c:crossAx val="124794368"/>
        <c:crosses val="autoZero"/>
        <c:crossBetween val="between"/>
        <c:majorUnit val="1"/>
      </c:valAx>
    </c:plotArea>
    <c:legend>
      <c:legendPos val="r"/>
      <c:layout/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9278970016053431"/>
          <c:y val="3.9912290099780735E-2"/>
          <c:w val="0.37745598231279842"/>
          <c:h val="0.847909890219855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9">
                  <c:v>1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7">
                  <c:v>3</c:v>
                </c:pt>
                <c:pt idx="8">
                  <c:v>3</c:v>
                </c:pt>
                <c:pt idx="11">
                  <c:v>3</c:v>
                </c:pt>
                <c:pt idx="12">
                  <c:v>1</c:v>
                </c:pt>
              </c:numCache>
            </c:numRef>
          </c:val>
        </c:ser>
        <c:axId val="124963840"/>
        <c:axId val="124973824"/>
      </c:barChart>
      <c:catAx>
        <c:axId val="124963840"/>
        <c:scaling>
          <c:orientation val="minMax"/>
        </c:scaling>
        <c:axPos val="l"/>
        <c:tickLblPos val="nextTo"/>
        <c:crossAx val="124973824"/>
        <c:crosses val="autoZero"/>
        <c:auto val="1"/>
        <c:lblAlgn val="ctr"/>
        <c:lblOffset val="100"/>
      </c:catAx>
      <c:valAx>
        <c:axId val="124973824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24963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815680831686171"/>
          <c:y val="0.38380109565953324"/>
          <c:w val="0.12280590407401012"/>
          <c:h val="0.23797629224468872"/>
        </c:manualLayout>
      </c:layout>
    </c:legend>
    <c:plotVisOnly val="1"/>
  </c:chart>
  <c:txPr>
    <a:bodyPr/>
    <a:lstStyle/>
    <a:p>
      <a:pPr>
        <a:defRPr sz="1600" baseline="0">
          <a:latin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9278970016053431"/>
          <c:y val="3.9912290099780742E-2"/>
          <c:w val="0.37745598231279892"/>
          <c:h val="0.8479098902198565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3">
                  <c:v>1</c:v>
                </c:pt>
                <c:pt idx="7">
                  <c:v>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</c:v>
                </c:pt>
                <c:pt idx="8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3">
                  <c:v>1</c:v>
                </c:pt>
                <c:pt idx="7">
                  <c:v>1</c:v>
                </c:pt>
              </c:numCache>
            </c:numRef>
          </c:val>
        </c:ser>
        <c:axId val="125004800"/>
        <c:axId val="125006592"/>
      </c:barChart>
      <c:catAx>
        <c:axId val="125004800"/>
        <c:scaling>
          <c:orientation val="minMax"/>
        </c:scaling>
        <c:axPos val="l"/>
        <c:tickLblPos val="nextTo"/>
        <c:crossAx val="125006592"/>
        <c:crosses val="autoZero"/>
        <c:auto val="1"/>
        <c:lblAlgn val="ctr"/>
        <c:lblOffset val="100"/>
      </c:catAx>
      <c:valAx>
        <c:axId val="12500659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2500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15680831686171"/>
          <c:y val="0.38380109565953363"/>
          <c:w val="0.12280590407401012"/>
          <c:h val="0.23797629224468872"/>
        </c:manualLayout>
      </c:layout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76973217869679"/>
          <c:y val="2.9331294769854452E-2"/>
          <c:w val="0.38258651892735129"/>
          <c:h val="0.888229920398200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"Улыбка"</c:v>
                </c:pt>
                <c:pt idx="1">
                  <c:v>МКДОУ д/с №16</c:v>
                </c:pt>
                <c:pt idx="2">
                  <c:v>МКДОУ д/с "Тополёк"</c:v>
                </c:pt>
                <c:pt idx="3">
                  <c:v>МКДОУ црр д/с "Солнышко"</c:v>
                </c:pt>
                <c:pt idx="4">
                  <c:v>МКДОУ д/с "Родничок"</c:v>
                </c:pt>
                <c:pt idx="5">
                  <c:v>МКДОУ д/с "Огонёк"</c:v>
                </c:pt>
                <c:pt idx="6">
                  <c:v>МКДОУ д/с "Колокольчик"</c:v>
                </c:pt>
                <c:pt idx="7">
                  <c:v>МКДОУ д/с "Колобок"</c:v>
                </c:pt>
                <c:pt idx="8">
                  <c:v>МКДОУ црр д/с "Золотой петушок"</c:v>
                </c:pt>
                <c:pt idx="9">
                  <c:v>МКДОУ д/с "Золотой ключик"</c:v>
                </c:pt>
                <c:pt idx="10">
                  <c:v>МКДОУ д/с "Звёздочка"</c:v>
                </c:pt>
                <c:pt idx="11">
                  <c:v>МКДОУ д/с "Берёзка"</c:v>
                </c:pt>
                <c:pt idx="12">
                  <c:v>МКДОУ д/с "Алёнушка"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118</c:v>
                </c:pt>
                <c:pt idx="2">
                  <c:v>3</c:v>
                </c:pt>
                <c:pt idx="3">
                  <c:v>2</c:v>
                </c:pt>
                <c:pt idx="4">
                  <c:v>62</c:v>
                </c:pt>
                <c:pt idx="5">
                  <c:v>51</c:v>
                </c:pt>
                <c:pt idx="6">
                  <c:v>41</c:v>
                </c:pt>
                <c:pt idx="7">
                  <c:v>12</c:v>
                </c:pt>
                <c:pt idx="8">
                  <c:v>9</c:v>
                </c:pt>
                <c:pt idx="9">
                  <c:v>6</c:v>
                </c:pt>
                <c:pt idx="10">
                  <c:v>19</c:v>
                </c:pt>
                <c:pt idx="11">
                  <c:v>11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"Улыбка"</c:v>
                </c:pt>
                <c:pt idx="1">
                  <c:v>МКДОУ д/с №16</c:v>
                </c:pt>
                <c:pt idx="2">
                  <c:v>МКДОУ д/с "Тополёк"</c:v>
                </c:pt>
                <c:pt idx="3">
                  <c:v>МКДОУ црр д/с "Солнышко"</c:v>
                </c:pt>
                <c:pt idx="4">
                  <c:v>МКДОУ д/с "Родничок"</c:v>
                </c:pt>
                <c:pt idx="5">
                  <c:v>МКДОУ д/с "Огонёк"</c:v>
                </c:pt>
                <c:pt idx="6">
                  <c:v>МКДОУ д/с "Колокольчик"</c:v>
                </c:pt>
                <c:pt idx="7">
                  <c:v>МКДОУ д/с "Колобок"</c:v>
                </c:pt>
                <c:pt idx="8">
                  <c:v>МКДОУ црр д/с "Золотой петушок"</c:v>
                </c:pt>
                <c:pt idx="9">
                  <c:v>МКДОУ д/с "Золотой ключик"</c:v>
                </c:pt>
                <c:pt idx="10">
                  <c:v>МКДОУ д/с "Звёздочка"</c:v>
                </c:pt>
                <c:pt idx="11">
                  <c:v>МКДОУ д/с "Берёзка"</c:v>
                </c:pt>
                <c:pt idx="12">
                  <c:v>МКДОУ д/с "Алёнушка"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</c:v>
                </c:pt>
                <c:pt idx="1">
                  <c:v>54</c:v>
                </c:pt>
                <c:pt idx="2">
                  <c:v>12</c:v>
                </c:pt>
                <c:pt idx="3">
                  <c:v>42</c:v>
                </c:pt>
                <c:pt idx="4">
                  <c:v>87</c:v>
                </c:pt>
                <c:pt idx="5">
                  <c:v>84</c:v>
                </c:pt>
                <c:pt idx="6">
                  <c:v>111</c:v>
                </c:pt>
                <c:pt idx="7">
                  <c:v>9</c:v>
                </c:pt>
                <c:pt idx="8">
                  <c:v>15</c:v>
                </c:pt>
                <c:pt idx="9">
                  <c:v>8</c:v>
                </c:pt>
                <c:pt idx="10">
                  <c:v>63</c:v>
                </c:pt>
                <c:pt idx="11">
                  <c:v>15</c:v>
                </c:pt>
                <c:pt idx="1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"Улыбка"</c:v>
                </c:pt>
                <c:pt idx="1">
                  <c:v>МКДОУ д/с №16</c:v>
                </c:pt>
                <c:pt idx="2">
                  <c:v>МКДОУ д/с "Тополёк"</c:v>
                </c:pt>
                <c:pt idx="3">
                  <c:v>МКДОУ црр д/с "Солнышко"</c:v>
                </c:pt>
                <c:pt idx="4">
                  <c:v>МКДОУ д/с "Родничок"</c:v>
                </c:pt>
                <c:pt idx="5">
                  <c:v>МКДОУ д/с "Огонёк"</c:v>
                </c:pt>
                <c:pt idx="6">
                  <c:v>МКДОУ д/с "Колокольчик"</c:v>
                </c:pt>
                <c:pt idx="7">
                  <c:v>МКДОУ д/с "Колобок"</c:v>
                </c:pt>
                <c:pt idx="8">
                  <c:v>МКДОУ црр д/с "Золотой петушок"</c:v>
                </c:pt>
                <c:pt idx="9">
                  <c:v>МКДОУ д/с "Золотой ключик"</c:v>
                </c:pt>
                <c:pt idx="10">
                  <c:v>МКДОУ д/с "Звёздочка"</c:v>
                </c:pt>
                <c:pt idx="11">
                  <c:v>МКДОУ д/с "Берёзка"</c:v>
                </c:pt>
                <c:pt idx="12">
                  <c:v>МКДОУ д/с "Алёнушка"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7</c:v>
                </c:pt>
                <c:pt idx="1">
                  <c:v>22</c:v>
                </c:pt>
                <c:pt idx="2">
                  <c:v>19</c:v>
                </c:pt>
                <c:pt idx="3">
                  <c:v>15</c:v>
                </c:pt>
                <c:pt idx="4">
                  <c:v>83</c:v>
                </c:pt>
                <c:pt idx="5">
                  <c:v>173</c:v>
                </c:pt>
                <c:pt idx="6">
                  <c:v>56</c:v>
                </c:pt>
                <c:pt idx="7">
                  <c:v>9</c:v>
                </c:pt>
                <c:pt idx="8">
                  <c:v>18</c:v>
                </c:pt>
                <c:pt idx="9">
                  <c:v>11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</c:numCache>
            </c:numRef>
          </c:val>
        </c:ser>
        <c:dLbls>
          <c:showVal val="1"/>
        </c:dLbls>
        <c:axId val="125257216"/>
        <c:axId val="125258752"/>
      </c:barChart>
      <c:catAx>
        <c:axId val="125257216"/>
        <c:scaling>
          <c:orientation val="minMax"/>
        </c:scaling>
        <c:axPos val="l"/>
        <c:tickLblPos val="nextTo"/>
        <c:crossAx val="125258752"/>
        <c:crosses val="autoZero"/>
        <c:auto val="1"/>
        <c:lblAlgn val="ctr"/>
        <c:lblOffset val="100"/>
      </c:catAx>
      <c:valAx>
        <c:axId val="125258752"/>
        <c:scaling>
          <c:orientation val="minMax"/>
        </c:scaling>
        <c:axPos val="b"/>
        <c:majorGridlines/>
        <c:numFmt formatCode="General" sourceLinked="1"/>
        <c:tickLblPos val="nextTo"/>
        <c:crossAx val="12525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04687993343965"/>
          <c:y val="0.41460614495874432"/>
          <c:w val="0.11210431074490371"/>
          <c:h val="0.20444179157321019"/>
        </c:manualLayout>
      </c:layout>
    </c:legend>
    <c:plotVisOnly val="1"/>
  </c:chart>
  <c:txPr>
    <a:bodyPr/>
    <a:lstStyle/>
    <a:p>
      <a:pPr>
        <a:defRPr sz="1600" baseline="0">
          <a:latin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руководящих работников ДОО (%)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 3 лет</c:v>
                </c:pt>
                <c:pt idx="1">
                  <c:v>3-5 лет</c:v>
                </c:pt>
                <c:pt idx="2">
                  <c:v>5-10 лет</c:v>
                </c:pt>
                <c:pt idx="3">
                  <c:v>10-25 лет</c:v>
                </c:pt>
                <c:pt idx="4">
                  <c:v>свыше 25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057903476352145"/>
          <c:y val="0.36091246248942804"/>
          <c:w val="0.16411484278750871"/>
          <c:h val="0.24951037472107823"/>
        </c:manualLayout>
      </c:layout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 3 лет</c:v>
                </c:pt>
                <c:pt idx="1">
                  <c:v>3-5 лет</c:v>
                </c:pt>
                <c:pt idx="2">
                  <c:v>5-10 лет</c:v>
                </c:pt>
                <c:pt idx="3">
                  <c:v>10-25 лет</c:v>
                </c:pt>
                <c:pt idx="4">
                  <c:v>свыше 25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12</c:v>
                </c:pt>
                <c:pt idx="3">
                  <c:v>36</c:v>
                </c:pt>
                <c:pt idx="4">
                  <c:v>16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2019-20 уч.г.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</c:v>
                </c:pt>
                <c:pt idx="1">
                  <c:v>34</c:v>
                </c:pt>
                <c:pt idx="2">
                  <c:v>25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2020-21 уч.г.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106</c:v>
                </c:pt>
                <c:pt idx="1">
                  <c:v>34</c:v>
                </c:pt>
                <c:pt idx="2">
                  <c:v>29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2021-22 уч.г.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</c:v>
                </c:pt>
                <c:pt idx="1">
                  <c:v>32</c:v>
                </c:pt>
                <c:pt idx="2">
                  <c:v>35</c:v>
                </c:pt>
                <c:pt idx="3">
                  <c:v>33</c:v>
                </c:pt>
              </c:numCache>
            </c:numRef>
          </c:val>
        </c:ser>
        <c:axId val="97926528"/>
        <c:axId val="97932416"/>
      </c:barChart>
      <c:catAx>
        <c:axId val="97926528"/>
        <c:scaling>
          <c:orientation val="minMax"/>
        </c:scaling>
        <c:axPos val="b"/>
        <c:tickLblPos val="nextTo"/>
        <c:crossAx val="97932416"/>
        <c:crosses val="autoZero"/>
        <c:auto val="1"/>
        <c:lblAlgn val="ctr"/>
        <c:lblOffset val="100"/>
      </c:catAx>
      <c:valAx>
        <c:axId val="97932416"/>
        <c:scaling>
          <c:orientation val="minMax"/>
        </c:scaling>
        <c:axPos val="l"/>
        <c:majorGridlines/>
        <c:numFmt formatCode="General" sourceLinked="1"/>
        <c:tickLblPos val="nextTo"/>
        <c:crossAx val="97926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336842407761385"/>
          <c:y val="4.3596631606279523E-2"/>
          <c:w val="0.39955518900749815"/>
          <c:h val="0.8571153946977507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Благ. письмо адм. Слободского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</c:v>
                </c:pt>
                <c:pt idx="1">
                  <c:v>0</c:v>
                </c:pt>
                <c:pt idx="2">
                  <c:v>7</c:v>
                </c:pt>
                <c:pt idx="3">
                  <c:v>12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Грамота адм. Слободского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10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  <c:pt idx="11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Благ.письмо МО КО 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Грамота МО КО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Грамота МО РФ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</c:strCache>
            </c:strRef>
          </c:cat>
          <c:val>
            <c:numRef>
              <c:f>Лист1!$G$2:$G$13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axId val="101284096"/>
        <c:axId val="101289984"/>
      </c:barChart>
      <c:catAx>
        <c:axId val="101284096"/>
        <c:scaling>
          <c:orientation val="minMax"/>
        </c:scaling>
        <c:axPos val="l"/>
        <c:numFmt formatCode="General" sourceLinked="1"/>
        <c:tickLblPos val="nextTo"/>
        <c:crossAx val="101289984"/>
        <c:crosses val="autoZero"/>
        <c:auto val="1"/>
        <c:lblAlgn val="ctr"/>
        <c:lblOffset val="100"/>
      </c:catAx>
      <c:valAx>
        <c:axId val="101289984"/>
        <c:scaling>
          <c:orientation val="minMax"/>
          <c:max val="12"/>
        </c:scaling>
        <c:axPos val="b"/>
        <c:majorGridlines/>
        <c:minorGridlines/>
        <c:numFmt formatCode="General" sourceLinked="1"/>
        <c:tickLblPos val="nextTo"/>
        <c:crossAx val="10128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91688833604437"/>
          <c:y val="2.1938380345978736E-2"/>
          <c:w val="0.17118729308200994"/>
          <c:h val="0.9477072806979"/>
        </c:manualLayout>
      </c:layout>
    </c:legend>
    <c:plotVisOnly val="1"/>
  </c:chart>
  <c:txPr>
    <a:bodyPr/>
    <a:lstStyle/>
    <a:p>
      <a:pPr>
        <a:defRPr sz="1300" baseline="0">
          <a:latin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2019 - 2020</c:v>
                </c:pt>
                <c:pt idx="1">
                  <c:v>2010 - 2021</c:v>
                </c:pt>
                <c:pt idx="2">
                  <c:v>2021 - 2022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13.1</c:v>
                </c:pt>
                <c:pt idx="1">
                  <c:v>16.3</c:v>
                </c:pt>
                <c:pt idx="2">
                  <c:v>13.7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5743265212820265"/>
          <c:y val="0.34344919055978168"/>
          <c:w val="0.22904310860141644"/>
          <c:h val="0.42447091866591358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5245175808200766"/>
          <c:y val="3.600295548958015E-2"/>
          <c:w val="0.32163110294642355"/>
          <c:h val="0.862806833706291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зам. рук.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воспит. мл. и ср. гр.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воспит. стар. и подг. гр.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8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муз. рук.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Лист1!$F$2:$F$14</c:f>
              <c:numCache>
                <c:formatCode>General</c:formatCode>
                <c:ptCount val="13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5</c:v>
                </c:pt>
                <c:pt idx="8">
                  <c:v>4</c:v>
                </c:pt>
                <c:pt idx="9">
                  <c:v>0</c:v>
                </c:pt>
                <c:pt idx="10">
                  <c:v>5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инст. по ф.к.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</c:v>
                </c:pt>
                <c:pt idx="5">
                  <c:v>МКДОУ д/с  "Колокольчик"</c:v>
                </c:pt>
                <c:pt idx="6">
                  <c:v>МКДОУ д/с "Колобок</c:v>
                </c:pt>
                <c:pt idx="7">
                  <c:v>МКДОУ црр д/с "Золотой 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Лист1!$G$2:$G$14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axId val="101522048"/>
        <c:axId val="101532032"/>
      </c:barChart>
      <c:catAx>
        <c:axId val="101522048"/>
        <c:scaling>
          <c:orientation val="minMax"/>
        </c:scaling>
        <c:axPos val="l"/>
        <c:tickLblPos val="nextTo"/>
        <c:crossAx val="101532032"/>
        <c:crosses val="autoZero"/>
        <c:auto val="1"/>
        <c:lblAlgn val="ctr"/>
        <c:lblOffset val="100"/>
      </c:catAx>
      <c:valAx>
        <c:axId val="10153203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0152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83131377471583"/>
          <c:y val="0.20526735866907544"/>
          <c:w val="0.2017249294491576"/>
          <c:h val="0.61892198852809366"/>
        </c:manualLayout>
      </c:layout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9278970016053431"/>
          <c:y val="3.9912290099780728E-2"/>
          <c:w val="0.37745598231281136"/>
          <c:h val="0.847909890219875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МКЛОУ д/с "Улыбка"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</c:ser>
        <c:axId val="107317504"/>
        <c:axId val="116057600"/>
      </c:barChart>
      <c:catAx>
        <c:axId val="107317504"/>
        <c:scaling>
          <c:orientation val="minMax"/>
        </c:scaling>
        <c:axPos val="l"/>
        <c:tickLblPos val="nextTo"/>
        <c:crossAx val="116057600"/>
        <c:crosses val="autoZero"/>
        <c:auto val="1"/>
        <c:lblAlgn val="ctr"/>
        <c:lblOffset val="100"/>
      </c:catAx>
      <c:valAx>
        <c:axId val="116057600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0731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15680831686171"/>
          <c:y val="0.38380109565954168"/>
          <c:w val="0.12280590407401012"/>
          <c:h val="0.23797629224468872"/>
        </c:manualLayout>
      </c:layout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7697321786967989"/>
          <c:y val="2.9331294769854452E-2"/>
          <c:w val="0.38258651892735229"/>
          <c:h val="0.888229920398200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МКДОУ д/с №16</c:v>
                </c:pt>
                <c:pt idx="1">
                  <c:v>МКДОУ д/с "Тополёк"</c:v>
                </c:pt>
                <c:pt idx="2">
                  <c:v>МКДОУ црр д/с "Солнышко"</c:v>
                </c:pt>
                <c:pt idx="3">
                  <c:v>МКДОУ д/с "Родничок"</c:v>
                </c:pt>
                <c:pt idx="4">
                  <c:v>МКДОУ д/с "Огонёк"</c:v>
                </c:pt>
                <c:pt idx="5">
                  <c:v>МКДОУ д/с "Колокольчик"</c:v>
                </c:pt>
                <c:pt idx="6">
                  <c:v>МКДОУ д/с "Колобок"</c:v>
                </c:pt>
                <c:pt idx="7">
                  <c:v>МКДОУ црр д/с "Золотой петушок"</c:v>
                </c:pt>
                <c:pt idx="8">
                  <c:v>МКДОУ д/с "Золотой ключик"</c:v>
                </c:pt>
                <c:pt idx="9">
                  <c:v>МКДОУ д/с "Звёздочка"</c:v>
                </c:pt>
                <c:pt idx="10">
                  <c:v>МКДОУ д/с "Берёзка"</c:v>
                </c:pt>
                <c:pt idx="11">
                  <c:v>МКДОУ д/с "Алёнушка"</c:v>
                </c:pt>
                <c:pt idx="12">
                  <c:v>МКДОУ д/с "Улыбка"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118429952"/>
        <c:axId val="124780544"/>
      </c:barChart>
      <c:catAx>
        <c:axId val="118429952"/>
        <c:scaling>
          <c:orientation val="minMax"/>
        </c:scaling>
        <c:axPos val="l"/>
        <c:tickLblPos val="nextTo"/>
        <c:crossAx val="124780544"/>
        <c:crosses val="autoZero"/>
        <c:auto val="1"/>
        <c:lblAlgn val="ctr"/>
        <c:lblOffset val="100"/>
      </c:catAx>
      <c:valAx>
        <c:axId val="124780544"/>
        <c:scaling>
          <c:orientation val="minMax"/>
        </c:scaling>
        <c:axPos val="b"/>
        <c:majorGridlines/>
        <c:numFmt formatCode="General" sourceLinked="1"/>
        <c:tickLblPos val="nextTo"/>
        <c:crossAx val="11842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04687993343965"/>
          <c:y val="0.41460614495874432"/>
          <c:w val="0.12189318138940122"/>
          <c:h val="0.17078750012335098"/>
        </c:manualLayout>
      </c:layout>
    </c:legend>
    <c:plotVisOnly val="1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0.18426</cdr:x>
      <cdr:y>0.0777</cdr:y>
    </cdr:from>
    <cdr:to>
      <cdr:x>0.24429</cdr:x>
      <cdr:y>0.18243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9061" y="182878"/>
          <a:ext cx="413468" cy="24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>
              <a:latin typeface="Times New Roman" pitchFamily="18" charset="0"/>
              <a:cs typeface="Times New Roman" pitchFamily="18" charset="0"/>
            </a:rPr>
            <a:t>97</a:t>
          </a:r>
        </a:p>
      </cdr:txBody>
    </cdr:sp>
  </cdr:relSizeAnchor>
  <cdr:relSizeAnchor xmlns:cdr="http://schemas.openxmlformats.org/drawingml/2006/chartDrawing">
    <cdr:from>
      <cdr:x>0.36782</cdr:x>
      <cdr:y>0.43919</cdr:y>
    </cdr:from>
    <cdr:to>
      <cdr:x>0.40822</cdr:x>
      <cdr:y>0.56081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3319" y="1033669"/>
          <a:ext cx="278296" cy="28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0.36204</cdr:x>
      <cdr:y>0.42905</cdr:y>
    </cdr:from>
    <cdr:to>
      <cdr:x>0.42092</cdr:x>
      <cdr:y>0.52703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93562" y="1009816"/>
          <a:ext cx="405516" cy="230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>
              <a:latin typeface="Times New Roman" pitchFamily="18" charset="0"/>
              <a:cs typeface="Times New Roman" pitchFamily="18" charset="0"/>
            </a:rPr>
            <a:t>32</a:t>
          </a:r>
        </a:p>
      </cdr:txBody>
    </cdr:sp>
  </cdr:relSizeAnchor>
  <cdr:relSizeAnchor xmlns:cdr="http://schemas.openxmlformats.org/drawingml/2006/chartDrawing">
    <cdr:from>
      <cdr:x>0.55138</cdr:x>
      <cdr:y>0.44932</cdr:y>
    </cdr:from>
    <cdr:to>
      <cdr:x>0.6091</cdr:x>
      <cdr:y>0.52703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7576" y="1057524"/>
          <a:ext cx="397566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0.53983</cdr:x>
      <cdr:y>0.43243</cdr:y>
    </cdr:from>
    <cdr:to>
      <cdr:x>0.59409</cdr:x>
      <cdr:y>0.55743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18062" y="1017767"/>
          <a:ext cx="373713" cy="294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latin typeface="Times New Roman" pitchFamily="18" charset="0"/>
              <a:cs typeface="Times New Roman" pitchFamily="18" charset="0"/>
            </a:rPr>
            <a:t>35</a:t>
          </a:r>
        </a:p>
      </cdr:txBody>
    </cdr:sp>
  </cdr:relSizeAnchor>
  <cdr:relSizeAnchor xmlns:cdr="http://schemas.openxmlformats.org/drawingml/2006/chartDrawing">
    <cdr:from>
      <cdr:x>0.53868</cdr:x>
      <cdr:y>0.42905</cdr:y>
    </cdr:from>
    <cdr:to>
      <cdr:x>0.7003</cdr:x>
      <cdr:y>0.91892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10112" y="1009815"/>
          <a:ext cx="1113183" cy="1152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0.73378</cdr:x>
      <cdr:y>0.58784</cdr:y>
    </cdr:from>
    <cdr:to>
      <cdr:x>0.86539</cdr:x>
      <cdr:y>0.93581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53883" y="1383527"/>
          <a:ext cx="906448" cy="818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0.72685</cdr:x>
      <cdr:y>0.4527</cdr:y>
    </cdr:from>
    <cdr:to>
      <cdr:x>0.7915</cdr:x>
      <cdr:y>0.56081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6175" y="1065474"/>
          <a:ext cx="445273" cy="25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>
              <a:latin typeface="Times New Roman" pitchFamily="18" charset="0"/>
              <a:cs typeface="Times New Roman" pitchFamily="18" charset="0"/>
            </a:rPr>
            <a:t>33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5BE99B-D88A-4BF7-8255-4AAD02C0A2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833C8E-BF2D-4D6F-9BCE-88AC0EC2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924944"/>
            <a:ext cx="721804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работы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МКУ «ГМК»  с ДОО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Слободского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2021 -2022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2022-2023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Диплом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/>
              <a:t> степени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муниципального  конкурса профессионального мастерства педагогов «Мой лучший урок» 2020-2021 год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420888"/>
            <a:ext cx="7395592" cy="4153672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6872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Комарова Яна Владимировна, воспитатель  МКДОУ д/с «Тополек»;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Бекетова Юлия Дмитриевна,  воспитатель МКДОУ црр - д/с «Золотой петушок»;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Воробьёва Наталья Сергеевна, воспитатель МКДОУ д/с «Огонёк»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ДОО в городском профессиональном конкурсе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«Мои инновации в образовании»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Конкурс «Мои инновации в образовании» 2022 год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Номинация «Педагогические инновации»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Дипломом  II  степени</a:t>
            </a:r>
            <a:endParaRPr lang="ru-RU" dirty="0" smtClean="0"/>
          </a:p>
          <a:p>
            <a:r>
              <a:rPr lang="ru-RU" dirty="0" smtClean="0"/>
              <a:t>Симонова Наталья Николаевна, воспитатель МКДОУ  д/с «Родничок»</a:t>
            </a:r>
          </a:p>
          <a:p>
            <a:r>
              <a:rPr lang="ru-RU" b="1" dirty="0" smtClean="0"/>
              <a:t>Дипломом III степени</a:t>
            </a:r>
            <a:endParaRPr lang="ru-RU" dirty="0" smtClean="0"/>
          </a:p>
          <a:p>
            <a:r>
              <a:rPr lang="ru-RU" dirty="0" smtClean="0"/>
              <a:t>Бекетова Юлия Дмитриевна, воспитатель МКДОУ црр д/с «Золотой петушок»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В номинации «Педагогический опыт»</a:t>
            </a:r>
            <a:endParaRPr lang="ru-RU" dirty="0" smtClean="0"/>
          </a:p>
          <a:p>
            <a:r>
              <a:rPr lang="ru-RU" b="1" dirty="0" smtClean="0"/>
              <a:t>Дипломом I степени </a:t>
            </a:r>
            <a:endParaRPr lang="ru-RU" dirty="0" smtClean="0"/>
          </a:p>
          <a:p>
            <a:r>
              <a:rPr lang="ru-RU" dirty="0" smtClean="0"/>
              <a:t>Широкова Екатерина Анатольевна, воспитатель МКДОУ д/с  «Колокольчик».</a:t>
            </a:r>
          </a:p>
          <a:p>
            <a:r>
              <a:rPr lang="ru-RU" dirty="0" smtClean="0"/>
              <a:t>Кропачева Ольга Владимировна, воспитатель «Золотой ключик», </a:t>
            </a:r>
          </a:p>
          <a:p>
            <a:r>
              <a:rPr lang="ru-RU" b="1" dirty="0" smtClean="0"/>
              <a:t>Дипломом II степени</a:t>
            </a:r>
            <a:endParaRPr lang="ru-RU" dirty="0" smtClean="0"/>
          </a:p>
          <a:p>
            <a:r>
              <a:rPr lang="ru-RU" dirty="0" smtClean="0"/>
              <a:t>Оханова Елена Владимировнуа воспитатель МКДОУ д/с «Родничок»,</a:t>
            </a:r>
          </a:p>
          <a:p>
            <a:r>
              <a:rPr lang="ru-RU" dirty="0" smtClean="0"/>
              <a:t>Воробьёва Наталья Сергеевна,  воспитатель МКДОУ д/с «Огонёк»,</a:t>
            </a:r>
          </a:p>
          <a:p>
            <a:r>
              <a:rPr lang="ru-RU" dirty="0" smtClean="0"/>
              <a:t>Мазунина Марина Станиславовна, воспитатель МКДОУ д/с «Родничок»</a:t>
            </a:r>
          </a:p>
          <a:p>
            <a:r>
              <a:rPr lang="ru-RU" b="1" dirty="0" smtClean="0"/>
              <a:t>Дипломом III степени:</a:t>
            </a:r>
            <a:endParaRPr lang="ru-RU" dirty="0" smtClean="0"/>
          </a:p>
          <a:p>
            <a:r>
              <a:rPr lang="ru-RU" dirty="0" smtClean="0"/>
              <a:t>Комарова Яна  Владимировна, воспитатель МКДОУ д/с «Тополек»,</a:t>
            </a:r>
          </a:p>
          <a:p>
            <a:r>
              <a:rPr lang="ru-RU" dirty="0" smtClean="0"/>
              <a:t> Лукиных Анна Александровна, воспитателяьМКДОУ д/с «Улыбка».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ДОУ в муниципальном этапе конкурса «Учитель года города Слободского» </a:t>
            </a:r>
            <a:br>
              <a:rPr lang="ru-RU" b="1" dirty="0" smtClean="0"/>
            </a:br>
            <a:r>
              <a:rPr lang="ru-RU" b="1" dirty="0" smtClean="0"/>
              <a:t>(номинация «Воспитатель года»)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27584" y="1844824"/>
          <a:ext cx="7416824" cy="46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4186808" cy="6336704"/>
          </a:xfrm>
        </p:spPr>
        <p:txBody>
          <a:bodyPr>
            <a:normAutofit fontScale="55000" lnSpcReduction="20000"/>
          </a:bodyPr>
          <a:lstStyle/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2017 год – Паначёва Екатерина Владимировна, воспитатель МКДОУ д/с «Огонёк», победитель муниципального, дипломант областного конкурса «Учитель года» в номинации «Воспитатель года»;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2019 год – Кропачева Ольга Владимировна, воспитатель МКДОУ д/с «Золотой ключик», победитель муниципального конкурса «Учитель года» в номинации «Воспитатель года». 2020 году победитель регионального конкурса «Учитель года» в номинации «Воспитатель года». Участница заключительного этапа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Всероссийского рофессионального конкурса «Воспитатель года России» в 2020 году, который проходил в г. Перми.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Харина Ольга  Владимировна,  воспитатель МКДОУ црр - д/с «Солнышко»,  победитель муниципального конкурса «Учитель года» в номинации «Воспитатель года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», Дипломант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 степени 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регионального  конкурса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Учитель года» в номинации «Воспитатель года».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для А.А\IMG_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1694102" cy="244611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для А.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260476" cy="2965529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_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1997967" cy="2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XVI 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Всероссийский конкурс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«За нравственный подвиг учителя»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 педагогов  МКДОУ д/с «Алёнушка»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Губанова Марина Евгеньевна,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Никонова Валентина Павловна,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Лапихина Любовь Евгеньевна,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Кривцева Светлана Николаевна призёры (Дипломанты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степени) в номинации «Лучшая дополнительная общеразвивающая программа духовно – нравственного и гражданско – патриотического воспитания детей и молодёжи» Программа  «Человек государственный» для детей старшего возраста социально – гуманитарной направленности.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Рисунок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657600" cy="2746489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ownloads\-5289850767827648405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528392" cy="205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проектной деятельности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имени И.А. Повышева (воспитанники)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484784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2520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Участие  в проектной деятельности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имени И.А. Повышева.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601272" cy="33843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IMG_20220316_153454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066" y="3212976"/>
            <a:ext cx="4562318" cy="3181617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723917" cy="2656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 в проектной деятельности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имени И.А. Повышева (педагоги).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Воспитанники детских садов победители и призёры в конкусном движении.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27584" y="1556792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Возрастной состав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руководящих работников (%)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конкурс «Зелёный огонёк»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67544" y="1052736"/>
            <a:ext cx="3538736" cy="5051648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Номинация  Конкурс поделок  «Правила перехода дороги»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Дипломом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Пысин  Марк, воспитанник  МКДОУ д/с «Алёнушка»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Пысин Матвей, воспитанник  МКДОУ д/с «Алёнушка»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Перешеина Алиса, воспитанница  МКДОУ  д/с «Колокольчик»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Перешеин Андрей, воспитанник  МКДОУ  д/с «Колокольчик»</a:t>
            </a:r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23928" y="1077851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оминация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 видеозанятие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Дипломом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Тихановская Надежда Анатольевна,  музыкальный руководитель МКДОУ д/с «Родничок»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Елькина Оксана Владимировна, воспитатель МКДОУ д/с «Родничок»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996952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  Конкурс  фотографии «Мой светоотражающий элемент»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Дипломом 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Старков Андрей, воспитанник  МКДОУ д/с «Родничок»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Пользователь\Downloads\cizsbepjlggkwkc8k4w08gk8ggoog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4509120"/>
            <a:ext cx="4127217" cy="189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Турнир «Чудо – шашки»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Победители и призёры: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степени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воспитанник МКДОУ црр д/с «Солнышко»,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Диплом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степени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воспитанница МКДОУ црр - д/с «Золотой петушок»;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Диплом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степени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 МКДОУ д/с «Родничок»,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воспитанник  МКДОУ д/с «Колокольчик. 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ownloads\9ex2yd1n8r8cgwksgoo0cgsc0w4wo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3657600" cy="268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85248" cy="7920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Городская «Спартакиада»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57256" cy="5205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в командном первенстве: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д/с «Звёздочка»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МКДОУ д/с «Березка»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МКДОУ црр - д/с  «Солнышко»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realistic_gold_cup_and_other_awards_background_vector_15604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6840760" cy="236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92697"/>
            <a:ext cx="655759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196752"/>
            <a:ext cx="7529513" cy="18726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условий в дошкольной образовательной организации для самореализации и развития интересов детей старшего дошкольного возраста средствами дополнительного образования» на 2021 – 2023 годы -  МКДОУ црр – д/с «Золотой петушок».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99695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ПРОЕКТ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50100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«Внедрение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конструирования и робототехники в образовательном процессе детского сада как средство приобщения детей старшего дошкольного возраста к техническому творчеству и формированию первоначальных технических навыков» 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2022-2024 годах - МКДОУ д/с «Колобок»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МУНИЦИПАЛЬНЫЙ ПРОЕКТ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«Приобщение детей старшего дошкольного возраста к природе родного края и формированию бережного отношения к окружающему миру природы через внедрение виртуальных экскурсий в образовательный процесс» в 2022 – 2024годах.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МКДОУд/с «Золотой ключик».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Региональная </a:t>
            </a:r>
            <a:r>
              <a:rPr lang="ru-RU" b="1" smtClean="0"/>
              <a:t>инновационная площадка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71974" y="2420888"/>
            <a:ext cx="3872433" cy="3827512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Победители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МЕЖРЕГИОНАЛЬНОГО ФЕСТИВАЛЯ ИННОВАЦИОННЫХ ПРОЕКТОВ (ПРОГРАММ).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МКДОУ црр - д/с «Золотой петушок»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Наталья Владимировна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Пахомова,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Светлана Николаевна 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Карпова,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Юлия Дмиттриевна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Бекетова 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73B5~1\AppData\Local\Temp\7zO8928816E\IMG202202081103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369568" cy="253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 качества дошкольного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2021 год -  МКДОУ д/с «Золотой ключик» г. Слободского.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 – МКДОУ д/с  «Улыбка»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качества дошкольного образования РФ призван создать информационные условия для повышения эффективности управления дошкольным образованием в организациях, осуществляющих образовательную деятельность в сфере дошкольного образования (далее – ДОО), а также повышения эффективности управления дошкольным образованием на муниципальном, региональном и федеральном уровне.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фокусирует внимание организаций на повышении степени удовлетворенности качеством образования всех участников образовательных отношений и других заинтересованных сторон.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формирует систему предупреждения нарушений требований нормативно-правовых актов РФ, регулирующих деятельность организаций в сфере дошкольного образования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692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работы на 2022 – 2023 учебный год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50177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i="1" dirty="0" smtClean="0"/>
              <a:t>Муниципальные конкурсы педагогических работников</a:t>
            </a:r>
            <a:endParaRPr lang="ru-RU" sz="6400" dirty="0" smtClean="0"/>
          </a:p>
          <a:p>
            <a:pPr>
              <a:buNone/>
            </a:pPr>
            <a:r>
              <a:rPr lang="ru-RU" sz="6400" b="1" i="1" dirty="0" smtClean="0"/>
              <a:t> </a:t>
            </a:r>
            <a:r>
              <a:rPr lang="ru-RU" sz="6400" b="1" dirty="0" smtClean="0"/>
              <a:t>Сентябрь-Октябрь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Конкурс «Мой лучший урок»</a:t>
            </a:r>
          </a:p>
          <a:p>
            <a:pPr>
              <a:buNone/>
            </a:pPr>
            <a:r>
              <a:rPr lang="ru-RU" sz="6400" b="1" dirty="0" smtClean="0"/>
              <a:t>Ноябрь- декабрь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r>
              <a:rPr lang="ru-RU" sz="6400" dirty="0" smtClean="0"/>
              <a:t>Муниципальный  этап  Всероссийского конкурса «Учитель года»</a:t>
            </a:r>
          </a:p>
          <a:p>
            <a:pPr>
              <a:buNone/>
            </a:pPr>
            <a:r>
              <a:rPr lang="ru-RU" sz="6400" b="1" dirty="0" smtClean="0"/>
              <a:t>Январь-февраль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Конкурс «Мои инновации в образовании»</a:t>
            </a:r>
          </a:p>
          <a:p>
            <a:pPr>
              <a:buNone/>
            </a:pPr>
            <a:r>
              <a:rPr lang="ru-RU" sz="6400" b="1" dirty="0" smtClean="0"/>
              <a:t> Март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Конкурс «Зеленый огонек» среди ДОУ по организации работы, связанной с обучением детей Правилам дорожного движения и предупреждением детского дорожно-транспортного травматизма</a:t>
            </a:r>
          </a:p>
          <a:p>
            <a:pPr algn="ctr">
              <a:buNone/>
            </a:pPr>
            <a:r>
              <a:rPr lang="ru-RU" sz="6400" b="1" i="1" dirty="0" smtClean="0"/>
              <a:t>                  Подготовка к участию в региональных конкурсах педагогических работников</a:t>
            </a:r>
            <a:endParaRPr lang="ru-RU" sz="6400" dirty="0" smtClean="0"/>
          </a:p>
          <a:p>
            <a:r>
              <a:rPr lang="ru-RU" sz="6400" b="1" dirty="0" smtClean="0"/>
              <a:t>Октябрь</a:t>
            </a:r>
            <a:endParaRPr lang="ru-RU" sz="6400" dirty="0" smtClean="0"/>
          </a:p>
          <a:p>
            <a:r>
              <a:rPr lang="ru-RU" sz="6400" dirty="0" smtClean="0"/>
              <a:t>Участие в конкурсе «Воспитать человека»</a:t>
            </a:r>
          </a:p>
          <a:p>
            <a:r>
              <a:rPr lang="ru-RU" sz="6400" b="1" dirty="0" smtClean="0"/>
              <a:t>Апрель</a:t>
            </a:r>
            <a:endParaRPr lang="ru-RU" sz="6400" dirty="0" smtClean="0"/>
          </a:p>
          <a:p>
            <a:r>
              <a:rPr lang="ru-RU" sz="6400" dirty="0" smtClean="0"/>
              <a:t>Участие в конкурсе «За нравственный подвиг учителя»</a:t>
            </a:r>
          </a:p>
          <a:p>
            <a:r>
              <a:rPr lang="ru-RU" sz="6400" b="1" dirty="0" smtClean="0"/>
              <a:t>Апрель</a:t>
            </a:r>
            <a:endParaRPr lang="ru-RU" sz="6400" dirty="0" smtClean="0"/>
          </a:p>
          <a:p>
            <a:r>
              <a:rPr lang="ru-RU" sz="6400" dirty="0" smtClean="0"/>
              <a:t>Участие в областном  этапе профессионального конкурса «Учитель года»</a:t>
            </a:r>
          </a:p>
          <a:p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Муниципальные конкурсы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556792"/>
          <a:ext cx="3456384" cy="4838835"/>
        </p:xfrm>
        <a:graphic>
          <a:graphicData uri="http://schemas.openxmlformats.org/drawingml/2006/table">
            <a:tbl>
              <a:tblPr/>
              <a:tblGrid>
                <a:gridCol w="1652080"/>
                <a:gridCol w="1804304"/>
              </a:tblGrid>
              <a:tr h="70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«Я будущий спортсмен»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Конкурс чтецов «Россия – родина моя»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«Рождество приходит в каждый дом»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Шашечный турнир «Чудо – шашки»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Зелёный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огонёк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«Пасха красная»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Спартакиада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Пользователь\Desktop\Анализ за 20-21 год\IMG_20211209_165212 (2)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984" y="2636912"/>
            <a:ext cx="4552392" cy="29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33456" cy="1656184"/>
          </a:xfrm>
        </p:spPr>
        <p:txBody>
          <a:bodyPr>
            <a:normAutofit fontScale="90000"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sz="4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семинары для руководящих и педагогических работников ДОО на 2022 -2023 учебный год.</a:t>
            </a:r>
            <a:br>
              <a:rPr lang="ru-RU" sz="31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060848"/>
          <a:ext cx="3744416" cy="3960440"/>
        </p:xfrm>
        <a:graphic>
          <a:graphicData uri="http://schemas.openxmlformats.org/drawingml/2006/table">
            <a:tbl>
              <a:tblPr/>
              <a:tblGrid>
                <a:gridCol w="881039"/>
                <a:gridCol w="1711249"/>
                <a:gridCol w="1152128"/>
              </a:tblGrid>
              <a:tr h="1733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Интеграция основного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образования детей 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Пахомова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Чугунова Н.А.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Семакина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предпосылок функциональной грамотности обучающихся: теория и практика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Пахомова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Карпова С.Н.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53915"/>
            <a:ext cx="638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7983" y="2060848"/>
          <a:ext cx="4104457" cy="3960440"/>
        </p:xfrm>
        <a:graphic>
          <a:graphicData uri="http://schemas.openxmlformats.org/drawingml/2006/table">
            <a:tbl>
              <a:tblPr/>
              <a:tblGrid>
                <a:gridCol w="1026376"/>
                <a:gridCol w="1880474"/>
                <a:gridCol w="1197607"/>
              </a:tblGrid>
              <a:tr h="205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Современные технологии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инструмент управления качеством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Ерофеева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Н.В.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2003 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качества образования при обновлении его содержания и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Малых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Стаж работы руководящих работников ДОО (%)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484784"/>
            <a:ext cx="8172400" cy="468741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1.Обеспечение непрерывности самообразования педагогических работников через различные формы.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2.Повышение профессиональной компетентности педагогов ДОО в вопросах организации образовательной деятельности в соответствии с ФГОС ДО через различные методические мероприятия в межкурсовой период.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3.Активизация работы педагогов по эффективному взаимодействию детского сада и семьи в условиях ФГОС.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025208" cy="1224136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Успехов в новом учебном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365104"/>
            <a:ext cx="7457256" cy="2108848"/>
          </a:xfrm>
        </p:spPr>
        <p:txBody>
          <a:bodyPr/>
          <a:lstStyle/>
          <a:p>
            <a:endParaRPr lang="ru-RU" altLang="ru-RU" b="1" i="1" dirty="0" smtClean="0"/>
          </a:p>
          <a:p>
            <a:r>
              <a:rPr lang="ru-RU" altLang="ru-RU" b="1" i="1" dirty="0" smtClean="0"/>
              <a:t>С вопросами и предложениями обращаться по тел.:  8(8332)25-86-31 доп.250</a:t>
            </a:r>
          </a:p>
          <a:p>
            <a:r>
              <a:rPr lang="ru-RU" altLang="ru-RU" b="1" i="1" dirty="0" smtClean="0"/>
              <a:t>Эл.почта: </a:t>
            </a:r>
            <a:r>
              <a:rPr lang="en-US" altLang="ru-RU" b="1" i="1" u="sng" dirty="0" smtClean="0"/>
              <a:t>gmkslob@mail.ru</a:t>
            </a:r>
            <a:endParaRPr lang="ru-RU" altLang="ru-RU" b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Стаж работы педагогических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работников ДОО (%)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Аттестация педагогических работников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28270" y="2252207"/>
          <a:ext cx="6887459" cy="235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Звания и награды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Молодые специалисты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(участие в конкурсах)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149080"/>
            <a:ext cx="7457256" cy="23248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Городской конкурс профессионального мастерства педагогов «Мои инновации в образовании» и городской конкурс «Зелёный огонёк»   Дипломы 3 степени  воспитатель, Лукиных А.А. МКДОУ д/с «Улыбка».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Окружная научно – практическая конференция «Дошкольное воспитатние: теория и практика»,  конкурс дидактических материалов Диплом  воспитатель, Прокашева У. В. МКДОУ д/с «Колокольчик»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Всероссийских и международных конкурс инструктор по физической культуре Куракина Е.К. и воспитатель Збруева Е.В. МКДОУ д/с Берёзка».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63688" y="1412775"/>
          <a:ext cx="5490312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педагогов в ГМО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87624" y="1628800"/>
          <a:ext cx="6824511" cy="38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муниципальном  конкурсе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профессионального мастерства педагогов «Мой лучший урок»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784</TotalTime>
  <Words>918</Words>
  <Application>Microsoft Office PowerPoint</Application>
  <PresentationFormat>Экран (4:3)</PresentationFormat>
  <Paragraphs>182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Итоги работы МКУ «ГМК»  с ДОО  г. Слободского за 2021 -2022 учебный год  задачи  на 2022-2023 учебный год  </vt:lpstr>
      <vt:lpstr>Возрастной состав руководящих работников (%) </vt:lpstr>
      <vt:lpstr>Стаж работы руководящих работников ДОО (%)</vt:lpstr>
      <vt:lpstr>Стаж работы педагогических работников ДОО (%)</vt:lpstr>
      <vt:lpstr>Аттестация педагогических работников </vt:lpstr>
      <vt:lpstr>Звания и награды </vt:lpstr>
      <vt:lpstr>Молодые специалисты  (участие в конкурсах)</vt:lpstr>
      <vt:lpstr>Участие педагогов в ГМО </vt:lpstr>
      <vt:lpstr>    Участие в муниципальном  конкурсе профессионального мастерства педагогов «Мой лучший урок»</vt:lpstr>
      <vt:lpstr>     Диплом I степени муниципального  конкурса профессионального мастерства педагогов «Мой лучший урок» 2020-2021 год </vt:lpstr>
      <vt:lpstr>Участие ДОО в городском профессиональном конкурсе  «Мои инновации в образовании» </vt:lpstr>
      <vt:lpstr>     Конкурс «Мои инновации в образовании» 2022 год </vt:lpstr>
      <vt:lpstr>Участие ДОУ в муниципальном этапе конкурса «Учитель года города Слободского»  (номинация «Воспитатель года»)</vt:lpstr>
      <vt:lpstr>        </vt:lpstr>
      <vt:lpstr>XVI I Всероссийский конкурс  «За нравственный подвиг учителя»</vt:lpstr>
      <vt:lpstr>    Участие в проектной деятельности   имени И.А. Повышева (воспитанники)  </vt:lpstr>
      <vt:lpstr>    Участие  в проектной деятельности имени И.А. Повышева. </vt:lpstr>
      <vt:lpstr>Участие  в проектной деятельности имени И.А. Повышева (педагоги).</vt:lpstr>
      <vt:lpstr>Воспитанники детских садов победители и призёры в конкусном движении.</vt:lpstr>
      <vt:lpstr>Городской конкурс «Зелёный огонёк»</vt:lpstr>
      <vt:lpstr>Городской Турнир «Чудо – шашки» </vt:lpstr>
      <vt:lpstr>Городская «Спартакиада»  </vt:lpstr>
      <vt:lpstr>                     </vt:lpstr>
      <vt:lpstr>МУНИЦИПАЛЬНЫЙ ПРОЕКТ </vt:lpstr>
      <vt:lpstr>Региональная инновационная площадка</vt:lpstr>
      <vt:lpstr>мониторинг качества дошкольного образования</vt:lpstr>
      <vt:lpstr>   Перспективы работы на 2022 – 2023 учебный год </vt:lpstr>
      <vt:lpstr>Муниципальные конкурсы  для детей</vt:lpstr>
      <vt:lpstr> .         Городские семинары для руководящих и педагогических работников ДОО на 2022 -2023 учебный год. </vt:lpstr>
      <vt:lpstr>ЗАДАЧИ: </vt:lpstr>
      <vt:lpstr>Успехов в новом учебном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МКУ «ГМК»  с ДОО г. Слободского за 2020 -2021 учебный год задачи на 2021-2022 учебный год     </dc:title>
  <dc:creator>Пользователь</dc:creator>
  <cp:lastModifiedBy>Пользователь</cp:lastModifiedBy>
  <cp:revision>226</cp:revision>
  <dcterms:created xsi:type="dcterms:W3CDTF">2021-10-12T11:06:14Z</dcterms:created>
  <dcterms:modified xsi:type="dcterms:W3CDTF">2023-03-13T08:57:14Z</dcterms:modified>
</cp:coreProperties>
</file>