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8" r:id="rId6"/>
    <p:sldId id="257" r:id="rId7"/>
    <p:sldId id="269" r:id="rId8"/>
    <p:sldId id="270" r:id="rId9"/>
    <p:sldId id="275" r:id="rId10"/>
    <p:sldId id="273" r:id="rId11"/>
    <p:sldId id="272" r:id="rId12"/>
    <p:sldId id="274" r:id="rId13"/>
    <p:sldId id="271" r:id="rId14"/>
    <p:sldId id="267" r:id="rId15"/>
  </p:sldIdLst>
  <p:sldSz cx="10693400" cy="7561263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998E"/>
    <a:srgbClr val="38EF7D"/>
    <a:srgbClr val="6D6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524" y="84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" y="0"/>
            <a:ext cx="10692309" cy="7562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2524" y="2844914"/>
            <a:ext cx="6718506" cy="929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rPr>
              <a:t>Сайт дошкольной </a:t>
            </a:r>
          </a:p>
          <a:p>
            <a:pPr>
              <a:lnSpc>
                <a:spcPct val="70000"/>
              </a:lnSpc>
            </a:pPr>
            <a:r>
              <a:rPr lang="ru-RU" sz="3200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rPr>
              <a:t>образовательной организации</a:t>
            </a:r>
            <a:endParaRPr lang="ru-RU" sz="2800" dirty="0">
              <a:solidFill>
                <a:srgbClr val="11998E"/>
              </a:solidFill>
              <a:latin typeface="Verdana" panose="020B0604030504040204" pitchFamily="34" charset="0"/>
              <a:ea typeface="Verdana" panose="020B0604030504040204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6774" y="1904319"/>
            <a:ext cx="6551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Представление информации об образовательной организации в сети Интернет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62524" y="4068663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6D6E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Нормативная база, хостинг, платформы, инструкции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071860-E507-421E-BB2B-8CB12224C261}"/>
              </a:ext>
            </a:extLst>
          </p:cNvPr>
          <p:cNvSpPr txBox="1"/>
          <p:nvPr/>
        </p:nvSpPr>
        <p:spPr>
          <a:xfrm>
            <a:off x="1026220" y="5569127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1998E"/>
                </a:solidFill>
                <a:latin typeface="Corbel" pitchFamily="34" charset="0"/>
              </a:rPr>
              <a:t>Ярославцев Виктор Леонидович, </a:t>
            </a:r>
          </a:p>
          <a:p>
            <a:r>
              <a:rPr lang="ru-RU" sz="2000" dirty="0">
                <a:solidFill>
                  <a:srgbClr val="11998E"/>
                </a:solidFill>
                <a:latin typeface="Corbel" pitchFamily="34" charset="0"/>
              </a:rPr>
              <a:t>заместитель директора по УВР, </a:t>
            </a:r>
          </a:p>
          <a:p>
            <a:r>
              <a:rPr lang="ru-RU" sz="2000" dirty="0">
                <a:solidFill>
                  <a:srgbClr val="11998E"/>
                </a:solidFill>
                <a:latin typeface="Corbel" pitchFamily="34" charset="0"/>
              </a:rPr>
              <a:t>учитель информатики </a:t>
            </a:r>
          </a:p>
          <a:p>
            <a:r>
              <a:rPr lang="ru-RU" sz="2000" dirty="0">
                <a:solidFill>
                  <a:srgbClr val="11998E"/>
                </a:solidFill>
                <a:latin typeface="Corbel" pitchFamily="34" charset="0"/>
              </a:rPr>
              <a:t>МКОУ СОШ № 7 г. Слободского</a:t>
            </a:r>
          </a:p>
        </p:txBody>
      </p:sp>
    </p:spTree>
    <p:extLst>
      <p:ext uri="{BB962C8B-B14F-4D97-AF65-F5344CB8AC3E}">
        <p14:creationId xmlns:p14="http://schemas.microsoft.com/office/powerpoint/2010/main" val="383411220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" y="0"/>
            <a:ext cx="10692309" cy="7562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148" y="974352"/>
            <a:ext cx="9762609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3600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rPr>
              <a:t>Хостинг «Лига безопасного Интернета»</a:t>
            </a:r>
            <a:endParaRPr lang="ru-RU" sz="3200" dirty="0">
              <a:solidFill>
                <a:srgbClr val="11998E"/>
              </a:solidFill>
              <a:latin typeface="Verdana" panose="020B0604030504040204" pitchFamily="34" charset="0"/>
              <a:ea typeface="Verdana" panose="020B0604030504040204" pitchFamily="34" charset="0"/>
              <a:cs typeface="Calibri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0BE8A8-1F26-4AE0-AB6E-2093CC6167E5}"/>
              </a:ext>
            </a:extLst>
          </p:cNvPr>
          <p:cNvSpPr txBox="1"/>
          <p:nvPr/>
        </p:nvSpPr>
        <p:spPr>
          <a:xfrm>
            <a:off x="738188" y="1591398"/>
            <a:ext cx="541961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Регистрация образовательной организации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9C36A-2A41-47A0-9977-1FFFA1A38D6C}"/>
              </a:ext>
            </a:extLst>
          </p:cNvPr>
          <p:cNvSpPr txBox="1"/>
          <p:nvPr/>
        </p:nvSpPr>
        <p:spPr>
          <a:xfrm>
            <a:off x="1319391" y="6935314"/>
            <a:ext cx="805461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http://lbihost.ru/wp-content/uploads/2017/08/Zayavka-blank-2-1.doc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E629E8-156A-4561-8544-57964A7C72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45" t="21227" r="29799" b="5176"/>
          <a:stretch/>
        </p:blipFill>
        <p:spPr>
          <a:xfrm>
            <a:off x="2178348" y="2297201"/>
            <a:ext cx="4176464" cy="442689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Облачко с текстом: прямоугольное 7">
            <a:extLst>
              <a:ext uri="{FF2B5EF4-FFF2-40B4-BE49-F238E27FC236}">
                <a16:creationId xmlns:a16="http://schemas.microsoft.com/office/drawing/2014/main" id="{0C8DAC01-B0E9-4F3F-8D50-498F12B156CE}"/>
              </a:ext>
            </a:extLst>
          </p:cNvPr>
          <p:cNvSpPr/>
          <p:nvPr/>
        </p:nvSpPr>
        <p:spPr>
          <a:xfrm>
            <a:off x="7290916" y="2341763"/>
            <a:ext cx="2808312" cy="2446980"/>
          </a:xfrm>
          <a:prstGeom prst="wedgeRectCallout">
            <a:avLst>
              <a:gd name="adj1" fmla="val -94899"/>
              <a:gd name="adj2" fmla="val 62089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Предварительно форма заявки скачивается с сайта (адрес указан ниже), заполняется, сканируется и прикрепляется к электронному заявлению (следующий слайд)</a:t>
            </a:r>
          </a:p>
        </p:txBody>
      </p:sp>
    </p:spTree>
    <p:extLst>
      <p:ext uri="{BB962C8B-B14F-4D97-AF65-F5344CB8AC3E}">
        <p14:creationId xmlns:p14="http://schemas.microsoft.com/office/powerpoint/2010/main" val="82845238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" y="27774"/>
            <a:ext cx="10692309" cy="7562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395" y="933631"/>
            <a:ext cx="9762609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3600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rPr>
              <a:t>Хостинг «Лига безопасного Интернета»</a:t>
            </a:r>
            <a:endParaRPr lang="ru-RU" sz="3200" dirty="0">
              <a:solidFill>
                <a:srgbClr val="11998E"/>
              </a:solidFill>
              <a:latin typeface="Verdana" panose="020B0604030504040204" pitchFamily="34" charset="0"/>
              <a:ea typeface="Verdana" panose="020B0604030504040204" pitchFamily="34" charset="0"/>
              <a:cs typeface="Calibri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0BE8A8-1F26-4AE0-AB6E-2093CC6167E5}"/>
              </a:ext>
            </a:extLst>
          </p:cNvPr>
          <p:cNvSpPr txBox="1"/>
          <p:nvPr/>
        </p:nvSpPr>
        <p:spPr>
          <a:xfrm>
            <a:off x="738188" y="1591398"/>
            <a:ext cx="541961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Регистрация образовательной организации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AD4042-BB93-42A3-87EE-21536494DC0F}"/>
              </a:ext>
            </a:extLst>
          </p:cNvPr>
          <p:cNvSpPr txBox="1"/>
          <p:nvPr/>
        </p:nvSpPr>
        <p:spPr>
          <a:xfrm>
            <a:off x="1164690" y="6996463"/>
            <a:ext cx="541606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http://lbihost.ru/podat-elektronnoe-zayavlenie/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67477B-BCDE-4A57-BF0A-0B6F333F08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1" t="9932" r="1307" b="5433"/>
          <a:stretch/>
        </p:blipFill>
        <p:spPr>
          <a:xfrm>
            <a:off x="760207" y="2144476"/>
            <a:ext cx="6242677" cy="308198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BC99F22-BA6C-4ACB-9E58-7D45043AB8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09" t="12889" r="1516" b="9297"/>
          <a:stretch/>
        </p:blipFill>
        <p:spPr>
          <a:xfrm>
            <a:off x="4457850" y="4003495"/>
            <a:ext cx="5929409" cy="275294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09349004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" y="0"/>
            <a:ext cx="10692309" cy="7562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180" y="894776"/>
            <a:ext cx="9762609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3600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rPr>
              <a:t>Хостинг «Лига безопасного Интернета»</a:t>
            </a:r>
            <a:endParaRPr lang="ru-RU" sz="3200" dirty="0">
              <a:solidFill>
                <a:srgbClr val="11998E"/>
              </a:solidFill>
              <a:latin typeface="Verdana" panose="020B0604030504040204" pitchFamily="34" charset="0"/>
              <a:ea typeface="Verdana" panose="020B0604030504040204" pitchFamily="34" charset="0"/>
              <a:cs typeface="Calibri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0BE8A8-1F26-4AE0-AB6E-2093CC6167E5}"/>
              </a:ext>
            </a:extLst>
          </p:cNvPr>
          <p:cNvSpPr txBox="1"/>
          <p:nvPr/>
        </p:nvSpPr>
        <p:spPr>
          <a:xfrm>
            <a:off x="738188" y="1591398"/>
            <a:ext cx="799288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Инструкции по настройке сайта и публикации материалов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3B5243-0262-479F-92D2-EC33A2B9B3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22" t="9744" r="9822" b="8721"/>
          <a:stretch/>
        </p:blipFill>
        <p:spPr>
          <a:xfrm>
            <a:off x="738188" y="2340471"/>
            <a:ext cx="8617098" cy="491823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Стрелка: штриховая вправо 5">
            <a:extLst>
              <a:ext uri="{FF2B5EF4-FFF2-40B4-BE49-F238E27FC236}">
                <a16:creationId xmlns:a16="http://schemas.microsoft.com/office/drawing/2014/main" id="{A3D95809-EB76-43E6-9FBB-4CBB122626BB}"/>
              </a:ext>
            </a:extLst>
          </p:cNvPr>
          <p:cNvSpPr/>
          <p:nvPr/>
        </p:nvSpPr>
        <p:spPr>
          <a:xfrm rot="2335756">
            <a:off x="4199355" y="2113128"/>
            <a:ext cx="594964" cy="454686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95416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" y="0"/>
            <a:ext cx="10692309" cy="75620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22664" y="396255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rPr>
              <a:t>Структура основной части сайта дошкольной образовательной организации</a:t>
            </a:r>
            <a:endParaRPr lang="ru-RU" sz="3200" b="1" dirty="0">
              <a:solidFill>
                <a:srgbClr val="11998E"/>
              </a:solidFill>
              <a:latin typeface="Verdana" panose="020B0604030504040204" pitchFamily="34" charset="0"/>
              <a:ea typeface="Verdana" panose="020B0604030504040204" pitchFamily="34" charset="0"/>
              <a:cs typeface="Calibri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D5057F-3B35-4A81-8807-5D3DE68E6C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24" t="17678" r="50672" b="6903"/>
          <a:stretch/>
        </p:blipFill>
        <p:spPr>
          <a:xfrm>
            <a:off x="3474492" y="2415849"/>
            <a:ext cx="4878817" cy="512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0596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0674137-3B66-4C26-BD12-338F1C07ED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" y="-771"/>
            <a:ext cx="10692309" cy="75620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6500" y="4172609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Ярославцев Виктор Леонидович,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59288" y="4572719"/>
            <a:ext cx="39978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6D6E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заместитель директора по УВР, </a:t>
            </a:r>
          </a:p>
          <a:p>
            <a:r>
              <a:rPr lang="ru-RU" sz="1600" dirty="0">
                <a:solidFill>
                  <a:srgbClr val="6D6E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учитель информатики </a:t>
            </a:r>
          </a:p>
          <a:p>
            <a:r>
              <a:rPr lang="ru-RU" sz="1600" dirty="0">
                <a:solidFill>
                  <a:srgbClr val="6D6E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МКОУ СОШ № 7 г. Слободского</a:t>
            </a:r>
          </a:p>
          <a:p>
            <a:r>
              <a:rPr lang="en-US" sz="1600" dirty="0">
                <a:solidFill>
                  <a:srgbClr val="6D6E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e-mail: yaro-vik@yandex.ru</a:t>
            </a:r>
            <a:r>
              <a:rPr lang="ru-RU" sz="1600" dirty="0">
                <a:solidFill>
                  <a:srgbClr val="6D6E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6500" y="3034710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rPr>
              <a:t>Контактная информация</a:t>
            </a:r>
            <a:r>
              <a:rPr lang="ru-RU" sz="4000" b="1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018193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" y="0"/>
            <a:ext cx="10692309" cy="75620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t="42872" r="30483" b="51239"/>
          <a:stretch/>
        </p:blipFill>
        <p:spPr>
          <a:xfrm>
            <a:off x="1145969" y="3241964"/>
            <a:ext cx="6287984" cy="4453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6" t="45816" r="14047" b="44644"/>
          <a:stretch/>
        </p:blipFill>
        <p:spPr>
          <a:xfrm>
            <a:off x="2796639" y="3464626"/>
            <a:ext cx="6394862" cy="7214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2244" y="4172941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Федеральный закон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42244" y="4532981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6D6E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Федеральный закон от 29.12.2012 N 273-ФЗ  "Об образовании в Российской Федерации"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58268" y="5724847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6D6E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Статья 29. Информационная открытость образовательной организации.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22564" y="417468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Постановление Правительства РФ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22564" y="4793663"/>
            <a:ext cx="25202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6D6E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Постановление Правительства Российской Федерации от 20.10.2021 № 1802 "Об утверждении Правил размещения на официальном сайте образовательной организации в информационно-телекоммуникационной сети "Интернет"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0876" y="417468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Приказ Рособрнадзора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989141" y="4793663"/>
            <a:ext cx="2520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6D6E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ПРИКАЗ</a:t>
            </a:r>
          </a:p>
          <a:p>
            <a:r>
              <a:rPr lang="ru-RU" sz="1200" dirty="0">
                <a:solidFill>
                  <a:srgbClr val="6D6E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 14 августа 2020 г. N 831</a:t>
            </a:r>
          </a:p>
          <a:p>
            <a:r>
              <a:rPr lang="ru-RU" sz="1200" dirty="0">
                <a:solidFill>
                  <a:srgbClr val="6D6E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«Об утверждении требований</a:t>
            </a:r>
          </a:p>
          <a:p>
            <a:r>
              <a:rPr lang="ru-RU" sz="1200" dirty="0">
                <a:solidFill>
                  <a:srgbClr val="6D6E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 структуре официального сайта образовательной организации</a:t>
            </a:r>
          </a:p>
          <a:p>
            <a:r>
              <a:rPr lang="ru-RU" sz="1200" dirty="0">
                <a:solidFill>
                  <a:srgbClr val="6D6E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информационно-телекоммуникационной сети «Интернет« и формату представления информации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8188" y="997463"/>
            <a:ext cx="7043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4000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rPr>
              <a:t>Нормативные документы </a:t>
            </a:r>
            <a:endParaRPr lang="ru-RU" sz="3600" dirty="0">
              <a:solidFill>
                <a:srgbClr val="11998E"/>
              </a:solidFill>
              <a:latin typeface="Verdana" panose="020B0604030504040204" pitchFamily="34" charset="0"/>
              <a:ea typeface="Verdana" panose="020B060403050404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22826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" y="0"/>
            <a:ext cx="10692309" cy="7562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8188" y="997463"/>
            <a:ext cx="2273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4000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rPr>
              <a:t>Хостинг</a:t>
            </a:r>
            <a:endParaRPr lang="ru-RU" sz="3600" dirty="0">
              <a:solidFill>
                <a:srgbClr val="11998E"/>
              </a:solidFill>
              <a:latin typeface="Verdana" panose="020B0604030504040204" pitchFamily="34" charset="0"/>
              <a:ea typeface="Verdana" panose="020B0604030504040204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2204" y="2607597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38EF7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Бесплатный хостинг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82204" y="2967637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«-»</a:t>
            </a:r>
            <a:r>
              <a:rPr lang="ru-RU" sz="1200" dirty="0">
                <a:solidFill>
                  <a:srgbClr val="6D6E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- Наличие контекстной рекламы, противоречащей задачам обучения и воспитания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2204" y="446006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Платный хостинг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82204" y="4731716"/>
            <a:ext cx="29523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«+»</a:t>
            </a:r>
            <a:r>
              <a:rPr lang="ru-RU" sz="1200" dirty="0">
                <a:solidFill>
                  <a:srgbClr val="6D6E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отсутствие рекламы, размещение сайтов на серверах, расположенных на территории РФ (соблюдение требования 152-ФЗ «О персональных данных»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90916" y="226846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Платный хостинг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290916" y="2628503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«-»</a:t>
            </a:r>
            <a:r>
              <a:rPr lang="ru-RU" sz="1200" dirty="0">
                <a:solidFill>
                  <a:srgbClr val="6D6E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- сложность установки и настройки сайта, требующей привлечения специалистов</a:t>
            </a:r>
            <a:r>
              <a:rPr lang="ru-RU" sz="1200" dirty="0">
                <a:solidFill>
                  <a:srgbClr val="6D6E70"/>
                </a:solidFill>
                <a:latin typeface="Corbel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90916" y="4284687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rgbClr val="38EF7D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Бесплатный хостинг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290916" y="4644727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«+»</a:t>
            </a:r>
            <a:r>
              <a:rPr lang="ru-RU" sz="1200" dirty="0">
                <a:solidFill>
                  <a:srgbClr val="6D6E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- простота использования и создания сайта за счет использования встроенных конструкторов сайтов</a:t>
            </a:r>
          </a:p>
        </p:txBody>
      </p:sp>
    </p:spTree>
    <p:extLst>
      <p:ext uri="{BB962C8B-B14F-4D97-AF65-F5344CB8AC3E}">
        <p14:creationId xmlns:p14="http://schemas.microsoft.com/office/powerpoint/2010/main" val="283241323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1"/>
            <a:ext cx="10692309" cy="75620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8188" y="997463"/>
            <a:ext cx="8683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4000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rPr>
              <a:t>Платформы для создания сайта</a:t>
            </a:r>
            <a:endParaRPr lang="ru-RU" sz="3600" dirty="0">
              <a:solidFill>
                <a:srgbClr val="11998E"/>
              </a:solidFill>
              <a:latin typeface="Verdana" panose="020B0604030504040204" pitchFamily="34" charset="0"/>
              <a:ea typeface="Verdana" panose="020B0604030504040204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5719" y="3564607"/>
            <a:ext cx="2160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en-US" sz="1200" b="1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UCOZ</a:t>
            </a:r>
            <a:r>
              <a:rPr lang="ru-RU" sz="1200" b="1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r>
              <a:rPr lang="ru-RU" sz="1200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ru-RU" sz="1200" dirty="0">
                <a:solidFill>
                  <a:srgbClr val="6D6E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2020 году стал платной платформой для образовательных организаций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42238" y="3564607"/>
            <a:ext cx="2160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en-US" sz="1200" b="1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Nethouse.ru</a:t>
            </a:r>
            <a:r>
              <a:rPr lang="ru-RU" sz="1200" b="1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endParaRPr lang="ru-RU" sz="1200" dirty="0">
              <a:solidFill>
                <a:srgbClr val="11998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dirty="0">
                <a:solidFill>
                  <a:srgbClr val="6D6E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Легкий, простой конструктор сайтов, не предназначенный для создания сложных структур сайта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28757" y="3564606"/>
            <a:ext cx="2160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en-US" sz="1200" b="1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WordPress</a:t>
            </a:r>
            <a:r>
              <a:rPr lang="ru-RU" sz="1200" b="1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endParaRPr lang="ru-RU" sz="1200" dirty="0">
              <a:solidFill>
                <a:srgbClr val="11998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dirty="0">
                <a:solidFill>
                  <a:srgbClr val="6D6E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Платформа, требующая размещения на платных хостингах с подключением к базам </a:t>
            </a:r>
            <a:r>
              <a:rPr lang="en-US" sz="1200" dirty="0">
                <a:solidFill>
                  <a:srgbClr val="6D6E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MSQL</a:t>
            </a:r>
            <a:endParaRPr lang="ru-RU" sz="1200" dirty="0">
              <a:solidFill>
                <a:srgbClr val="6D6E7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60537" y="3564606"/>
            <a:ext cx="2160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en-US" sz="1200" b="1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Joomla</a:t>
            </a:r>
            <a:r>
              <a:rPr lang="ru-RU" sz="1200" b="1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endParaRPr lang="ru-RU" sz="1200" dirty="0">
              <a:solidFill>
                <a:srgbClr val="11998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dirty="0">
                <a:solidFill>
                  <a:srgbClr val="6D6E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Платформа, требующая размещения на платных хостингах с подключением к базам MSQL</a:t>
            </a:r>
          </a:p>
        </p:txBody>
      </p:sp>
    </p:spTree>
    <p:extLst>
      <p:ext uri="{BB962C8B-B14F-4D97-AF65-F5344CB8AC3E}">
        <p14:creationId xmlns:p14="http://schemas.microsoft.com/office/powerpoint/2010/main" val="150697764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" y="0"/>
            <a:ext cx="10692309" cy="75620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6" t="45816" r="14047" b="44644"/>
          <a:stretch/>
        </p:blipFill>
        <p:spPr>
          <a:xfrm>
            <a:off x="2796639" y="3464626"/>
            <a:ext cx="6394862" cy="7214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2244" y="4172941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Хостинг платный «</a:t>
            </a:r>
            <a:r>
              <a:rPr lang="ru-RU" sz="1600" b="1" dirty="0" err="1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Спринтхост</a:t>
            </a:r>
            <a:r>
              <a:rPr lang="ru-RU" sz="1600" b="1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42244" y="4911101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6D6E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Недорогой платный хостинг с </a:t>
            </a:r>
            <a:r>
              <a:rPr lang="ru-RU" sz="1200" dirty="0" err="1">
                <a:solidFill>
                  <a:srgbClr val="6D6E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автоустановщиком</a:t>
            </a:r>
            <a:r>
              <a:rPr lang="ru-RU" sz="1200" dirty="0">
                <a:solidFill>
                  <a:srgbClr val="6D6E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платформ сайтов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22564" y="417468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Бесплатный хостинг «</a:t>
            </a:r>
            <a:r>
              <a:rPr lang="en-US" sz="1600" b="1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Nethouse.ru</a:t>
            </a:r>
            <a:r>
              <a:rPr lang="ru-RU" sz="1600" b="1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94571" y="5005679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6D6E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Бесплатный хостинг с простым конструктором сайта. Имеется реклама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0876" y="4174682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Бесплатный хостинг «Лига безопасного интернета»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02884" y="5098012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6D6E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Бесплатный безопасный хостинг для размещения сайтов образовательных организаций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2831" y="800585"/>
            <a:ext cx="95237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rPr>
              <a:t>Варианты для размещения сайтов </a:t>
            </a:r>
          </a:p>
          <a:p>
            <a:r>
              <a:rPr lang="ru-RU" sz="4000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rPr>
              <a:t>дошкольных образовательных </a:t>
            </a:r>
          </a:p>
          <a:p>
            <a:r>
              <a:rPr lang="ru-RU" sz="4000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rPr>
              <a:t>организаций </a:t>
            </a:r>
            <a:endParaRPr lang="ru-RU" sz="3600" dirty="0">
              <a:solidFill>
                <a:srgbClr val="11998E"/>
              </a:solidFill>
              <a:latin typeface="Verdana" panose="020B0604030504040204" pitchFamily="34" charset="0"/>
              <a:ea typeface="Verdana" panose="020B060403050404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32504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" y="0"/>
            <a:ext cx="10692309" cy="7562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8188" y="997463"/>
            <a:ext cx="6171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4000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rPr>
              <a:t>Хостинг «</a:t>
            </a:r>
            <a:r>
              <a:rPr lang="ru-RU" sz="4000" dirty="0" err="1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rPr>
              <a:t>Спринтхост</a:t>
            </a:r>
            <a:r>
              <a:rPr lang="ru-RU" sz="4000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rPr>
              <a:t>»</a:t>
            </a:r>
            <a:endParaRPr lang="ru-RU" sz="3600" dirty="0">
              <a:solidFill>
                <a:srgbClr val="11998E"/>
              </a:solidFill>
              <a:latin typeface="Verdana" panose="020B0604030504040204" pitchFamily="34" charset="0"/>
              <a:ea typeface="Verdana" panose="020B0604030504040204" pitchFamily="34" charset="0"/>
              <a:cs typeface="Calibri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0BE8A8-1F26-4AE0-AB6E-2093CC6167E5}"/>
              </a:ext>
            </a:extLst>
          </p:cNvPr>
          <p:cNvSpPr txBox="1"/>
          <p:nvPr/>
        </p:nvSpPr>
        <p:spPr>
          <a:xfrm>
            <a:off x="1952815" y="6209205"/>
            <a:ext cx="541961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https://sprinthost.ru</a:t>
            </a:r>
            <a:endParaRPr lang="ru-RU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5E95B6-52BE-4C65-AB2E-302CB81331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64" t="9296" r="9597" b="32044"/>
          <a:stretch/>
        </p:blipFill>
        <p:spPr>
          <a:xfrm>
            <a:off x="483454" y="1722229"/>
            <a:ext cx="8280920" cy="352839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CECF796-3A31-4B9F-90BF-700A054950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98" t="10495" r="19024" b="8100"/>
          <a:stretch/>
        </p:blipFill>
        <p:spPr>
          <a:xfrm>
            <a:off x="5146077" y="3132559"/>
            <a:ext cx="5025159" cy="375506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66ADDB1-D0EF-4B4B-8982-64A09EC08698}"/>
              </a:ext>
            </a:extLst>
          </p:cNvPr>
          <p:cNvSpPr txBox="1"/>
          <p:nvPr/>
        </p:nvSpPr>
        <p:spPr>
          <a:xfrm>
            <a:off x="6498828" y="7031185"/>
            <a:ext cx="302433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Пример сайта</a:t>
            </a:r>
          </a:p>
        </p:txBody>
      </p:sp>
    </p:spTree>
    <p:extLst>
      <p:ext uri="{BB962C8B-B14F-4D97-AF65-F5344CB8AC3E}">
        <p14:creationId xmlns:p14="http://schemas.microsoft.com/office/powerpoint/2010/main" val="108470943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" y="0"/>
            <a:ext cx="10692309" cy="7562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8188" y="997463"/>
            <a:ext cx="6272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4000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rPr>
              <a:t>Хостинг «</a:t>
            </a:r>
            <a:r>
              <a:rPr lang="en-US" sz="4000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rPr>
              <a:t>Nethouse.ru</a:t>
            </a:r>
            <a:r>
              <a:rPr lang="ru-RU" sz="4000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rPr>
              <a:t>»</a:t>
            </a:r>
            <a:endParaRPr lang="ru-RU" sz="3600" dirty="0">
              <a:solidFill>
                <a:srgbClr val="11998E"/>
              </a:solidFill>
              <a:latin typeface="Verdana" panose="020B0604030504040204" pitchFamily="34" charset="0"/>
              <a:ea typeface="Verdana" panose="020B0604030504040204" pitchFamily="34" charset="0"/>
              <a:cs typeface="Calibri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0BE8A8-1F26-4AE0-AB6E-2093CC6167E5}"/>
              </a:ext>
            </a:extLst>
          </p:cNvPr>
          <p:cNvSpPr txBox="1"/>
          <p:nvPr/>
        </p:nvSpPr>
        <p:spPr>
          <a:xfrm>
            <a:off x="1952815" y="6209205"/>
            <a:ext cx="541961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https://nethouse.ru</a:t>
            </a: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6ADDB1-D0EF-4B4B-8982-64A09EC08698}"/>
              </a:ext>
            </a:extLst>
          </p:cNvPr>
          <p:cNvSpPr txBox="1"/>
          <p:nvPr/>
        </p:nvSpPr>
        <p:spPr>
          <a:xfrm>
            <a:off x="6498828" y="7031185"/>
            <a:ext cx="302433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Пример сайта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EB993E-A14F-43D9-A314-99FC114D5B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17" t="9297" r="6904" b="9625"/>
          <a:stretch/>
        </p:blipFill>
        <p:spPr>
          <a:xfrm>
            <a:off x="738188" y="1886318"/>
            <a:ext cx="6768752" cy="378862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6B61BF-C5B2-42A6-8372-2AAA924A6C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98" t="9297" r="18262" b="15283"/>
          <a:stretch/>
        </p:blipFill>
        <p:spPr>
          <a:xfrm>
            <a:off x="5634732" y="3716505"/>
            <a:ext cx="4550210" cy="311143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60719792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" y="0"/>
            <a:ext cx="10692309" cy="7562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148" y="920852"/>
            <a:ext cx="9762609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3600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rPr>
              <a:t>Хостинг «Лига безопасного Интернета»</a:t>
            </a:r>
            <a:endParaRPr lang="ru-RU" sz="3200" dirty="0">
              <a:solidFill>
                <a:srgbClr val="11998E"/>
              </a:solidFill>
              <a:latin typeface="Verdana" panose="020B0604030504040204" pitchFamily="34" charset="0"/>
              <a:ea typeface="Verdana" panose="020B0604030504040204" pitchFamily="34" charset="0"/>
              <a:cs typeface="Calibri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0BE8A8-1F26-4AE0-AB6E-2093CC6167E5}"/>
              </a:ext>
            </a:extLst>
          </p:cNvPr>
          <p:cNvSpPr txBox="1"/>
          <p:nvPr/>
        </p:nvSpPr>
        <p:spPr>
          <a:xfrm>
            <a:off x="1952815" y="6209205"/>
            <a:ext cx="541961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http://lbihost.ru</a:t>
            </a: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6ADDB1-D0EF-4B4B-8982-64A09EC08698}"/>
              </a:ext>
            </a:extLst>
          </p:cNvPr>
          <p:cNvSpPr txBox="1"/>
          <p:nvPr/>
        </p:nvSpPr>
        <p:spPr>
          <a:xfrm>
            <a:off x="6498828" y="7031185"/>
            <a:ext cx="302433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Пример сайта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5291C9-3B35-45D7-AFD9-F911B36AD9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50" t="9297" r="13637" b="9625"/>
          <a:stretch/>
        </p:blipFill>
        <p:spPr>
          <a:xfrm>
            <a:off x="720862" y="1808503"/>
            <a:ext cx="6498046" cy="421472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AAF2FD-5CE3-425C-AF21-EC5A244E5F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10" t="9297" r="12290" b="3729"/>
          <a:stretch/>
        </p:blipFill>
        <p:spPr>
          <a:xfrm>
            <a:off x="5605286" y="3585716"/>
            <a:ext cx="4811420" cy="320691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75348063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2309" cy="756203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6140" y="973244"/>
            <a:ext cx="9762609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3600" dirty="0">
                <a:solidFill>
                  <a:srgbClr val="11998E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rPr>
              <a:t>Хостинг «Лига безопасного Интернета»</a:t>
            </a:r>
            <a:endParaRPr lang="ru-RU" sz="3200" dirty="0">
              <a:solidFill>
                <a:srgbClr val="11998E"/>
              </a:solidFill>
              <a:latin typeface="Verdana" panose="020B0604030504040204" pitchFamily="34" charset="0"/>
              <a:ea typeface="Verdana" panose="020B0604030504040204" pitchFamily="34" charset="0"/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D7F049-316B-474D-A1C0-50BB4B636141}"/>
              </a:ext>
            </a:extLst>
          </p:cNvPr>
          <p:cNvSpPr txBox="1"/>
          <p:nvPr/>
        </p:nvSpPr>
        <p:spPr>
          <a:xfrm>
            <a:off x="727603" y="1836877"/>
            <a:ext cx="9577063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Услуги хостинга:</a:t>
            </a: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Файлы и базы данных для безвозмездного использования на нашем хостинге.</a:t>
            </a:r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Консультации по телефону или исправление технических ошибок через службу поддержки.</a:t>
            </a:r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Хранение всей необходимой технической информации.</a:t>
            </a:r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Контроль корректной работы всех сайтов.</a:t>
            </a:r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Защита от DDOS.</a:t>
            </a:r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Защита от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Bot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NET.</a:t>
            </a:r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Защита от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Brute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Force.</a:t>
            </a:r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Мобильная адаптация всех сайтов.</a:t>
            </a:r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Парковка сторонних доменов.</a:t>
            </a:r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Дисковое пространство 500 МБ.</a:t>
            </a:r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Версия для слабовидящих.</a:t>
            </a:r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Анти-Бот (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Каптча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Интеграция сервисов по статистике: «Спутник», «Яндекс Метрика», «Гугл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Аналитикс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Выбор шаблонов.</a:t>
            </a:r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Конструктор форм.</a:t>
            </a:r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Конструктор шаблонов.</a:t>
            </a:r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Регистрация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суб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-домена в зоне lbihost.ru.</a:t>
            </a:r>
          </a:p>
        </p:txBody>
      </p:sp>
    </p:spTree>
    <p:extLst>
      <p:ext uri="{BB962C8B-B14F-4D97-AF65-F5344CB8AC3E}">
        <p14:creationId xmlns:p14="http://schemas.microsoft.com/office/powerpoint/2010/main" val="179121384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563</Words>
  <Application>Microsoft Office PowerPoint</Application>
  <PresentationFormat>Произвольный</PresentationFormat>
  <Paragraphs>92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Ярославцев Виктор Леонидович (МКОУ СОШ №7 г. Слободской)</cp:lastModifiedBy>
  <cp:revision>10</cp:revision>
  <dcterms:created xsi:type="dcterms:W3CDTF">2021-04-26T04:19:05Z</dcterms:created>
  <dcterms:modified xsi:type="dcterms:W3CDTF">2021-11-16T18:11:06Z</dcterms:modified>
</cp:coreProperties>
</file>