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300" r:id="rId3"/>
    <p:sldId id="301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22" r:id="rId19"/>
    <p:sldId id="323" r:id="rId20"/>
    <p:sldId id="324" r:id="rId21"/>
    <p:sldId id="325" r:id="rId22"/>
    <p:sldId id="326" r:id="rId23"/>
    <p:sldId id="328" r:id="rId24"/>
    <p:sldId id="329" r:id="rId25"/>
    <p:sldId id="330" r:id="rId26"/>
    <p:sldId id="331" r:id="rId27"/>
    <p:sldId id="332" r:id="rId28"/>
    <p:sldId id="334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88" d="100"/>
          <a:sy n="88" d="100"/>
        </p:scale>
        <p:origin x="-216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6512E9-156A-4A56-B9C7-512E6B6A27C2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7C3347-5115-4B74-8868-F1E8D08C5A9A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3200" baseline="0" dirty="0" smtClean="0">
              <a:solidFill>
                <a:schemeClr val="tx1"/>
              </a:solidFill>
            </a:rPr>
            <a:t>Имеет особенности, связанные с целями изучения</a:t>
          </a:r>
          <a:endParaRPr lang="ru-RU" sz="3200" baseline="0" dirty="0">
            <a:solidFill>
              <a:schemeClr val="tx1"/>
            </a:solidFill>
          </a:endParaRPr>
        </a:p>
      </dgm:t>
    </dgm:pt>
    <dgm:pt modelId="{8CD1447B-8041-4B99-9E11-2E1B60861353}" type="parTrans" cxnId="{40A0C8C3-05C3-439B-BA9D-0C3550EC8850}">
      <dgm:prSet/>
      <dgm:spPr/>
      <dgm:t>
        <a:bodyPr/>
        <a:lstStyle/>
        <a:p>
          <a:endParaRPr lang="ru-RU"/>
        </a:p>
      </dgm:t>
    </dgm:pt>
    <dgm:pt modelId="{6694526A-6144-4FF6-A1ED-F5BC8D50B6E9}" type="sibTrans" cxnId="{40A0C8C3-05C3-439B-BA9D-0C3550EC8850}">
      <dgm:prSet/>
      <dgm:spPr/>
      <dgm:t>
        <a:bodyPr/>
        <a:lstStyle/>
        <a:p>
          <a:endParaRPr lang="ru-RU" dirty="0"/>
        </a:p>
      </dgm:t>
    </dgm:pt>
    <dgm:pt modelId="{66BA4F48-04C3-43F6-B3C2-88083DA1572C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Курс </a:t>
          </a:r>
          <a:r>
            <a:rPr lang="ru-RU" b="1" dirty="0" smtClean="0">
              <a:solidFill>
                <a:schemeClr val="tx1"/>
              </a:solidFill>
            </a:rPr>
            <a:t>не направлен на заучивание </a:t>
          </a:r>
          <a:r>
            <a:rPr lang="ru-RU" dirty="0" smtClean="0">
              <a:solidFill>
                <a:schemeClr val="tx1"/>
              </a:solidFill>
            </a:rPr>
            <a:t>каких-либо фактов из истории языка </a:t>
          </a:r>
        </a:p>
        <a:p>
          <a:r>
            <a:rPr lang="ru-RU" dirty="0" smtClean="0">
              <a:solidFill>
                <a:schemeClr val="tx1"/>
              </a:solidFill>
            </a:rPr>
            <a:t>Чрезмерная формализация и стандартизация контроля может вызвать обратный эффект</a:t>
          </a:r>
          <a:endParaRPr lang="ru-RU" dirty="0">
            <a:solidFill>
              <a:schemeClr val="tx1"/>
            </a:solidFill>
          </a:endParaRPr>
        </a:p>
      </dgm:t>
    </dgm:pt>
    <dgm:pt modelId="{2CC2239F-C017-451F-8ECD-AF03B2FD2210}" type="parTrans" cxnId="{DE284DCE-6097-47C7-8FCF-A8C35173B223}">
      <dgm:prSet/>
      <dgm:spPr/>
      <dgm:t>
        <a:bodyPr/>
        <a:lstStyle/>
        <a:p>
          <a:endParaRPr lang="ru-RU"/>
        </a:p>
      </dgm:t>
    </dgm:pt>
    <dgm:pt modelId="{BA66B74E-6721-4B69-A4D9-4DD41C730CE8}" type="sibTrans" cxnId="{DE284DCE-6097-47C7-8FCF-A8C35173B223}">
      <dgm:prSet/>
      <dgm:spPr/>
      <dgm:t>
        <a:bodyPr/>
        <a:lstStyle/>
        <a:p>
          <a:endParaRPr lang="ru-RU"/>
        </a:p>
      </dgm:t>
    </dgm:pt>
    <dgm:pt modelId="{CC158B17-557C-4432-B99D-E2DDFDA7AE2E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Приоритетной целью является </a:t>
          </a:r>
          <a:r>
            <a:rPr lang="ru-RU" b="1" dirty="0" smtClean="0">
              <a:solidFill>
                <a:schemeClr val="tx1"/>
              </a:solidFill>
            </a:rPr>
            <a:t>формирование познавательного интереса</a:t>
          </a:r>
          <a:r>
            <a:rPr lang="ru-RU" dirty="0" smtClean="0">
              <a:solidFill>
                <a:schemeClr val="tx1"/>
              </a:solidFill>
            </a:rPr>
            <a:t>, любви, уважительного отношения к русскому языку, а через него – к родной культуре</a:t>
          </a:r>
          <a:endParaRPr lang="ru-RU" dirty="0">
            <a:solidFill>
              <a:schemeClr val="tx1"/>
            </a:solidFill>
          </a:endParaRPr>
        </a:p>
      </dgm:t>
    </dgm:pt>
    <dgm:pt modelId="{86A6F140-4BAB-409A-B1BE-7F72C956613E}" type="parTrans" cxnId="{D78859E3-A01C-48D0-BE12-A247D1EB2BE9}">
      <dgm:prSet/>
      <dgm:spPr/>
      <dgm:t>
        <a:bodyPr/>
        <a:lstStyle/>
        <a:p>
          <a:endParaRPr lang="ru-RU"/>
        </a:p>
      </dgm:t>
    </dgm:pt>
    <dgm:pt modelId="{628CC4BE-3DF8-47AE-834E-F08FC276B7EC}" type="sibTrans" cxnId="{D78859E3-A01C-48D0-BE12-A247D1EB2BE9}">
      <dgm:prSet/>
      <dgm:spPr/>
      <dgm:t>
        <a:bodyPr/>
        <a:lstStyle/>
        <a:p>
          <a:endParaRPr lang="ru-RU" dirty="0"/>
        </a:p>
      </dgm:t>
    </dgm:pt>
    <dgm:pt modelId="{EED6AAD7-D4EA-48F9-86B3-A07DD4412B2C}" type="pres">
      <dgm:prSet presAssocID="{3B6512E9-156A-4A56-B9C7-512E6B6A27C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7595D5-AE7B-4E8B-8FBB-3C7C5CF488C3}" type="pres">
      <dgm:prSet presAssocID="{6F7C3347-5115-4B74-8868-F1E8D08C5A9A}" presName="node" presStyleLbl="node1" presStyleIdx="0" presStyleCnt="3" custScaleX="253916" custScaleY="1684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2BE2C8-6D80-4E2F-8DC5-9D1EC51DA645}" type="pres">
      <dgm:prSet presAssocID="{6694526A-6144-4FF6-A1ED-F5BC8D50B6E9}" presName="sibTrans" presStyleLbl="sibTrans2D1" presStyleIdx="0" presStyleCnt="3" custAng="17143252" custFlipVert="1" custFlipHor="0" custScaleX="98481" custScaleY="108243" custLinFactNeighborX="-5913" custLinFactNeighborY="4293"/>
      <dgm:spPr/>
      <dgm:t>
        <a:bodyPr/>
        <a:lstStyle/>
        <a:p>
          <a:endParaRPr lang="ru-RU"/>
        </a:p>
      </dgm:t>
    </dgm:pt>
    <dgm:pt modelId="{07597C53-4EB8-4E87-A77B-9CB16109000B}" type="pres">
      <dgm:prSet presAssocID="{6694526A-6144-4FF6-A1ED-F5BC8D50B6E9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174EC2C5-6DE9-4DC4-B846-3D94CA36751C}" type="pres">
      <dgm:prSet presAssocID="{66BA4F48-04C3-43F6-B3C2-88083DA1572C}" presName="node" presStyleLbl="node1" presStyleIdx="1" presStyleCnt="3" custScaleX="178771" custScaleY="191821" custRadScaleRad="131756" custRadScaleInc="2243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AB9422-088E-4AF6-9599-017DBF8037F4}" type="pres">
      <dgm:prSet presAssocID="{BA66B74E-6721-4B69-A4D9-4DD41C730CE8}" presName="sibTrans" presStyleLbl="sibTrans2D1" presStyleIdx="1" presStyleCnt="3"/>
      <dgm:spPr/>
      <dgm:t>
        <a:bodyPr/>
        <a:lstStyle/>
        <a:p>
          <a:endParaRPr lang="ru-RU"/>
        </a:p>
      </dgm:t>
    </dgm:pt>
    <dgm:pt modelId="{0C8EB753-73BB-45A8-86D5-D0EA5C1DFB87}" type="pres">
      <dgm:prSet presAssocID="{BA66B74E-6721-4B69-A4D9-4DD41C730CE8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519AFF93-90E4-4EA5-9CD9-5D739823E54E}" type="pres">
      <dgm:prSet presAssocID="{CC158B17-557C-4432-B99D-E2DDFDA7AE2E}" presName="node" presStyleLbl="node1" presStyleIdx="2" presStyleCnt="3" custScaleX="188587" custScaleY="190821" custRadScaleRad="136689" custRadScaleInc="-226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5B13D7-1DD8-4A74-A765-AF46B096EBB7}" type="pres">
      <dgm:prSet presAssocID="{628CC4BE-3DF8-47AE-834E-F08FC276B7EC}" presName="sibTrans" presStyleLbl="sibTrans2D1" presStyleIdx="2" presStyleCnt="3" custAng="613427" custScaleX="98878" custScaleY="111819" custLinFactNeighborX="-5164" custLinFactNeighborY="0"/>
      <dgm:spPr/>
      <dgm:t>
        <a:bodyPr/>
        <a:lstStyle/>
        <a:p>
          <a:endParaRPr lang="ru-RU"/>
        </a:p>
      </dgm:t>
    </dgm:pt>
    <dgm:pt modelId="{3BB31E59-07C4-4E8D-B911-02EE887820A4}" type="pres">
      <dgm:prSet presAssocID="{628CC4BE-3DF8-47AE-834E-F08FC276B7EC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D78859E3-A01C-48D0-BE12-A247D1EB2BE9}" srcId="{3B6512E9-156A-4A56-B9C7-512E6B6A27C2}" destId="{CC158B17-557C-4432-B99D-E2DDFDA7AE2E}" srcOrd="2" destOrd="0" parTransId="{86A6F140-4BAB-409A-B1BE-7F72C956613E}" sibTransId="{628CC4BE-3DF8-47AE-834E-F08FC276B7EC}"/>
    <dgm:cxn modelId="{836284CC-6216-4492-A971-35A9271D6124}" type="presOf" srcId="{BA66B74E-6721-4B69-A4D9-4DD41C730CE8}" destId="{0C8EB753-73BB-45A8-86D5-D0EA5C1DFB87}" srcOrd="1" destOrd="0" presId="urn:microsoft.com/office/officeart/2005/8/layout/cycle7"/>
    <dgm:cxn modelId="{3659ED77-8FEF-4B3F-8595-8F43B15BFD55}" type="presOf" srcId="{628CC4BE-3DF8-47AE-834E-F08FC276B7EC}" destId="{3BB31E59-07C4-4E8D-B911-02EE887820A4}" srcOrd="1" destOrd="0" presId="urn:microsoft.com/office/officeart/2005/8/layout/cycle7"/>
    <dgm:cxn modelId="{AC8EF3EC-EDE1-4019-9A54-B59BABC0367E}" type="presOf" srcId="{6694526A-6144-4FF6-A1ED-F5BC8D50B6E9}" destId="{9F2BE2C8-6D80-4E2F-8DC5-9D1EC51DA645}" srcOrd="0" destOrd="0" presId="urn:microsoft.com/office/officeart/2005/8/layout/cycle7"/>
    <dgm:cxn modelId="{40A0C8C3-05C3-439B-BA9D-0C3550EC8850}" srcId="{3B6512E9-156A-4A56-B9C7-512E6B6A27C2}" destId="{6F7C3347-5115-4B74-8868-F1E8D08C5A9A}" srcOrd="0" destOrd="0" parTransId="{8CD1447B-8041-4B99-9E11-2E1B60861353}" sibTransId="{6694526A-6144-4FF6-A1ED-F5BC8D50B6E9}"/>
    <dgm:cxn modelId="{470681A0-4E79-47A1-9C11-4EE56D71B905}" type="presOf" srcId="{6694526A-6144-4FF6-A1ED-F5BC8D50B6E9}" destId="{07597C53-4EB8-4E87-A77B-9CB16109000B}" srcOrd="1" destOrd="0" presId="urn:microsoft.com/office/officeart/2005/8/layout/cycle7"/>
    <dgm:cxn modelId="{DE284DCE-6097-47C7-8FCF-A8C35173B223}" srcId="{3B6512E9-156A-4A56-B9C7-512E6B6A27C2}" destId="{66BA4F48-04C3-43F6-B3C2-88083DA1572C}" srcOrd="1" destOrd="0" parTransId="{2CC2239F-C017-451F-8ECD-AF03B2FD2210}" sibTransId="{BA66B74E-6721-4B69-A4D9-4DD41C730CE8}"/>
    <dgm:cxn modelId="{FFED4C7E-1063-4441-9057-DDEE34F17EA5}" type="presOf" srcId="{628CC4BE-3DF8-47AE-834E-F08FC276B7EC}" destId="{E85B13D7-1DD8-4A74-A765-AF46B096EBB7}" srcOrd="0" destOrd="0" presId="urn:microsoft.com/office/officeart/2005/8/layout/cycle7"/>
    <dgm:cxn modelId="{E8458E47-4CDC-4FD7-87B9-AE650608AF44}" type="presOf" srcId="{BA66B74E-6721-4B69-A4D9-4DD41C730CE8}" destId="{5BAB9422-088E-4AF6-9599-017DBF8037F4}" srcOrd="0" destOrd="0" presId="urn:microsoft.com/office/officeart/2005/8/layout/cycle7"/>
    <dgm:cxn modelId="{8209C4E6-473F-4C5E-A954-90C63ACC4492}" type="presOf" srcId="{6F7C3347-5115-4B74-8868-F1E8D08C5A9A}" destId="{977595D5-AE7B-4E8B-8FBB-3C7C5CF488C3}" srcOrd="0" destOrd="0" presId="urn:microsoft.com/office/officeart/2005/8/layout/cycle7"/>
    <dgm:cxn modelId="{D74E30F3-9BAA-4FA0-9637-782358400EFB}" type="presOf" srcId="{66BA4F48-04C3-43F6-B3C2-88083DA1572C}" destId="{174EC2C5-6DE9-4DC4-B846-3D94CA36751C}" srcOrd="0" destOrd="0" presId="urn:microsoft.com/office/officeart/2005/8/layout/cycle7"/>
    <dgm:cxn modelId="{F8CBE36C-9A53-41B9-BB93-8D37E8B2BDB0}" type="presOf" srcId="{3B6512E9-156A-4A56-B9C7-512E6B6A27C2}" destId="{EED6AAD7-D4EA-48F9-86B3-A07DD4412B2C}" srcOrd="0" destOrd="0" presId="urn:microsoft.com/office/officeart/2005/8/layout/cycle7"/>
    <dgm:cxn modelId="{C977D38D-F3D4-45F7-8B00-3ED845B6EAEA}" type="presOf" srcId="{CC158B17-557C-4432-B99D-E2DDFDA7AE2E}" destId="{519AFF93-90E4-4EA5-9CD9-5D739823E54E}" srcOrd="0" destOrd="0" presId="urn:microsoft.com/office/officeart/2005/8/layout/cycle7"/>
    <dgm:cxn modelId="{2363E4F2-4D8C-4835-8BBF-BA413DECCEF1}" type="presParOf" srcId="{EED6AAD7-D4EA-48F9-86B3-A07DD4412B2C}" destId="{977595D5-AE7B-4E8B-8FBB-3C7C5CF488C3}" srcOrd="0" destOrd="0" presId="urn:microsoft.com/office/officeart/2005/8/layout/cycle7"/>
    <dgm:cxn modelId="{7022DB4E-F951-4DAF-BFA9-2E9F6CEB1268}" type="presParOf" srcId="{EED6AAD7-D4EA-48F9-86B3-A07DD4412B2C}" destId="{9F2BE2C8-6D80-4E2F-8DC5-9D1EC51DA645}" srcOrd="1" destOrd="0" presId="urn:microsoft.com/office/officeart/2005/8/layout/cycle7"/>
    <dgm:cxn modelId="{0B05A279-D007-41E1-86A5-26491D2FD66B}" type="presParOf" srcId="{9F2BE2C8-6D80-4E2F-8DC5-9D1EC51DA645}" destId="{07597C53-4EB8-4E87-A77B-9CB16109000B}" srcOrd="0" destOrd="0" presId="urn:microsoft.com/office/officeart/2005/8/layout/cycle7"/>
    <dgm:cxn modelId="{C438CBFC-9729-4894-A21C-25BD15C12E64}" type="presParOf" srcId="{EED6AAD7-D4EA-48F9-86B3-A07DD4412B2C}" destId="{174EC2C5-6DE9-4DC4-B846-3D94CA36751C}" srcOrd="2" destOrd="0" presId="urn:microsoft.com/office/officeart/2005/8/layout/cycle7"/>
    <dgm:cxn modelId="{09BA049F-EA9D-46BF-9312-881BDD7456DF}" type="presParOf" srcId="{EED6AAD7-D4EA-48F9-86B3-A07DD4412B2C}" destId="{5BAB9422-088E-4AF6-9599-017DBF8037F4}" srcOrd="3" destOrd="0" presId="urn:microsoft.com/office/officeart/2005/8/layout/cycle7"/>
    <dgm:cxn modelId="{4CF59266-AF65-4EA0-953E-4B986CA85597}" type="presParOf" srcId="{5BAB9422-088E-4AF6-9599-017DBF8037F4}" destId="{0C8EB753-73BB-45A8-86D5-D0EA5C1DFB87}" srcOrd="0" destOrd="0" presId="urn:microsoft.com/office/officeart/2005/8/layout/cycle7"/>
    <dgm:cxn modelId="{69F0AE73-A11F-402B-A1DF-2BE8BAA4DEB5}" type="presParOf" srcId="{EED6AAD7-D4EA-48F9-86B3-A07DD4412B2C}" destId="{519AFF93-90E4-4EA5-9CD9-5D739823E54E}" srcOrd="4" destOrd="0" presId="urn:microsoft.com/office/officeart/2005/8/layout/cycle7"/>
    <dgm:cxn modelId="{38C17EF6-FEF7-4C6F-B90F-8CDDA454210F}" type="presParOf" srcId="{EED6AAD7-D4EA-48F9-86B3-A07DD4412B2C}" destId="{E85B13D7-1DD8-4A74-A765-AF46B096EBB7}" srcOrd="5" destOrd="0" presId="urn:microsoft.com/office/officeart/2005/8/layout/cycle7"/>
    <dgm:cxn modelId="{A5C1CE6D-C090-4D75-880D-A5C744CBBD2B}" type="presParOf" srcId="{E85B13D7-1DD8-4A74-A765-AF46B096EBB7}" destId="{3BB31E59-07C4-4E8D-B911-02EE887820A4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7595D5-AE7B-4E8B-8FBB-3C7C5CF488C3}">
      <dsp:nvSpPr>
        <dsp:cNvPr id="0" name=""/>
        <dsp:cNvSpPr/>
      </dsp:nvSpPr>
      <dsp:spPr>
        <a:xfrm>
          <a:off x="2451384" y="-450621"/>
          <a:ext cx="5723460" cy="1898698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baseline="0" dirty="0" smtClean="0">
              <a:solidFill>
                <a:schemeClr val="tx1"/>
              </a:solidFill>
            </a:rPr>
            <a:t>Имеет особенности, связанные с целями изучения</a:t>
          </a:r>
          <a:endParaRPr lang="ru-RU" sz="3200" kern="1200" baseline="0" dirty="0">
            <a:solidFill>
              <a:schemeClr val="tx1"/>
            </a:solidFill>
          </a:endParaRPr>
        </a:p>
      </dsp:txBody>
      <dsp:txXfrm>
        <a:off x="2506995" y="-395010"/>
        <a:ext cx="5612238" cy="1787476"/>
      </dsp:txXfrm>
    </dsp:sp>
    <dsp:sp modelId="{9F2BE2C8-6D80-4E2F-8DC5-9D1EC51DA645}">
      <dsp:nvSpPr>
        <dsp:cNvPr id="0" name=""/>
        <dsp:cNvSpPr/>
      </dsp:nvSpPr>
      <dsp:spPr>
        <a:xfrm rot="18061751" flipV="1">
          <a:off x="3487119" y="1686640"/>
          <a:ext cx="934967" cy="42697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10800000">
        <a:off x="3615212" y="1772036"/>
        <a:ext cx="678781" cy="256186"/>
      </dsp:txXfrm>
    </dsp:sp>
    <dsp:sp modelId="{174EC2C5-6DE9-4DC4-B846-3D94CA36751C}">
      <dsp:nvSpPr>
        <dsp:cNvPr id="0" name=""/>
        <dsp:cNvSpPr/>
      </dsp:nvSpPr>
      <dsp:spPr>
        <a:xfrm>
          <a:off x="569752" y="2318314"/>
          <a:ext cx="4029634" cy="2161895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1"/>
              </a:solidFill>
            </a:rPr>
            <a:t>Курс </a:t>
          </a:r>
          <a:r>
            <a:rPr lang="ru-RU" sz="2100" b="1" kern="1200" dirty="0" smtClean="0">
              <a:solidFill>
                <a:schemeClr val="tx1"/>
              </a:solidFill>
            </a:rPr>
            <a:t>не направлен на заучивание </a:t>
          </a:r>
          <a:r>
            <a:rPr lang="ru-RU" sz="2100" kern="1200" dirty="0" smtClean="0">
              <a:solidFill>
                <a:schemeClr val="tx1"/>
              </a:solidFill>
            </a:rPr>
            <a:t>каких-либо фактов из истории языка 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1"/>
              </a:solidFill>
            </a:rPr>
            <a:t>Чрезмерная формализация и стандартизация контроля может вызвать обратный эффект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33072" y="2381634"/>
        <a:ext cx="3902994" cy="2035255"/>
      </dsp:txXfrm>
    </dsp:sp>
    <dsp:sp modelId="{5BAB9422-088E-4AF6-9599-017DBF8037F4}">
      <dsp:nvSpPr>
        <dsp:cNvPr id="0" name=""/>
        <dsp:cNvSpPr/>
      </dsp:nvSpPr>
      <dsp:spPr>
        <a:xfrm rot="21579130">
          <a:off x="4842371" y="3185442"/>
          <a:ext cx="949388" cy="39446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4960710" y="3264335"/>
        <a:ext cx="712710" cy="236677"/>
      </dsp:txXfrm>
    </dsp:sp>
    <dsp:sp modelId="{519AFF93-90E4-4EA5-9CD9-5D739823E54E}">
      <dsp:nvSpPr>
        <dsp:cNvPr id="0" name=""/>
        <dsp:cNvSpPr/>
      </dsp:nvSpPr>
      <dsp:spPr>
        <a:xfrm>
          <a:off x="6034743" y="2290100"/>
          <a:ext cx="4250894" cy="2150625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1"/>
              </a:solidFill>
            </a:rPr>
            <a:t>Приоритетной целью является </a:t>
          </a:r>
          <a:r>
            <a:rPr lang="ru-RU" sz="2100" b="1" kern="1200" dirty="0" smtClean="0">
              <a:solidFill>
                <a:schemeClr val="tx1"/>
              </a:solidFill>
            </a:rPr>
            <a:t>формирование познавательного интереса</a:t>
          </a:r>
          <a:r>
            <a:rPr lang="ru-RU" sz="2100" kern="1200" dirty="0" smtClean="0">
              <a:solidFill>
                <a:schemeClr val="tx1"/>
              </a:solidFill>
            </a:rPr>
            <a:t>, любви, уважительного отношения к русскому языку, а через него – к родной культуре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097733" y="2353090"/>
        <a:ext cx="4124914" cy="2024645"/>
      </dsp:txXfrm>
    </dsp:sp>
    <dsp:sp modelId="{E85B13D7-1DD8-4A74-A765-AF46B096EBB7}">
      <dsp:nvSpPr>
        <dsp:cNvPr id="0" name=""/>
        <dsp:cNvSpPr/>
      </dsp:nvSpPr>
      <dsp:spPr>
        <a:xfrm rot="14125225">
          <a:off x="6155707" y="1648546"/>
          <a:ext cx="938736" cy="44108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10800000">
        <a:off x="6288032" y="1736763"/>
        <a:ext cx="674086" cy="2646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F0FF21-D5E3-4BF8-A730-41621154DBB6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E7BB65-6171-45F1-A5BE-FA2AB00EE5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201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814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188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713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607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008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636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118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735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62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25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492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97D73-3A3A-4904-9AD3-D1F32F776759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D4414-E771-463D-AD71-4357772FF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64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9817" y="3216099"/>
            <a:ext cx="9782086" cy="2387600"/>
          </a:xfrm>
        </p:spPr>
        <p:txBody>
          <a:bodyPr>
            <a:noAutofit/>
          </a:bodyPr>
          <a:lstStyle/>
          <a:p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/>
              <a:t/>
            </a:r>
            <a:br>
              <a:rPr lang="ru-RU" sz="4800" dirty="0"/>
            </a:br>
            <a:r>
              <a:rPr lang="ru-RU" sz="4800" b="1" dirty="0" smtClean="0">
                <a:solidFill>
                  <a:srgbClr val="0070C0"/>
                </a:solidFill>
              </a:rPr>
              <a:t>Нормативно-правовое </a:t>
            </a:r>
            <a:r>
              <a:rPr lang="ru-RU" sz="4800" b="1" dirty="0">
                <a:solidFill>
                  <a:srgbClr val="0070C0"/>
                </a:solidFill>
              </a:rPr>
              <a:t>и методическое обеспечение </a:t>
            </a:r>
            <a:r>
              <a:rPr lang="ru-RU" sz="4800" b="1" dirty="0" smtClean="0">
                <a:solidFill>
                  <a:srgbClr val="0070C0"/>
                </a:solidFill>
              </a:rPr>
              <a:t>курса </a:t>
            </a:r>
            <a:r>
              <a:rPr lang="ru-RU" sz="4800" b="1" dirty="0">
                <a:solidFill>
                  <a:srgbClr val="0070C0"/>
                </a:solidFill>
              </a:rPr>
              <a:t>«Русский родной язык» в начальной </a:t>
            </a:r>
            <a:r>
              <a:rPr lang="ru-RU" sz="4800" b="1" dirty="0" smtClean="0">
                <a:solidFill>
                  <a:srgbClr val="0070C0"/>
                </a:solidFill>
              </a:rPr>
              <a:t>школе</a:t>
            </a:r>
            <a:br>
              <a:rPr lang="ru-RU" sz="4800" b="1" dirty="0" smtClean="0">
                <a:solidFill>
                  <a:srgbClr val="0070C0"/>
                </a:solidFill>
              </a:rPr>
            </a:br>
            <a:r>
              <a:rPr lang="ru-RU" sz="2800" b="1" dirty="0">
                <a:solidFill>
                  <a:srgbClr val="0070C0"/>
                </a:solidFill>
              </a:rPr>
              <a:t/>
            </a:r>
            <a:br>
              <a:rPr lang="ru-RU" sz="2800" b="1" dirty="0">
                <a:solidFill>
                  <a:srgbClr val="0070C0"/>
                </a:solidFill>
              </a:rPr>
            </a:br>
            <a:r>
              <a:rPr lang="ru-RU" sz="3600" dirty="0" smtClean="0">
                <a:solidFill>
                  <a:srgbClr val="0070C0"/>
                </a:solidFill>
              </a:rPr>
              <a:t>2020 г.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68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600" y="517525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РЕКОМЕНДАЦИИ ПО ОРГАНИЗАЦИИ КОНТРОЛЯ И ОЦЕНКИ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111" t="33719" r="35000" b="42075"/>
          <a:stretch/>
        </p:blipFill>
        <p:spPr>
          <a:xfrm>
            <a:off x="4359457" y="2017238"/>
            <a:ext cx="3710152" cy="24870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16667" t="22656" r="11111" b="59115"/>
          <a:stretch/>
        </p:blipFill>
        <p:spPr>
          <a:xfrm>
            <a:off x="2032000" y="4678413"/>
            <a:ext cx="8805333" cy="17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78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dirty="0" smtClean="0"/>
              <a:t>Процесс контроля и оценки в курсе «Родной язык (русский)»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224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477" y="10"/>
            <a:ext cx="11109532" cy="1325563"/>
          </a:xfrm>
        </p:spPr>
        <p:txBody>
          <a:bodyPr/>
          <a:lstStyle/>
          <a:p>
            <a:r>
              <a:rPr lang="ru-RU" b="1" dirty="0">
                <a:solidFill>
                  <a:srgbClr val="0070C0"/>
                </a:solidFill>
              </a:rPr>
              <a:t>Оценивание в курсе </a:t>
            </a:r>
            <a:r>
              <a:rPr lang="ru-RU" b="1" dirty="0" smtClean="0">
                <a:solidFill>
                  <a:srgbClr val="0070C0"/>
                </a:solidFill>
              </a:rPr>
              <a:t>родного языка (русского)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2751" y="1179326"/>
            <a:ext cx="10841052" cy="4997643"/>
          </a:xfrm>
        </p:spPr>
        <p:txBody>
          <a:bodyPr/>
          <a:lstStyle/>
          <a:p>
            <a:r>
              <a:rPr lang="ru-RU" dirty="0" smtClean="0"/>
              <a:t>Оценивание ориентируется на заведомо положительный результат, повышающий мотивацию</a:t>
            </a:r>
          </a:p>
          <a:p>
            <a:r>
              <a:rPr lang="ru-RU" dirty="0" smtClean="0"/>
              <a:t>Курс не предполагает контроль в виде ВПР, ОГЭ и ЕГЭ</a:t>
            </a:r>
          </a:p>
          <a:p>
            <a:r>
              <a:rPr lang="ru-RU" dirty="0" smtClean="0"/>
              <a:t>Оценка-поддержка, а не жесткий контроль</a:t>
            </a:r>
          </a:p>
          <a:p>
            <a:r>
              <a:rPr lang="ru-RU" dirty="0" smtClean="0"/>
              <a:t>Родной не может быть плохим!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9" t="25919" r="27664" b="11027"/>
          <a:stretch/>
        </p:blipFill>
        <p:spPr bwMode="auto">
          <a:xfrm>
            <a:off x="5757081" y="3341406"/>
            <a:ext cx="5984843" cy="323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460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6">
                    <a:lumMod val="50000"/>
                  </a:schemeClr>
                </a:solidFill>
              </a:rPr>
              <a:t>Текущий контроль</a:t>
            </a:r>
            <a:endParaRPr lang="ru-RU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Объектом оценки является письменное или устное высказывание (сообщение) отдельного ученика или группы учеников</a:t>
            </a:r>
          </a:p>
          <a:p>
            <a:r>
              <a:rPr lang="ru-RU" dirty="0"/>
              <a:t>Ц</a:t>
            </a:r>
            <a:r>
              <a:rPr lang="ru-RU" dirty="0" smtClean="0"/>
              <a:t>елесообразно использовать </a:t>
            </a:r>
            <a:r>
              <a:rPr lang="ru-RU" b="1" dirty="0" err="1" smtClean="0"/>
              <a:t>критериальное</a:t>
            </a:r>
            <a:r>
              <a:rPr lang="ru-RU" b="1" dirty="0" smtClean="0"/>
              <a:t> оценивание </a:t>
            </a:r>
            <a:r>
              <a:rPr lang="ru-RU" dirty="0" smtClean="0"/>
              <a:t>на основе критериев, которые заранее согласованы с учениками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57300" y="4001294"/>
            <a:ext cx="9207500" cy="1200329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i="1" dirty="0" err="1"/>
              <a:t>Критериальное</a:t>
            </a:r>
            <a:r>
              <a:rPr lang="ru-RU" sz="2400" i="1" dirty="0"/>
              <a:t> оценивание </a:t>
            </a:r>
            <a:r>
              <a:rPr lang="ru-RU" sz="2400" dirty="0"/>
              <a:t>- это прежде всего коммуникация «</a:t>
            </a:r>
            <a:r>
              <a:rPr lang="ru-RU" sz="2400" dirty="0" smtClean="0"/>
              <a:t>ученик – </a:t>
            </a:r>
            <a:r>
              <a:rPr lang="ru-RU" sz="2400" dirty="0"/>
              <a:t>ученик», содержанием которой является определение степени освоения того или иного умения</a:t>
            </a:r>
          </a:p>
        </p:txBody>
      </p:sp>
    </p:spTree>
    <p:extLst>
      <p:ext uri="{BB962C8B-B14F-4D97-AF65-F5344CB8AC3E}">
        <p14:creationId xmlns:p14="http://schemas.microsoft.com/office/powerpoint/2010/main" val="373906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7030A0"/>
                </a:solidFill>
              </a:rPr>
              <a:t>Критериальное</a:t>
            </a:r>
            <a:r>
              <a:rPr lang="ru-RU" dirty="0" smtClean="0">
                <a:solidFill>
                  <a:srgbClr val="7030A0"/>
                </a:solidFill>
              </a:rPr>
              <a:t> оценивание: требования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38200" y="12287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38199" y="1429544"/>
            <a:ext cx="107780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smtClean="0">
                <a:latin typeface="+mn-lt"/>
              </a:rPr>
              <a:t>1. В качестве критериев оценки используются те умения, которые осваивает ученик на уроке, например:</a:t>
            </a:r>
            <a:endParaRPr lang="ru-RU" sz="36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4400" y="2968579"/>
            <a:ext cx="6654799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Оценка устного сообщения ученика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914400" y="3774054"/>
            <a:ext cx="721359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точность</a:t>
            </a:r>
            <a:r>
              <a:rPr lang="ru-RU" sz="2400" dirty="0" smtClean="0"/>
              <a:t> (вся информация передана без искажения)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914400" y="4487179"/>
            <a:ext cx="8271934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ясность</a:t>
            </a:r>
            <a:r>
              <a:rPr lang="ru-RU" sz="2400" dirty="0" smtClean="0"/>
              <a:t> (говорить так, чтобы тебя понимали одноклассники)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914399" y="5200305"/>
            <a:ext cx="963506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чёткость</a:t>
            </a:r>
            <a:r>
              <a:rPr lang="ru-RU" sz="2400" dirty="0" smtClean="0"/>
              <a:t> (не торопиться, не «съедать окончания», «без запинок») и т. п.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3201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8644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2. Критерии вырабатываются совместно с учениками, они должны быть сформулированы кратко и обязательно на «детском» языке</a:t>
            </a:r>
            <a:endParaRPr lang="ru-RU" sz="32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dirty="0" err="1" smtClean="0">
                <a:solidFill>
                  <a:srgbClr val="7030A0"/>
                </a:solidFill>
              </a:rPr>
              <a:t>Критериальное</a:t>
            </a:r>
            <a:r>
              <a:rPr lang="ru-RU" dirty="0" smtClean="0">
                <a:solidFill>
                  <a:srgbClr val="7030A0"/>
                </a:solidFill>
              </a:rPr>
              <a:t> оценивание: требования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3334266"/>
            <a:ext cx="10515599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Ученики предлагают не только сами критерии, но и форму их краткой записи, что позволяет оперативно делать пометы в тетради или на оценочном листе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4405191"/>
            <a:ext cx="349673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«Я» – ясность изложения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868333" y="4405191"/>
            <a:ext cx="316653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«Ч» – «чёткость речи»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8568267" y="4405191"/>
            <a:ext cx="275166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«?» – есть вопрос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4282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936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3. В 1-м и 2-м классах для оценки по критериям у ребёнка должны быть своеобразные «опоры» – вопросы, иллюстрации и т. п. </a:t>
            </a:r>
          </a:p>
          <a:p>
            <a:endParaRPr lang="ru-RU" sz="32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dirty="0" err="1" smtClean="0">
                <a:solidFill>
                  <a:srgbClr val="7030A0"/>
                </a:solidFill>
              </a:rPr>
              <a:t>Критериальное</a:t>
            </a:r>
            <a:r>
              <a:rPr lang="ru-RU" dirty="0" smtClean="0">
                <a:solidFill>
                  <a:srgbClr val="7030A0"/>
                </a:solidFill>
              </a:rPr>
              <a:t> оценивание: требования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3437472"/>
            <a:ext cx="103208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Например, после работы с текстом педагог предлагает выполнить задание в парах: «Опираясь на прочитанный текст, подготовьте два коротких устных сообщения. Подготовить эти сообщения вам помогут вопросы». </a:t>
            </a:r>
          </a:p>
          <a:p>
            <a:endParaRPr lang="ru-RU" sz="2400" dirty="0" smtClean="0"/>
          </a:p>
          <a:p>
            <a:r>
              <a:rPr lang="ru-RU" sz="2400" dirty="0" smtClean="0"/>
              <a:t>Для подготовки каждого из сообщений педагог предлагает по шесть вопросов, ответы на которые и составляют основу сообщения. </a:t>
            </a:r>
          </a:p>
        </p:txBody>
      </p:sp>
    </p:spTree>
    <p:extLst>
      <p:ext uri="{BB962C8B-B14F-4D97-AF65-F5344CB8AC3E}">
        <p14:creationId xmlns:p14="http://schemas.microsoft.com/office/powerpoint/2010/main" val="167791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87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После того как сообщения готовы, педагог каждому ребёнку выдаёт оценочный лист – таблицу с вопросами, рядом с которыми ученик, выслушивая сообщение одноклассника, ставит галочку, если в сообщении дан ответ на вопрос, и какой-то значок, отражающий правильность ответа. </a:t>
            </a:r>
            <a:endParaRPr lang="ru-RU" sz="2400" dirty="0" smtClean="0"/>
          </a:p>
          <a:p>
            <a:pPr marL="0" indent="0">
              <a:buNone/>
            </a:pPr>
            <a:endParaRPr lang="ru-RU" sz="600" dirty="0"/>
          </a:p>
          <a:p>
            <a:pPr marL="0" indent="0">
              <a:buNone/>
            </a:pPr>
            <a:r>
              <a:rPr lang="ru-RU" sz="2400" dirty="0" smtClean="0"/>
              <a:t>Затем </a:t>
            </a:r>
            <a:r>
              <a:rPr lang="ru-RU" sz="2400" dirty="0"/>
              <a:t>дети в паре обсуждают, какой информации не было в сообщении, какая передана не совсем точно, ищут эту информацию в тексте. </a:t>
            </a:r>
            <a:endParaRPr lang="ru-RU" sz="2400" dirty="0" smtClean="0"/>
          </a:p>
          <a:p>
            <a:pPr marL="0" indent="0">
              <a:buNone/>
            </a:pPr>
            <a:endParaRPr lang="ru-RU" sz="300" dirty="0" smtClean="0"/>
          </a:p>
          <a:p>
            <a:pPr marL="0" indent="0">
              <a:buNone/>
            </a:pPr>
            <a:r>
              <a:rPr lang="ru-RU" sz="2400" dirty="0" smtClean="0"/>
              <a:t>Далее на основании этого оценочного листа идёт общая оценка сообщения по таким критериям: </a:t>
            </a:r>
          </a:p>
          <a:p>
            <a:pPr marL="514350" indent="-514350">
              <a:buAutoNum type="arabicParenR"/>
            </a:pPr>
            <a:r>
              <a:rPr lang="ru-RU" sz="2400" dirty="0" smtClean="0"/>
              <a:t>На все ли вопросы удалось ответить? </a:t>
            </a:r>
          </a:p>
          <a:p>
            <a:pPr marL="514350" indent="-514350">
              <a:buAutoNum type="arabicParenR"/>
            </a:pPr>
            <a:r>
              <a:rPr lang="ru-RU" sz="2400" dirty="0" smtClean="0"/>
              <a:t>Вся ли информация передана верно? </a:t>
            </a:r>
          </a:p>
          <a:p>
            <a:pPr marL="514350" indent="-514350">
              <a:buAutoNum type="arabicParenR"/>
            </a:pPr>
            <a:r>
              <a:rPr lang="ru-RU" sz="2400" dirty="0" smtClean="0"/>
              <a:t>Удалось ли рассказать уверенно, чётко, ясно? </a:t>
            </a:r>
            <a:endParaRPr lang="ru-RU" sz="24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dirty="0" err="1" smtClean="0">
                <a:solidFill>
                  <a:srgbClr val="7030A0"/>
                </a:solidFill>
              </a:rPr>
              <a:t>Критериальное</a:t>
            </a:r>
            <a:r>
              <a:rPr lang="ru-RU" dirty="0" smtClean="0">
                <a:solidFill>
                  <a:srgbClr val="7030A0"/>
                </a:solidFill>
              </a:rPr>
              <a:t> оценивание: требования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74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4" t="14455" r="27598" b="4548"/>
          <a:stretch/>
        </p:blipFill>
        <p:spPr bwMode="auto">
          <a:xfrm>
            <a:off x="162370" y="227221"/>
            <a:ext cx="5469309" cy="408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https://img3.labirint.ru/rc/b9f16cb39f03eebf67d2ac354b5e40b0/594x918/books74/732851/cover.jpg?15829755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738" y="4459699"/>
            <a:ext cx="1599428" cy="209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6" t="14330" r="27700" b="4548"/>
          <a:stretch/>
        </p:blipFill>
        <p:spPr bwMode="auto">
          <a:xfrm>
            <a:off x="4272815" y="3130583"/>
            <a:ext cx="5001099" cy="3750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939327" y="452927"/>
            <a:ext cx="53923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Практическая работа: инсценировка жизненных ситуаций (работа в группах)</a:t>
            </a:r>
          </a:p>
          <a:p>
            <a:r>
              <a:rPr lang="ru-RU" sz="2400" dirty="0" smtClean="0"/>
              <a:t>Презентация работы в группах – оценивание по критериям: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ru-RU" sz="2400" dirty="0"/>
              <a:t>н</a:t>
            </a:r>
            <a:r>
              <a:rPr lang="ru-RU" sz="2400" dirty="0" smtClean="0"/>
              <a:t>аличие/отсутствие в диалоге вежливых слов</a:t>
            </a:r>
          </a:p>
          <a:p>
            <a:pPr marL="1657350" lvl="3" indent="-285750">
              <a:buFont typeface="Arial" pitchFamily="34" charset="0"/>
              <a:buChar char="•"/>
            </a:pPr>
            <a:r>
              <a:rPr lang="ru-RU" sz="2400" dirty="0" smtClean="0"/>
              <a:t>артистизм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95457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4. Критерии должны изменяться</a:t>
            </a:r>
            <a:endParaRPr lang="ru-RU" sz="32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dirty="0" err="1" smtClean="0">
                <a:solidFill>
                  <a:srgbClr val="7030A0"/>
                </a:solidFill>
              </a:rPr>
              <a:t>Критериальное</a:t>
            </a:r>
            <a:r>
              <a:rPr lang="ru-RU" dirty="0" smtClean="0">
                <a:solidFill>
                  <a:srgbClr val="7030A0"/>
                </a:solidFill>
              </a:rPr>
              <a:t> оценивание: требования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7067" y="2539998"/>
            <a:ext cx="9567333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dirty="0"/>
              <a:t>Если все ученики в классе освоили какое-то умение, например «говорить чётко», то данный критерий больше не используется для оценки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07063" y="4324337"/>
            <a:ext cx="9567333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dirty="0"/>
              <a:t>Появляется новый, связанный с умением, которое осваивается в данный момент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07064" y="5677789"/>
            <a:ext cx="9567333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dirty="0"/>
              <a:t>Слишком общие критерии конкретизируются</a:t>
            </a:r>
          </a:p>
        </p:txBody>
      </p:sp>
    </p:spTree>
    <p:extLst>
      <p:ext uri="{BB962C8B-B14F-4D97-AF65-F5344CB8AC3E}">
        <p14:creationId xmlns:p14="http://schemas.microsoft.com/office/powerpoint/2010/main" val="219789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5. Критические замечания должны высказываться в форме совета</a:t>
            </a:r>
          </a:p>
          <a:p>
            <a:pPr marL="0" indent="0">
              <a:buNone/>
            </a:pPr>
            <a:r>
              <a:rPr lang="ru-RU" dirty="0" smtClean="0"/>
              <a:t>Основная цель оценки – стимулировать осмысленное обсуждение устного сообщения или письменного текста, дружеское взаимодействие в группе, поэтому на уроке сначала обсуждается то, что получилось хорошо, а критические замечания каждый стремится сделать в мягкой форме. Этому надо специально обучать детей, поэтому сначала учитель помогает формулировать «щадящие» высказывания, обращает внимание на самые удачные, постепенно дети смогут делать это сами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dirty="0" err="1" smtClean="0">
                <a:solidFill>
                  <a:srgbClr val="7030A0"/>
                </a:solidFill>
              </a:rPr>
              <a:t>Критериальное</a:t>
            </a:r>
            <a:r>
              <a:rPr lang="ru-RU" dirty="0" smtClean="0">
                <a:solidFill>
                  <a:srgbClr val="7030A0"/>
                </a:solidFill>
              </a:rPr>
              <a:t> оценивание: требования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45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1049000" cy="57890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/>
              <a:t>У</a:t>
            </a:r>
            <a:r>
              <a:rPr lang="ru-RU" dirty="0" smtClean="0"/>
              <a:t>стное оценочное высказывание содержит три структурных элемента: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dirty="0" err="1" smtClean="0">
                <a:solidFill>
                  <a:srgbClr val="7030A0"/>
                </a:solidFill>
              </a:rPr>
              <a:t>Критериальное</a:t>
            </a:r>
            <a:r>
              <a:rPr lang="ru-RU" dirty="0" smtClean="0">
                <a:solidFill>
                  <a:srgbClr val="7030A0"/>
                </a:solidFill>
              </a:rPr>
              <a:t> оценивание: требования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838199" y="2669117"/>
            <a:ext cx="4157134" cy="5789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/>
              <a:t>похвала</a:t>
            </a:r>
            <a:r>
              <a:rPr lang="ru-RU" dirty="0" smtClean="0"/>
              <a:t> (что получилось)</a:t>
            </a:r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838199" y="3512609"/>
            <a:ext cx="5715001" cy="5789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/>
              <a:t>замечание</a:t>
            </a:r>
            <a:r>
              <a:rPr lang="ru-RU" dirty="0" smtClean="0"/>
              <a:t> (что пока не получается)</a:t>
            </a: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838200" y="4356101"/>
            <a:ext cx="6002868" cy="5789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dirty="0" smtClean="0"/>
              <a:t>совет</a:t>
            </a:r>
            <a:r>
              <a:rPr lang="ru-RU" dirty="0" smtClean="0"/>
              <a:t> (что сделать, чтобы получилось)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061200" y="2420939"/>
            <a:ext cx="458893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«Таня, ты сегодня написала интересно про медведя, особенно про его танец. Но ты забыла про музыкантов. Посмотри на третью картинку! Допиши предложение в текст. А в следующий раз, чтобы не забыть, сравни картинки и текст. В черновике отметь предложения, которые описывают картинку»</a:t>
            </a:r>
            <a:endParaRPr lang="ru-RU" sz="24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592667" y="5181600"/>
            <a:ext cx="61129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Эту форму устной оценки ученики осваивают в 1-м и 2-м классах, а затем используют на протяжении всей начальной школы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7786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879667" cy="1325563"/>
          </a:xfrm>
        </p:spPr>
        <p:txBody>
          <a:bodyPr/>
          <a:lstStyle/>
          <a:p>
            <a:r>
              <a:rPr lang="ru-RU" dirty="0" smtClean="0"/>
              <a:t>Наряду с устным оценочным высказыванием используется: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Письменная фиксация в тетради оценочных шкал или особые фразы («кто молодец», «кому хочу дать совет»)</a:t>
            </a:r>
          </a:p>
          <a:p>
            <a:r>
              <a:rPr lang="ru-RU" dirty="0" smtClean="0"/>
              <a:t>Оценивание с помощью значков («</a:t>
            </a:r>
            <a:r>
              <a:rPr lang="ru-RU" u="sng" dirty="0" smtClean="0">
                <a:hlinkClick r:id="rId2" action="ppaction://hlinksldjump"/>
              </a:rPr>
              <a:t>плюс», «минус», «</a:t>
            </a:r>
            <a:r>
              <a:rPr lang="ru-RU" u="sng" dirty="0" err="1" smtClean="0">
                <a:hlinkClick r:id="rId2" action="ppaction://hlinksldjump"/>
              </a:rPr>
              <a:t>полуплюс</a:t>
            </a:r>
            <a:r>
              <a:rPr lang="ru-RU" dirty="0" smtClean="0"/>
              <a:t>» и др.), которые показываются однокласснику после его выступления </a:t>
            </a:r>
          </a:p>
          <a:p>
            <a:r>
              <a:rPr lang="ru-RU" dirty="0" smtClean="0"/>
              <a:t>Для оценивания устного сообщения группы по критериям можно использовать </a:t>
            </a:r>
            <a:r>
              <a:rPr lang="ru-RU" dirty="0" smtClean="0">
                <a:solidFill>
                  <a:srgbClr val="0070C0"/>
                </a:solidFill>
              </a:rPr>
              <a:t>шкалы с магнитами</a:t>
            </a:r>
            <a:r>
              <a:rPr lang="ru-RU" dirty="0" smtClean="0"/>
              <a:t>. Шкалы нарисованы на доске и подписаны. Каждая шкала отражает один из критериев, по которым идет оценивание, например, на доске может быть представлено три шкалы: «чёткость», «ясность», «уверенность». Одна группа делает сообщение, другая группа оценивает выступление, передвигая магниты по соответствующим шкалам. В случае необходимости комментирует (аргументирует) свою оценку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843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7030A0"/>
                </a:solidFill>
              </a:rPr>
              <a:t>Критериальное</a:t>
            </a:r>
            <a:r>
              <a:rPr lang="ru-RU" dirty="0" smtClean="0">
                <a:solidFill>
                  <a:srgbClr val="7030A0"/>
                </a:solidFill>
              </a:rPr>
              <a:t> оценивание </a:t>
            </a:r>
            <a:r>
              <a:rPr lang="ru-RU" dirty="0">
                <a:solidFill>
                  <a:srgbClr val="7030A0"/>
                </a:solidFill>
              </a:rPr>
              <a:t>на уроках русского родного языка в начальной школе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Фактор  развития устной </a:t>
            </a:r>
            <a:r>
              <a:rPr lang="ru-RU" dirty="0"/>
              <a:t>и письменной речи младшего </a:t>
            </a:r>
            <a:r>
              <a:rPr lang="ru-RU" dirty="0" smtClean="0"/>
              <a:t>школьника</a:t>
            </a:r>
          </a:p>
          <a:p>
            <a:r>
              <a:rPr lang="ru-RU" dirty="0" smtClean="0"/>
              <a:t>Фактор становления </a:t>
            </a:r>
            <a:r>
              <a:rPr lang="ru-RU" dirty="0"/>
              <a:t>учебной </a:t>
            </a:r>
            <a:r>
              <a:rPr lang="ru-RU" dirty="0" smtClean="0"/>
              <a:t>самостоятельности</a:t>
            </a:r>
          </a:p>
          <a:p>
            <a:r>
              <a:rPr lang="ru-RU" dirty="0"/>
              <a:t>Для учителя, осознающего важность </a:t>
            </a:r>
            <a:r>
              <a:rPr lang="ru-RU" dirty="0" err="1"/>
              <a:t>критериального</a:t>
            </a:r>
            <a:r>
              <a:rPr lang="ru-RU" dirty="0"/>
              <a:t> оценивания, ученик – это равноправный партнёр, помогающий взрослому наставнику эффективно выстроить учебное взаимодействие, активно строящий своё обучение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112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Основной вид </a:t>
            </a:r>
            <a:r>
              <a:rPr lang="ru-RU" b="1" dirty="0"/>
              <a:t>промежуточного и итогового контроля - представление </a:t>
            </a:r>
            <a:r>
              <a:rPr lang="ru-RU" b="1" dirty="0" smtClean="0">
                <a:solidFill>
                  <a:srgbClr val="7030A0"/>
                </a:solidFill>
              </a:rPr>
              <a:t>проектных </a:t>
            </a:r>
            <a:r>
              <a:rPr lang="ru-RU" b="1" dirty="0">
                <a:solidFill>
                  <a:srgbClr val="7030A0"/>
                </a:solidFill>
              </a:rPr>
              <a:t>заданий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Оценивается и </a:t>
            </a:r>
            <a:r>
              <a:rPr lang="ru-RU" b="1" dirty="0"/>
              <a:t>качество</a:t>
            </a:r>
            <a:r>
              <a:rPr lang="ru-RU" dirty="0"/>
              <a:t> выполнения проектного задания, и </a:t>
            </a:r>
            <a:r>
              <a:rPr lang="ru-RU" b="1" dirty="0"/>
              <a:t>представление</a:t>
            </a:r>
            <a:r>
              <a:rPr lang="ru-RU" dirty="0"/>
              <a:t> его перед </a:t>
            </a:r>
            <a:r>
              <a:rPr lang="ru-RU" dirty="0" smtClean="0"/>
              <a:t>классом</a:t>
            </a:r>
          </a:p>
          <a:p>
            <a:r>
              <a:rPr lang="ru-RU" dirty="0"/>
              <a:t>Темы проектных заданий представлены в рабочих программах по классам и в учебных </a:t>
            </a:r>
            <a:r>
              <a:rPr lang="ru-RU" dirty="0" smtClean="0"/>
              <a:t>пособиях</a:t>
            </a:r>
          </a:p>
          <a:p>
            <a:pPr marL="0" indent="0" algn="ctr">
              <a:buNone/>
            </a:pPr>
            <a:r>
              <a:rPr lang="ru-RU" b="1" dirty="0"/>
              <a:t>1-й класс  </a:t>
            </a: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Красиво </a:t>
            </a:r>
            <a:r>
              <a:rPr lang="ru-RU" dirty="0"/>
              <a:t>и крупно нарисуй на листе бумаги любую букву современного алфавита: у тебя должна получиться буквица. Это может быть первая буква твоего имени, фамилии или любая другая буква. </a:t>
            </a:r>
          </a:p>
        </p:txBody>
      </p:sp>
    </p:spTree>
    <p:extLst>
      <p:ext uri="{BB962C8B-B14F-4D97-AF65-F5344CB8AC3E}">
        <p14:creationId xmlns:p14="http://schemas.microsoft.com/office/powerpoint/2010/main" val="318934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Проектные задания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/>
              <a:t>2-й класс </a:t>
            </a:r>
            <a:endParaRPr lang="ru-RU" b="1" dirty="0" smtClean="0"/>
          </a:p>
          <a:p>
            <a:pPr marL="514350" indent="-514350" algn="ctr">
              <a:buAutoNum type="arabicPeriod"/>
            </a:pPr>
            <a:r>
              <a:rPr lang="ru-RU" dirty="0" smtClean="0"/>
              <a:t>Подготовь </a:t>
            </a:r>
            <a:r>
              <a:rPr lang="ru-RU" dirty="0"/>
              <a:t>сообщение «Секреты семейной кухни». Расспроси маму, бабушку или других родственников, есть ли в вашей семье какой-нибудь старинный рецепт приготовления горячего блюда. Запиши, в чём его особенность. </a:t>
            </a:r>
            <a:endParaRPr lang="ru-RU" dirty="0" smtClean="0"/>
          </a:p>
          <a:p>
            <a:pPr marL="514350" indent="-514350" algn="ctr">
              <a:buAutoNum type="arabicPeriod"/>
            </a:pPr>
            <a:r>
              <a:rPr lang="ru-RU" dirty="0" smtClean="0"/>
              <a:t>Подготовь </a:t>
            </a:r>
            <a:r>
              <a:rPr lang="ru-RU" dirty="0"/>
              <a:t>короткое сообщение «Музеи самоваров в России». Такие музеи есть в Туле, в </a:t>
            </a:r>
            <a:r>
              <a:rPr lang="ru-RU" dirty="0" err="1"/>
              <a:t>Касимове</a:t>
            </a:r>
            <a:r>
              <a:rPr lang="ru-RU" dirty="0"/>
              <a:t>, в Городце и других городах. </a:t>
            </a:r>
          </a:p>
        </p:txBody>
      </p:sp>
    </p:spTree>
    <p:extLst>
      <p:ext uri="{BB962C8B-B14F-4D97-AF65-F5344CB8AC3E}">
        <p14:creationId xmlns:p14="http://schemas.microsoft.com/office/powerpoint/2010/main" val="310751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Оценка проектных заданий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По каждому из </a:t>
            </a:r>
            <a:r>
              <a:rPr lang="ru-RU" dirty="0" smtClean="0"/>
              <a:t>критериев выставляется балл</a:t>
            </a:r>
          </a:p>
          <a:p>
            <a:r>
              <a:rPr lang="ru-RU" dirty="0" smtClean="0"/>
              <a:t>Можно </a:t>
            </a:r>
            <a:r>
              <a:rPr lang="ru-RU" dirty="0"/>
              <a:t>использовать такой подход к выставлению баллов: 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2 </a:t>
            </a:r>
            <a:r>
              <a:rPr lang="ru-RU" dirty="0"/>
              <a:t>балла </a:t>
            </a:r>
            <a:r>
              <a:rPr lang="ru-RU" dirty="0" smtClean="0"/>
              <a:t>    -  </a:t>
            </a:r>
            <a:r>
              <a:rPr lang="ru-RU" dirty="0"/>
              <a:t>высокий уровень 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1 </a:t>
            </a:r>
            <a:r>
              <a:rPr lang="ru-RU" dirty="0"/>
              <a:t>балл   </a:t>
            </a:r>
            <a:r>
              <a:rPr lang="ru-RU" dirty="0" smtClean="0"/>
              <a:t>    -  </a:t>
            </a:r>
            <a:r>
              <a:rPr lang="ru-RU" dirty="0"/>
              <a:t>средний уровень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0 баллов   -  низкий </a:t>
            </a:r>
            <a:r>
              <a:rPr lang="ru-RU" dirty="0"/>
              <a:t>уровень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Далее баллы суммируются, и выставляется общий балл за выполнение проектного задания. При необходимости перевода балла в школьную отметку педагог самостоятельно разрабатывает шкалу перевода.</a:t>
            </a:r>
          </a:p>
        </p:txBody>
      </p:sp>
    </p:spTree>
    <p:extLst>
      <p:ext uri="{BB962C8B-B14F-4D97-AF65-F5344CB8AC3E}">
        <p14:creationId xmlns:p14="http://schemas.microsoft.com/office/powerpoint/2010/main" val="142408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</a:t>
            </a:r>
            <a:r>
              <a:rPr lang="ru-RU" dirty="0"/>
              <a:t>течение первого года обучения можно использовать и разнообразные проверочные задания, в том числе в </a:t>
            </a:r>
            <a:r>
              <a:rPr lang="ru-RU" dirty="0">
                <a:solidFill>
                  <a:srgbClr val="7030A0"/>
                </a:solidFill>
              </a:rPr>
              <a:t>тестовой форме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58999"/>
            <a:ext cx="10515600" cy="401796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1. Отметь х все вопросы, на которые нельзя ответить одним словом.  </a:t>
            </a:r>
          </a:p>
          <a:p>
            <a:pPr marL="0" indent="0">
              <a:buNone/>
            </a:pPr>
            <a:r>
              <a:rPr lang="ru-RU" sz="1000" dirty="0"/>
              <a:t> </a:t>
            </a:r>
          </a:p>
          <a:p>
            <a:pPr marL="0" indent="0">
              <a:buNone/>
            </a:pPr>
            <a:r>
              <a:rPr lang="ru-RU" dirty="0"/>
              <a:t>□ Какая сегодня погода?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□ </a:t>
            </a:r>
            <a:r>
              <a:rPr lang="ru-RU" dirty="0"/>
              <a:t>Кто сегодня дежурит?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□ </a:t>
            </a:r>
            <a:r>
              <a:rPr lang="ru-RU" dirty="0"/>
              <a:t>Почему важно уметь читать?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□ </a:t>
            </a:r>
            <a:r>
              <a:rPr lang="ru-RU" dirty="0"/>
              <a:t>Как тебя зовут?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□ </a:t>
            </a:r>
            <a:r>
              <a:rPr lang="ru-RU" dirty="0"/>
              <a:t>Как правильно заваривать чай? </a:t>
            </a:r>
          </a:p>
        </p:txBody>
      </p:sp>
    </p:spTree>
    <p:extLst>
      <p:ext uri="{BB962C8B-B14F-4D97-AF65-F5344CB8AC3E}">
        <p14:creationId xmlns:p14="http://schemas.microsoft.com/office/powerpoint/2010/main" val="399137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Проверочные задания в тестовой форме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08199"/>
            <a:ext cx="10515600" cy="406876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2. Выбери и отметь х слово, которое должен выделить голосом тот, кто задаёт вопрос. Для этого тебе нужно прочитать ответ. </a:t>
            </a:r>
          </a:p>
          <a:p>
            <a:pPr marL="0" indent="0">
              <a:buNone/>
            </a:pPr>
            <a:r>
              <a:rPr lang="ru-RU" dirty="0" smtClean="0"/>
              <a:t>     </a:t>
            </a:r>
            <a:r>
              <a:rPr lang="ru-RU" dirty="0"/>
              <a:t>– Что это за зверь воет за окном?  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</a:t>
            </a:r>
            <a:r>
              <a:rPr lang="ru-RU" dirty="0"/>
              <a:t>– Это не зверь, это же ветер! 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□ </a:t>
            </a:r>
            <a:r>
              <a:rPr lang="ru-RU" dirty="0"/>
              <a:t>это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□ </a:t>
            </a:r>
            <a:r>
              <a:rPr lang="ru-RU" dirty="0"/>
              <a:t>зверь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□ </a:t>
            </a:r>
            <a:r>
              <a:rPr lang="ru-RU" dirty="0"/>
              <a:t>ветер </a:t>
            </a:r>
          </a:p>
        </p:txBody>
      </p:sp>
    </p:spTree>
    <p:extLst>
      <p:ext uri="{BB962C8B-B14F-4D97-AF65-F5344CB8AC3E}">
        <p14:creationId xmlns:p14="http://schemas.microsoft.com/office/powerpoint/2010/main" val="19885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Проверочные задания в тестовой </a:t>
            </a:r>
            <a:r>
              <a:rPr lang="ru-RU" dirty="0">
                <a:solidFill>
                  <a:srgbClr val="7030A0"/>
                </a:solidFill>
              </a:rPr>
              <a:t>форме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95499"/>
            <a:ext cx="10515600" cy="408146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3. Соотнеси названия построек и их описания.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дворец  </a:t>
            </a:r>
            <a:r>
              <a:rPr lang="ru-RU" dirty="0" smtClean="0"/>
              <a:t>			</a:t>
            </a:r>
            <a:r>
              <a:rPr lang="ru-RU" dirty="0"/>
              <a:t> царский, великолепный</a:t>
            </a:r>
            <a:r>
              <a:rPr lang="ru-RU" dirty="0" smtClean="0"/>
              <a:t> </a:t>
            </a:r>
          </a:p>
          <a:p>
            <a:pPr marL="0" indent="0">
              <a:buNone/>
            </a:pPr>
            <a:r>
              <a:rPr lang="ru-RU" dirty="0" smtClean="0"/>
              <a:t>изба  				</a:t>
            </a:r>
            <a:r>
              <a:rPr lang="ru-RU" dirty="0"/>
              <a:t> деревенская, тесная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терем 			</a:t>
            </a:r>
            <a:r>
              <a:rPr lang="ru-RU" dirty="0"/>
              <a:t> каменные, просторные </a:t>
            </a:r>
          </a:p>
          <a:p>
            <a:pPr marL="0" indent="0">
              <a:buNone/>
            </a:pPr>
            <a:r>
              <a:rPr lang="ru-RU" dirty="0" smtClean="0"/>
              <a:t>палаты     		 	 княжеский</a:t>
            </a:r>
            <a:r>
              <a:rPr lang="ru-RU" dirty="0"/>
              <a:t>, высокий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63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Проверочные задания в тестовой форме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последующих классах также можно использовать разнообразные проверочные задания, чётко осознавая, что важно не допускать формального подхода, провоцирующего </a:t>
            </a:r>
            <a:r>
              <a:rPr lang="ru-RU" dirty="0" smtClean="0"/>
              <a:t>обучающихся </a:t>
            </a:r>
            <a:r>
              <a:rPr lang="ru-RU" dirty="0"/>
              <a:t>на механическое запоминание определённых фрагментов учебного пособия</a:t>
            </a:r>
          </a:p>
        </p:txBody>
      </p:sp>
    </p:spTree>
    <p:extLst>
      <p:ext uri="{BB962C8B-B14F-4D97-AF65-F5344CB8AC3E}">
        <p14:creationId xmlns:p14="http://schemas.microsoft.com/office/powerpoint/2010/main" val="341252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" y="38100"/>
            <a:ext cx="11420475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4066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267" y="21294"/>
            <a:ext cx="7772400" cy="6830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562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5867" y="-17132"/>
            <a:ext cx="8040230" cy="687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9721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1" y="0"/>
            <a:ext cx="795754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1147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466" y="0"/>
            <a:ext cx="81542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6173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Номер слайда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ACCDB65-D7AE-45C1-B258-E312FDDCE9C2}" type="slidenum">
              <a:rPr lang="ru-RU" altLang="ru-RU">
                <a:solidFill>
                  <a:srgbClr val="262626"/>
                </a:solidFill>
              </a:rPr>
              <a:pPr/>
              <a:t>28</a:t>
            </a:fld>
            <a:endParaRPr lang="ru-RU" altLang="ru-RU">
              <a:solidFill>
                <a:srgbClr val="262626"/>
              </a:solidFill>
            </a:endParaRPr>
          </a:p>
        </p:txBody>
      </p:sp>
      <p:pic>
        <p:nvPicPr>
          <p:cNvPr id="481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9" y="349250"/>
            <a:ext cx="7267575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2054226"/>
            <a:ext cx="5822950" cy="222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300" y="4275138"/>
            <a:ext cx="83439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311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1270</Words>
  <Application>Microsoft Office PowerPoint</Application>
  <PresentationFormat>Произвольный</PresentationFormat>
  <Paragraphs>111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  Нормативно-правовое и методическое обеспечение курса «Русский родной язык» в начальной школе  2020 г.</vt:lpstr>
      <vt:lpstr>РЕКОМЕНДАЦИИ ПО ОРГАНИЗАЦИИ КОНТРОЛЯ И ОЦЕНКИ</vt:lpstr>
      <vt:lpstr>Процесс контроля и оценки в курсе «Родной язык (русский)»  </vt:lpstr>
      <vt:lpstr>Оценивание в курсе родного языка (русского)</vt:lpstr>
      <vt:lpstr>Текущий контроль</vt:lpstr>
      <vt:lpstr>Критериальное оценивание: требования</vt:lpstr>
      <vt:lpstr>Критериальное оценивание: требования</vt:lpstr>
      <vt:lpstr>Критериальное оценивание: требования</vt:lpstr>
      <vt:lpstr>Критериальное оценивание: требования</vt:lpstr>
      <vt:lpstr>Презентация PowerPoint</vt:lpstr>
      <vt:lpstr>Критериальное оценивание: требования</vt:lpstr>
      <vt:lpstr>Критериальное оценивание: требования</vt:lpstr>
      <vt:lpstr>Критериальное оценивание: требования</vt:lpstr>
      <vt:lpstr>Наряду с устным оценочным высказыванием используется:</vt:lpstr>
      <vt:lpstr>Критериальное оценивание на уроках русского родного языка в начальной школе </vt:lpstr>
      <vt:lpstr>Основной вид промежуточного и итогового контроля - представление проектных заданий</vt:lpstr>
      <vt:lpstr>Проектные задания</vt:lpstr>
      <vt:lpstr>Оценка проектных заданий</vt:lpstr>
      <vt:lpstr>В течение первого года обучения можно использовать и разнообразные проверочные задания, в том числе в тестовой форме</vt:lpstr>
      <vt:lpstr>Проверочные задания в тестовой форме</vt:lpstr>
      <vt:lpstr>Проверочные задания в тестовой форме</vt:lpstr>
      <vt:lpstr>Проверочные задания в тестовой форме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Нормативно-правовое и методическое обеспечение курса «Русский родной язык» в начальной школе  2020 г.</dc:title>
  <dc:creator>Бершанская Ольга Николаевна</dc:creator>
  <cp:lastModifiedBy>поьзователь</cp:lastModifiedBy>
  <cp:revision>11</cp:revision>
  <dcterms:created xsi:type="dcterms:W3CDTF">2020-10-15T08:27:33Z</dcterms:created>
  <dcterms:modified xsi:type="dcterms:W3CDTF">2021-01-18T15:26:20Z</dcterms:modified>
</cp:coreProperties>
</file>