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AE84B-EF01-4AF1-B603-0F56CF7A1FC4}" v="160" dt="2022-12-13T19:35:28.433"/>
    <p1510:client id="{CC44F6D0-B324-4C51-8560-202CACDD96DC}" v="5" dt="2023-03-24T09:57:07.869"/>
    <p1510:client id="{D4F2E385-D672-4678-827B-6EE1D77BC405}" v="2484" dt="2022-12-13T18:01:14.4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1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0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8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9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8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3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plate.ru/hobbi/batik/" TargetMode="External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s://www.livemaster.ru/topic/104490-aktualnost-batika-v-sovremennom-obschestve" TargetMode="External"/><Relationship Id="rId4" Type="http://schemas.openxmlformats.org/officeDocument/2006/relationships/hyperlink" Target="https://videouroki.net/razrabotki/mietodichieskiie-riekomiendatsii-po-vypolnieniiu-s-obuchaiushchimisia-dkhsh-khol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5">
            <a:extLst>
              <a:ext uri="{FF2B5EF4-FFF2-40B4-BE49-F238E27FC236}">
                <a16:creationId xmlns:a16="http://schemas.microsoft.com/office/drawing/2014/main" id="{C788F183-2A08-AF39-7D11-3FC3EBD7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3556"/>
            <a:ext cx="12562934" cy="795794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711E925-AAD1-4ABE-37D1-1866625BC251}"/>
              </a:ext>
            </a:extLst>
          </p:cNvPr>
          <p:cNvSpPr/>
          <p:nvPr/>
        </p:nvSpPr>
        <p:spPr>
          <a:xfrm>
            <a:off x="1363958" y="1601183"/>
            <a:ext cx="9618452" cy="2070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019" y="676665"/>
            <a:ext cx="9144000" cy="2387600"/>
          </a:xfrm>
        </p:spPr>
        <p:txBody>
          <a:bodyPr/>
          <a:lstStyle/>
          <a:p>
            <a:r>
              <a:rPr lang="ru-RU" dirty="0">
                <a:latin typeface="Calibri Light"/>
                <a:cs typeface="Calibri Light"/>
              </a:rPr>
              <a:t>Подарок для бабушки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6583563-6EC8-8088-B1FA-3B8E472DAC49}"/>
              </a:ext>
            </a:extLst>
          </p:cNvPr>
          <p:cNvSpPr/>
          <p:nvPr/>
        </p:nvSpPr>
        <p:spPr>
          <a:xfrm>
            <a:off x="7539411" y="5855368"/>
            <a:ext cx="4284452" cy="71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7698" y="597430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latin typeface="Calibri Light"/>
                <a:cs typeface="Calibri"/>
              </a:rPr>
              <a:t>Выполнила: </a:t>
            </a:r>
            <a:r>
              <a:rPr lang="ru-RU" err="1">
                <a:latin typeface="Calibri Light"/>
                <a:cs typeface="Calibri"/>
              </a:rPr>
              <a:t>Дабижа</a:t>
            </a:r>
            <a:r>
              <a:rPr lang="ru-RU">
                <a:latin typeface="Calibri Light"/>
                <a:cs typeface="Calibri"/>
              </a:rPr>
              <a:t> Полина</a:t>
            </a:r>
            <a:endParaRPr lang="ru-RU">
              <a:latin typeface="Calibri Light"/>
            </a:endParaRPr>
          </a:p>
        </p:txBody>
      </p:sp>
      <p:pic>
        <p:nvPicPr>
          <p:cNvPr id="4" name="Рисунок 4" descr="Выноски с бунтинг и конфетти">
            <a:extLst>
              <a:ext uri="{FF2B5EF4-FFF2-40B4-BE49-F238E27FC236}">
                <a16:creationId xmlns:a16="http://schemas.microsoft.com/office/drawing/2014/main" id="{EA111AE4-007F-E210-BC9D-61533FC9B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-180000">
            <a:off x="-258793" y="3083943"/>
            <a:ext cx="4758906" cy="4758906"/>
          </a:xfrm>
          <a:prstGeom prst="rect">
            <a:avLst/>
          </a:prstGeom>
        </p:spPr>
      </p:pic>
      <p:pic>
        <p:nvPicPr>
          <p:cNvPr id="5" name="Рисунок 5" descr="Лента, привязанная на ваш клон">
            <a:extLst>
              <a:ext uri="{FF2B5EF4-FFF2-40B4-BE49-F238E27FC236}">
                <a16:creationId xmlns:a16="http://schemas.microsoft.com/office/drawing/2014/main" id="{0C2CBAE2-E2AB-F966-76D8-E9176F29F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9057" y="2480095"/>
            <a:ext cx="2587925" cy="26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35693FB7-2DA2-CC4F-FABD-BFCC8B50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8AA35B-AB71-2AB8-9246-7406E5E07F47}"/>
              </a:ext>
            </a:extLst>
          </p:cNvPr>
          <p:cNvSpPr/>
          <p:nvPr/>
        </p:nvSpPr>
        <p:spPr>
          <a:xfrm>
            <a:off x="523210" y="494455"/>
            <a:ext cx="10667999" cy="350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C31FF-091B-82E1-4805-C246720B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50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Самооценка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7F40C5-0574-7CF4-08D6-66A247DEB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2" y="152370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>
                <a:latin typeface="Calibri Light"/>
                <a:ea typeface="+mn-lt"/>
                <a:cs typeface="+mn-lt"/>
              </a:rPr>
              <a:t>Цель, поставленная мной вначале проекта, достигнута, все задачи выполнены. Картина получилась качественная и экологически чистая. Мне удалось сэкономить значительную сумму и моя картина получилась с низкой себестоимостью. При изготовлении изделия техника безопасности не была нарушена. Трудности, с которыми я столкнулась в процессе работы - нанесение резерва на ткань.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>
                <a:latin typeface="Calibri Light"/>
                <a:ea typeface="+mn-lt"/>
                <a:cs typeface="+mn-lt"/>
              </a:rPr>
              <a:t>Я считаю, что справилась со своей работой. Я довольна получившимся изделием и его качеством.  Рисунок очень понравился моей бабушке и теперь висит у нее дома на стене.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endParaRPr lang="ru-RU">
              <a:cs typeface="Calibri"/>
            </a:endParaRPr>
          </a:p>
        </p:txBody>
      </p:sp>
      <p:pic>
        <p:nvPicPr>
          <p:cNvPr id="4" name="Рисунок 6" descr="Чашка Кубок">
            <a:extLst>
              <a:ext uri="{FF2B5EF4-FFF2-40B4-BE49-F238E27FC236}">
                <a16:creationId xmlns:a16="http://schemas.microsoft.com/office/drawing/2014/main" id="{497DCF5B-E332-66F8-02AB-522AD061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2755" y="3184585"/>
            <a:ext cx="3364302" cy="3364302"/>
          </a:xfrm>
          <a:prstGeom prst="rect">
            <a:avLst/>
          </a:prstGeom>
        </p:spPr>
      </p:pic>
      <p:pic>
        <p:nvPicPr>
          <p:cNvPr id="7" name="Рисунок 7" descr="Наградная лента с звездочкой">
            <a:extLst>
              <a:ext uri="{FF2B5EF4-FFF2-40B4-BE49-F238E27FC236}">
                <a16:creationId xmlns:a16="http://schemas.microsoft.com/office/drawing/2014/main" id="{325AB5E8-B331-EED5-DE2C-35DFA7652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2227" y="-179717"/>
            <a:ext cx="2429774" cy="2429774"/>
          </a:xfrm>
          <a:prstGeom prst="rect">
            <a:avLst/>
          </a:prstGeom>
        </p:spPr>
      </p:pic>
      <p:pic>
        <p:nvPicPr>
          <p:cNvPr id="9" name="Рисунок 9" descr="Контур ухмыляющегося лица со сплошной заливкой">
            <a:extLst>
              <a:ext uri="{FF2B5EF4-FFF2-40B4-BE49-F238E27FC236}">
                <a16:creationId xmlns:a16="http://schemas.microsoft.com/office/drawing/2014/main" id="{4CA9BEA9-B61B-9DFF-72D8-6C50823A9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234" y="4006970"/>
            <a:ext cx="1920815" cy="1906437"/>
          </a:xfrm>
          <a:prstGeom prst="rect">
            <a:avLst/>
          </a:prstGeom>
        </p:spPr>
      </p:pic>
      <p:pic>
        <p:nvPicPr>
          <p:cNvPr id="10" name="Рисунок 10" descr="Знак одобрения со сплошной заливкой">
            <a:extLst>
              <a:ext uri="{FF2B5EF4-FFF2-40B4-BE49-F238E27FC236}">
                <a16:creationId xmlns:a16="http://schemas.microsoft.com/office/drawing/2014/main" id="{B156EE7B-D26F-57E2-AD72-E68AB27AD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6385" y="4452668"/>
            <a:ext cx="1288211" cy="128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21182E7C-887D-6FFB-7F0D-7CBBE3A6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F1F800-895A-CD3E-4F00-6757A5C49239}"/>
              </a:ext>
            </a:extLst>
          </p:cNvPr>
          <p:cNvSpPr/>
          <p:nvPr/>
        </p:nvSpPr>
        <p:spPr>
          <a:xfrm>
            <a:off x="691363" y="500082"/>
            <a:ext cx="9503433" cy="2789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9B7A8-0375-CCE7-D3D4-B5DD26EB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Использованная литература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5D33C-D431-664E-BB26-40813FC6E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6" y="160996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>
                <a:latin typeface="Calibri Light"/>
                <a:ea typeface="+mn-lt"/>
                <a:cs typeface="+mn-lt"/>
              </a:rPr>
              <a:t>1. </a:t>
            </a:r>
            <a:r>
              <a:rPr lang="ru-RU" sz="2000">
                <a:latin typeface="Calibri Light"/>
                <a:ea typeface="+mn-lt"/>
                <a:cs typeface="+mn-lt"/>
                <a:hlinkClick r:id="rId3"/>
              </a:rPr>
              <a:t>https://vplate.ru/hobbi/batik/</a:t>
            </a:r>
            <a:endParaRPr lang="ru-RU" sz="2000">
              <a:latin typeface="Calibri Ligh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>
                <a:latin typeface="Calibri Light"/>
                <a:ea typeface="+mn-lt"/>
                <a:cs typeface="+mn-lt"/>
              </a:rPr>
              <a:t>2. </a:t>
            </a:r>
            <a:r>
              <a:rPr lang="ru-RU" sz="2000">
                <a:latin typeface="Calibri Light"/>
                <a:ea typeface="+mn-lt"/>
                <a:cs typeface="+mn-lt"/>
                <a:hlinkClick r:id="rId4"/>
              </a:rPr>
              <a:t>https://videouroki.net/razrabotki/mietodichieskiie-riekomiendatsii-po-vypolnieniiu-s-obuchaiushchimisia-dkhsh-khol.html</a:t>
            </a:r>
            <a:r>
              <a:rPr lang="ru-RU" sz="2000">
                <a:latin typeface="Calibri Light"/>
                <a:ea typeface="+mn-lt"/>
                <a:cs typeface="+mn-lt"/>
              </a:rPr>
              <a:t> 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>
                <a:latin typeface="Calibri Light"/>
                <a:ea typeface="+mn-lt"/>
                <a:cs typeface="+mn-lt"/>
              </a:rPr>
              <a:t>3. </a:t>
            </a:r>
            <a:r>
              <a:rPr lang="en-US" sz="2000">
                <a:latin typeface="Calibri Light"/>
                <a:ea typeface="+mn-lt"/>
                <a:cs typeface="+mn-lt"/>
              </a:rPr>
              <a:t> </a:t>
            </a:r>
            <a:r>
              <a:rPr lang="en-US" sz="2000">
                <a:latin typeface="Calibri Light"/>
                <a:ea typeface="+mn-lt"/>
                <a:cs typeface="+mn-lt"/>
                <a:hlinkClick r:id="rId5"/>
              </a:rPr>
              <a:t>https://www.livemaster.ru/topic/104490-aktualnost-batika-v-sovremennom-obschestve</a:t>
            </a:r>
            <a:endParaRPr lang="ru-RU" sz="2000">
              <a:latin typeface="Calibri Light"/>
              <a:cs typeface="Calibri Light"/>
            </a:endParaRPr>
          </a:p>
        </p:txBody>
      </p:sp>
      <p:pic>
        <p:nvPicPr>
          <p:cNvPr id="4" name="Рисунок 6" descr="Открытая книга">
            <a:extLst>
              <a:ext uri="{FF2B5EF4-FFF2-40B4-BE49-F238E27FC236}">
                <a16:creationId xmlns:a16="http://schemas.microsoft.com/office/drawing/2014/main" id="{42411E26-C8FF-8E1D-C61E-EC11F4C03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-840000">
            <a:off x="294972" y="2762453"/>
            <a:ext cx="3349925" cy="33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9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5">
            <a:extLst>
              <a:ext uri="{FF2B5EF4-FFF2-40B4-BE49-F238E27FC236}">
                <a16:creationId xmlns:a16="http://schemas.microsoft.com/office/drawing/2014/main" id="{DDACDD0F-5A88-9B22-5221-2600A820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2F4575-7ABA-D40D-2499-365D8F7142AE}"/>
              </a:ext>
            </a:extLst>
          </p:cNvPr>
          <p:cNvSpPr/>
          <p:nvPr/>
        </p:nvSpPr>
        <p:spPr>
          <a:xfrm>
            <a:off x="695739" y="629478"/>
            <a:ext cx="2817962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BDC17-1A51-89E8-307D-A47B98AE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Моя модель</a:t>
            </a:r>
            <a:endParaRPr lang="ru-RU" sz="3200"/>
          </a:p>
        </p:txBody>
      </p:sp>
      <p:pic>
        <p:nvPicPr>
          <p:cNvPr id="4" name="Рисунок 4" descr="Изображение выглядит как текст, цветной, рисуе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3358334E-24B0-25CC-D5AC-691DD51D4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7202" y="1538078"/>
            <a:ext cx="5971971" cy="4466356"/>
          </a:xfrm>
        </p:spPr>
      </p:pic>
    </p:spTree>
    <p:extLst>
      <p:ext uri="{BB962C8B-B14F-4D97-AF65-F5344CB8AC3E}">
        <p14:creationId xmlns:p14="http://schemas.microsoft.com/office/powerpoint/2010/main" val="406318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23317E4E-77E4-3A8B-D08F-05F44D40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F02E30-B8DF-0638-E011-3E7E39708370}"/>
              </a:ext>
            </a:extLst>
          </p:cNvPr>
          <p:cNvSpPr/>
          <p:nvPr/>
        </p:nvSpPr>
        <p:spPr>
          <a:xfrm>
            <a:off x="359433" y="444448"/>
            <a:ext cx="10236679" cy="299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B9CB8-745C-1644-D051-9DC93825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95" y="37950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latin typeface="Calibri Light"/>
                <a:cs typeface="Calibri Light"/>
              </a:rPr>
              <a:t>Актуальность</a:t>
            </a:r>
            <a:endParaRPr lang="ru-RU" sz="3200">
              <a:latin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9AB3B7-C764-0E20-169F-266664AB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53" y="162434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>
                <a:latin typeface="Calibri Light"/>
                <a:ea typeface="+mn-lt"/>
                <a:cs typeface="+mn-lt"/>
              </a:rPr>
              <a:t>В настоящее время, как и во времена процветания Индонезии, батик не теряет своей актуальности. Батик широко применяется при дизайне интерьеров. У росписи по ткани нет ограничений ни в стиле ни в сюжете - можно нарисовать картину, орнамент, ограничиться цветовыми пятнами.</a:t>
            </a:r>
            <a:endParaRPr lang="ru-RU" sz="2400">
              <a:latin typeface="Calibri Light"/>
              <a:cs typeface="Calibri"/>
            </a:endParaRPr>
          </a:p>
        </p:txBody>
      </p: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C21D946-7EE7-A448-AE60-4CF88D45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3797843"/>
            <a:ext cx="3303918" cy="2180919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735D51D-404D-1D74-C75E-46ADF69F4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589" y="4513053"/>
            <a:ext cx="3275162" cy="2130724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внутренний, подушка, постельное белье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1191548-3727-F704-5807-D9F231DC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231" y="3236448"/>
            <a:ext cx="2829463" cy="3044914"/>
          </a:xfrm>
          <a:prstGeom prst="rect">
            <a:avLst/>
          </a:prstGeom>
        </p:spPr>
      </p:pic>
      <p:pic>
        <p:nvPicPr>
          <p:cNvPr id="4" name="Рисунок 8" descr="Подключения со сплошной заливкой">
            <a:extLst>
              <a:ext uri="{FF2B5EF4-FFF2-40B4-BE49-F238E27FC236}">
                <a16:creationId xmlns:a16="http://schemas.microsoft.com/office/drawing/2014/main" id="{E1F99EDE-3EA0-7365-1F31-4892A60AB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20000">
            <a:off x="9937466" y="187753"/>
            <a:ext cx="1316966" cy="13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45">
            <a:extLst>
              <a:ext uri="{FF2B5EF4-FFF2-40B4-BE49-F238E27FC236}">
                <a16:creationId xmlns:a16="http://schemas.microsoft.com/office/drawing/2014/main" id="{D617416F-4713-A361-811D-86F1A4FEF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E687676-06CE-6C3B-83D2-AFEACCCA5158}"/>
              </a:ext>
            </a:extLst>
          </p:cNvPr>
          <p:cNvSpPr/>
          <p:nvPr/>
        </p:nvSpPr>
        <p:spPr>
          <a:xfrm>
            <a:off x="225037" y="334430"/>
            <a:ext cx="9675962" cy="112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5DE65-7C6B-74B3-7AF4-966D07CE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11" y="12070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latin typeface="Calibri Light"/>
                <a:cs typeface="Calibri Light"/>
              </a:rPr>
              <a:t>Проблема и 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3E152-9B2C-0247-603A-FD923653A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15" y="100611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b="1">
                <a:latin typeface="Calibri Light"/>
                <a:cs typeface="Calibri"/>
              </a:rPr>
              <a:t>Проблема: </a:t>
            </a:r>
            <a:r>
              <a:rPr lang="ru-RU" sz="2400">
                <a:latin typeface="Calibri Light"/>
                <a:cs typeface="Calibri"/>
              </a:rPr>
              <a:t>у моей бабушки скоро день рождения, а мне нечего дарить</a:t>
            </a:r>
            <a:endParaRPr lang="ru-RU" sz="2000">
              <a:latin typeface="Arial"/>
              <a:cs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F195CE-C124-FB0E-43F2-0D7AEB7B568B}"/>
              </a:ext>
            </a:extLst>
          </p:cNvPr>
          <p:cNvSpPr/>
          <p:nvPr/>
        </p:nvSpPr>
        <p:spPr>
          <a:xfrm>
            <a:off x="4184464" y="1615491"/>
            <a:ext cx="2012830" cy="862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>
                <a:cs typeface="Calibri"/>
              </a:rPr>
              <a:t>Решение проблемы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9DDBD03-0CE1-900F-B902-133EAC054D18}"/>
              </a:ext>
            </a:extLst>
          </p:cNvPr>
          <p:cNvCxnSpPr/>
          <p:nvPr/>
        </p:nvCxnSpPr>
        <p:spPr>
          <a:xfrm flipH="1">
            <a:off x="3324457" y="2432165"/>
            <a:ext cx="823396" cy="482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0CB65FA-C5EA-76E7-8E8D-CDDDFD6983A2}"/>
              </a:ext>
            </a:extLst>
          </p:cNvPr>
          <p:cNvCxnSpPr>
            <a:cxnSpLocks/>
          </p:cNvCxnSpPr>
          <p:nvPr/>
        </p:nvCxnSpPr>
        <p:spPr>
          <a:xfrm flipH="1">
            <a:off x="4598145" y="2497615"/>
            <a:ext cx="293031" cy="924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97E4B7D-CE1A-8EE6-A68B-94AD171A4528}"/>
              </a:ext>
            </a:extLst>
          </p:cNvPr>
          <p:cNvCxnSpPr>
            <a:cxnSpLocks/>
          </p:cNvCxnSpPr>
          <p:nvPr/>
        </p:nvCxnSpPr>
        <p:spPr>
          <a:xfrm>
            <a:off x="5404818" y="2505000"/>
            <a:ext cx="406665" cy="939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0003D85-59AF-13D8-4118-CD2F300EBBD5}"/>
              </a:ext>
            </a:extLst>
          </p:cNvPr>
          <p:cNvCxnSpPr>
            <a:cxnSpLocks/>
          </p:cNvCxnSpPr>
          <p:nvPr/>
        </p:nvCxnSpPr>
        <p:spPr>
          <a:xfrm>
            <a:off x="6233260" y="2432921"/>
            <a:ext cx="907210" cy="625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84BE84-CE1F-1FF9-D3E7-3CE91A1BB81D}"/>
              </a:ext>
            </a:extLst>
          </p:cNvPr>
          <p:cNvSpPr/>
          <p:nvPr/>
        </p:nvSpPr>
        <p:spPr>
          <a:xfrm>
            <a:off x="1626966" y="2970243"/>
            <a:ext cx="1567131" cy="905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>
                <a:cs typeface="Calibri"/>
              </a:rPr>
              <a:t>Подарить свой рисунок</a:t>
            </a: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C98D88-D1E7-BFDA-5772-D9ADD85D01E9}"/>
              </a:ext>
            </a:extLst>
          </p:cNvPr>
          <p:cNvSpPr/>
          <p:nvPr/>
        </p:nvSpPr>
        <p:spPr>
          <a:xfrm>
            <a:off x="3393783" y="3530161"/>
            <a:ext cx="1567131" cy="905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cs typeface="Calibri"/>
              </a:rPr>
              <a:t>Подарить деньги</a:t>
            </a:r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64805C-7675-044D-4B64-6A18231C98EF}"/>
              </a:ext>
            </a:extLst>
          </p:cNvPr>
          <p:cNvSpPr/>
          <p:nvPr/>
        </p:nvSpPr>
        <p:spPr>
          <a:xfrm>
            <a:off x="5419660" y="3530161"/>
            <a:ext cx="1567131" cy="905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cs typeface="Calibri"/>
              </a:rPr>
              <a:t>Подарить батик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CC25FE7-CCCD-8DD9-E1FF-6B5C384B7B95}"/>
              </a:ext>
            </a:extLst>
          </p:cNvPr>
          <p:cNvSpPr/>
          <p:nvPr/>
        </p:nvSpPr>
        <p:spPr>
          <a:xfrm>
            <a:off x="7262623" y="2988613"/>
            <a:ext cx="1567131" cy="905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cs typeface="Calibri"/>
              </a:rPr>
              <a:t>Купить открытку в магазине</a:t>
            </a: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4CE06F-DD80-9C69-CF48-B4B072081194}"/>
              </a:ext>
            </a:extLst>
          </p:cNvPr>
          <p:cNvSpPr/>
          <p:nvPr/>
        </p:nvSpPr>
        <p:spPr>
          <a:xfrm>
            <a:off x="208239" y="4940710"/>
            <a:ext cx="11128075" cy="132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4FE50A-9BD2-6102-2C15-D4665A85294C}"/>
              </a:ext>
            </a:extLst>
          </p:cNvPr>
          <p:cNvSpPr txBox="1"/>
          <p:nvPr/>
        </p:nvSpPr>
        <p:spPr>
          <a:xfrm>
            <a:off x="324928" y="5011946"/>
            <a:ext cx="1154214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b="1">
                <a:latin typeface="Calibri Light"/>
                <a:cs typeface="Arial"/>
              </a:rPr>
              <a:t>Вывод:</a:t>
            </a:r>
            <a:r>
              <a:rPr lang="ru-RU" sz="2000">
                <a:latin typeface="Calibri Light"/>
                <a:cs typeface="Arial"/>
              </a:rPr>
              <a:t> Первый вариант не подходит, потому что я дарила рисунок в прошлый раз и лучше не повторяться. Второй вариант тоже не подходит, потому что сумма, которую получиться подарить, мала. А купить открытку - это слишком банально и скучно. Получается, что подходит четвертый вариант. Думаю, что роспись по ткани отлично подойдет как настенное украшение</a:t>
            </a:r>
            <a:r>
              <a:rPr lang="ru-RU">
                <a:latin typeface="Calibri Light"/>
                <a:cs typeface="Arial"/>
              </a:rPr>
              <a:t>.</a:t>
            </a:r>
            <a:r>
              <a:rPr lang="ru-RU">
                <a:latin typeface="Calibri Light"/>
                <a:cs typeface="Calibri"/>
              </a:rPr>
              <a:t>​</a:t>
            </a:r>
          </a:p>
        </p:txBody>
      </p:sp>
      <p:pic>
        <p:nvPicPr>
          <p:cNvPr id="15" name="Рисунок 15" descr="График и заметка панели с карандашом">
            <a:extLst>
              <a:ext uri="{FF2B5EF4-FFF2-40B4-BE49-F238E27FC236}">
                <a16:creationId xmlns:a16="http://schemas.microsoft.com/office/drawing/2014/main" id="{0217A871-7D10-EA61-0E9A-84DA30772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0000">
            <a:off x="9417170" y="1502433"/>
            <a:ext cx="2472906" cy="24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5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5">
            <a:extLst>
              <a:ext uri="{FF2B5EF4-FFF2-40B4-BE49-F238E27FC236}">
                <a16:creationId xmlns:a16="http://schemas.microsoft.com/office/drawing/2014/main" id="{3E7A5233-1A33-B243-511E-E0B007A0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22DEB2-861A-CC41-8246-647B78FC387E}"/>
              </a:ext>
            </a:extLst>
          </p:cNvPr>
          <p:cNvSpPr/>
          <p:nvPr/>
        </p:nvSpPr>
        <p:spPr>
          <a:xfrm>
            <a:off x="745766" y="550514"/>
            <a:ext cx="10150415" cy="415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4E294-735E-D036-1390-010451F1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Цели и задачи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DC999-1C06-8CC0-35DD-7951D44F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097"/>
            <a:ext cx="10515600" cy="1590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b="1">
                <a:latin typeface="Calibri Light"/>
                <a:ea typeface="+mn-lt"/>
                <a:cs typeface="+mn-lt"/>
              </a:rPr>
              <a:t>Цель:</a:t>
            </a:r>
            <a:r>
              <a:rPr lang="ru-RU" sz="2000">
                <a:latin typeface="Calibri Light"/>
                <a:ea typeface="+mn-lt"/>
                <a:cs typeface="+mn-lt"/>
              </a:rPr>
              <a:t> разработать и создать своими руками подарок бабушке в виде росписи на ткани.</a:t>
            </a:r>
          </a:p>
          <a:p>
            <a:r>
              <a:rPr lang="ru-RU" sz="2000" b="1">
                <a:latin typeface="Calibri Light"/>
                <a:cs typeface="Calibri"/>
              </a:rPr>
              <a:t>Задачи проекта:</a:t>
            </a:r>
            <a:endParaRPr lang="ru-RU" sz="2000">
              <a:latin typeface="Calibri Ligh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B6E70-5B97-2115-C033-BECD49B5B93B}"/>
              </a:ext>
            </a:extLst>
          </p:cNvPr>
          <p:cNvSpPr txBox="1"/>
          <p:nvPr/>
        </p:nvSpPr>
        <p:spPr>
          <a:xfrm>
            <a:off x="1130060" y="2625306"/>
            <a:ext cx="47128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latin typeface="Calibri Light"/>
                <a:cs typeface="Segoe UI"/>
              </a:rPr>
              <a:t>1.  </a:t>
            </a:r>
            <a:r>
              <a:rPr lang="ru-RU" sz="2000">
                <a:latin typeface="Calibri Light"/>
                <a:cs typeface="Segoe UI"/>
              </a:rPr>
              <a:t>Узнать что такое батик</a:t>
            </a:r>
            <a:r>
              <a:rPr lang="en-US" sz="2000">
                <a:latin typeface="Calibri Light"/>
                <a:cs typeface="Segoe UI"/>
              </a:rPr>
              <a:t>​</a:t>
            </a:r>
          </a:p>
          <a:p>
            <a:r>
              <a:rPr lang="ru-RU" sz="2000" b="1">
                <a:latin typeface="Calibri Light"/>
                <a:cs typeface="Segoe UI"/>
              </a:rPr>
              <a:t>2.  </a:t>
            </a:r>
            <a:r>
              <a:rPr lang="ru-RU" sz="2000">
                <a:latin typeface="Calibri Light"/>
                <a:cs typeface="Segoe UI"/>
              </a:rPr>
              <a:t>Выбор росписи</a:t>
            </a:r>
            <a:r>
              <a:rPr lang="en-US" sz="2000">
                <a:latin typeface="Calibri Light"/>
                <a:cs typeface="Segoe UI"/>
              </a:rPr>
              <a:t>​</a:t>
            </a:r>
          </a:p>
          <a:p>
            <a:r>
              <a:rPr lang="ru-RU" sz="2000" b="1">
                <a:latin typeface="Calibri Light"/>
                <a:cs typeface="Segoe UI"/>
              </a:rPr>
              <a:t>3.  </a:t>
            </a:r>
            <a:r>
              <a:rPr lang="ru-RU" sz="2000">
                <a:latin typeface="Calibri Light"/>
                <a:cs typeface="Segoe UI"/>
              </a:rPr>
              <a:t>Изготовление трафарета для картины</a:t>
            </a:r>
            <a:r>
              <a:rPr lang="en-US" sz="2000">
                <a:latin typeface="Calibri Light"/>
                <a:cs typeface="Segoe UI"/>
              </a:rPr>
              <a:t>​</a:t>
            </a:r>
          </a:p>
          <a:p>
            <a:r>
              <a:rPr lang="ru-RU" sz="2000" b="1">
                <a:latin typeface="Calibri Light"/>
                <a:cs typeface="Segoe UI"/>
              </a:rPr>
              <a:t>4.  </a:t>
            </a:r>
            <a:r>
              <a:rPr lang="ru-RU" sz="2000">
                <a:latin typeface="Calibri Light"/>
                <a:cs typeface="Segoe UI"/>
              </a:rPr>
              <a:t>Изготовить батик</a:t>
            </a:r>
            <a:r>
              <a:rPr lang="en-US" sz="2000">
                <a:latin typeface="Calibri Light"/>
                <a:cs typeface="Segoe UI"/>
              </a:rPr>
              <a:t>​</a:t>
            </a:r>
          </a:p>
          <a:p>
            <a:r>
              <a:rPr lang="ru-RU" sz="2000" b="1">
                <a:latin typeface="Calibri Light"/>
                <a:cs typeface="Segoe UI"/>
              </a:rPr>
              <a:t>5.  </a:t>
            </a:r>
            <a:r>
              <a:rPr lang="ru-RU" sz="2000">
                <a:latin typeface="Calibri Light"/>
                <a:cs typeface="Segoe UI"/>
              </a:rPr>
              <a:t>Оценить свою работу</a:t>
            </a:r>
            <a:r>
              <a:rPr lang="en-US" sz="2000">
                <a:latin typeface="Calibri Light"/>
                <a:cs typeface="Segoe UI"/>
              </a:rPr>
              <a:t>​</a:t>
            </a:r>
          </a:p>
          <a:p>
            <a:r>
              <a:rPr lang="ru-RU" sz="2000" b="1">
                <a:latin typeface="Calibri Light"/>
                <a:cs typeface="Segoe UI"/>
              </a:rPr>
              <a:t>6.  </a:t>
            </a:r>
            <a:r>
              <a:rPr lang="ru-RU" sz="2000">
                <a:latin typeface="Calibri Light"/>
                <a:cs typeface="Segoe UI"/>
              </a:rPr>
              <a:t>Подарить бабушке</a:t>
            </a:r>
          </a:p>
        </p:txBody>
      </p:sp>
      <p:pic>
        <p:nvPicPr>
          <p:cNvPr id="11" name="Рисунок 11" descr="В яблочко со сплошной заливкой">
            <a:extLst>
              <a:ext uri="{FF2B5EF4-FFF2-40B4-BE49-F238E27FC236}">
                <a16:creationId xmlns:a16="http://schemas.microsoft.com/office/drawing/2014/main" id="{7789B71D-A89E-51D5-D6DA-57E7B43F1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6234" y="3173083"/>
            <a:ext cx="1460739" cy="1460739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780FA42F-2F35-CF7D-8300-4EF566522157}"/>
              </a:ext>
            </a:extLst>
          </p:cNvPr>
          <p:cNvSpPr/>
          <p:nvPr/>
        </p:nvSpPr>
        <p:spPr>
          <a:xfrm>
            <a:off x="7424029" y="4440415"/>
            <a:ext cx="934529" cy="90577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96C8565-E65A-41C1-1D80-81812518CE59}"/>
              </a:ext>
            </a:extLst>
          </p:cNvPr>
          <p:cNvSpPr/>
          <p:nvPr/>
        </p:nvSpPr>
        <p:spPr>
          <a:xfrm>
            <a:off x="7502480" y="5453082"/>
            <a:ext cx="948905" cy="120769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узырек для мыслей: облако 25">
            <a:extLst>
              <a:ext uri="{FF2B5EF4-FFF2-40B4-BE49-F238E27FC236}">
                <a16:creationId xmlns:a16="http://schemas.microsoft.com/office/drawing/2014/main" id="{6C537E94-67F9-DD58-626B-9761552F1A90}"/>
              </a:ext>
            </a:extLst>
          </p:cNvPr>
          <p:cNvSpPr/>
          <p:nvPr/>
        </p:nvSpPr>
        <p:spPr>
          <a:xfrm rot="-1200000" flipH="1">
            <a:off x="5830330" y="3915017"/>
            <a:ext cx="1538377" cy="1063924"/>
          </a:xfrm>
          <a:prstGeom prst="cloudCallou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0DFEB420-A2DF-A9DD-B45C-B4FCB03AB4BB}"/>
              </a:ext>
            </a:extLst>
          </p:cNvPr>
          <p:cNvSpPr/>
          <p:nvPr/>
        </p:nvSpPr>
        <p:spPr>
          <a:xfrm rot="18660000">
            <a:off x="6958953" y="5761570"/>
            <a:ext cx="905773" cy="23003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D9BB345-D324-D5F3-14EA-B4D574AD084A}"/>
              </a:ext>
            </a:extLst>
          </p:cNvPr>
          <p:cNvSpPr/>
          <p:nvPr/>
        </p:nvSpPr>
        <p:spPr>
          <a:xfrm rot="16980000">
            <a:off x="6786423" y="5560286"/>
            <a:ext cx="905773" cy="23003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77F88A8-E4D3-5C55-BD0B-073FD8613818}"/>
              </a:ext>
            </a:extLst>
          </p:cNvPr>
          <p:cNvSpPr/>
          <p:nvPr/>
        </p:nvSpPr>
        <p:spPr>
          <a:xfrm rot="-900000">
            <a:off x="8322386" y="5473930"/>
            <a:ext cx="289634" cy="1237843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1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45">
            <a:extLst>
              <a:ext uri="{FF2B5EF4-FFF2-40B4-BE49-F238E27FC236}">
                <a16:creationId xmlns:a16="http://schemas.microsoft.com/office/drawing/2014/main" id="{18776639-9424-0822-CE3A-FFDF1CF4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1F60E5-6984-B4B2-D44B-9A09C10493DA}"/>
              </a:ext>
            </a:extLst>
          </p:cNvPr>
          <p:cNvSpPr/>
          <p:nvPr/>
        </p:nvSpPr>
        <p:spPr>
          <a:xfrm>
            <a:off x="183659" y="516194"/>
            <a:ext cx="2286000" cy="51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F3AD8-2EFD-0EE4-1350-4896CED4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8" y="10633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Идеи</a:t>
            </a:r>
            <a:endParaRPr lang="ru-RU" sz="320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5701431-A7A7-0591-081D-BA4688CC01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021015"/>
              </p:ext>
            </p:extLst>
          </p:nvPr>
        </p:nvGraphicFramePr>
        <p:xfrm>
          <a:off x="1639018" y="1178943"/>
          <a:ext cx="9713444" cy="509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928">
                  <a:extLst>
                    <a:ext uri="{9D8B030D-6E8A-4147-A177-3AD203B41FA5}">
                      <a16:colId xmlns:a16="http://schemas.microsoft.com/office/drawing/2014/main" val="1256200265"/>
                    </a:ext>
                  </a:extLst>
                </a:gridCol>
                <a:gridCol w="6351516">
                  <a:extLst>
                    <a:ext uri="{9D8B030D-6E8A-4147-A177-3AD203B41FA5}">
                      <a16:colId xmlns:a16="http://schemas.microsoft.com/office/drawing/2014/main" val="127388093"/>
                    </a:ext>
                  </a:extLst>
                </a:gridCol>
              </a:tblGrid>
              <a:tr h="516992">
                <a:tc>
                  <a:txBody>
                    <a:bodyPr/>
                    <a:lstStyle/>
                    <a:p>
                      <a:pPr fontAlgn="auto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Calibri Light"/>
                        </a:rPr>
                        <a:t>Рисунок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ru-RU" sz="2000">
                          <a:effectLst/>
                          <a:latin typeface="Calibri Light"/>
                        </a:rPr>
                        <a:t>​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Calibri Light"/>
                        </a:rPr>
                        <a:t>Описание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583794"/>
                  </a:ext>
                </a:extLst>
              </a:tr>
              <a:tr h="1550978">
                <a:tc>
                  <a:txBody>
                    <a:bodyPr/>
                    <a:lstStyle/>
                    <a:p>
                      <a:pPr fontAlgn="auto"/>
                      <a:r>
                        <a:rPr lang="ru-RU">
                          <a:effectLst/>
                          <a:latin typeface="Calibri Light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Красочный кот на холмистой цветочной поляне под ярким солнцем. Вдали виднеются деревья.​</a:t>
                      </a:r>
                    </a:p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Сложность рисунка: сложная.​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136110"/>
                  </a:ext>
                </a:extLst>
              </a:tr>
              <a:tr h="1493536">
                <a:tc>
                  <a:txBody>
                    <a:bodyPr/>
                    <a:lstStyle/>
                    <a:p>
                      <a:pPr fontAlgn="auto"/>
                      <a:r>
                        <a:rPr lang="ru-RU">
                          <a:effectLst/>
                          <a:latin typeface="Calibri Light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Сказочный город под сиянием луны. Город выполнен холодными цветами, а луна наоборот - теплыми.​</a:t>
                      </a:r>
                    </a:p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Сложность рисунка: легкая</a:t>
                      </a:r>
                      <a:r>
                        <a:rPr lang="ru-RU">
                          <a:effectLst/>
                          <a:latin typeface="Calibri Light"/>
                        </a:rPr>
                        <a:t>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34921"/>
                  </a:ext>
                </a:extLst>
              </a:tr>
              <a:tr h="1531832">
                <a:tc>
                  <a:txBody>
                    <a:bodyPr/>
                    <a:lstStyle/>
                    <a:p>
                      <a:pPr fontAlgn="auto"/>
                      <a:r>
                        <a:rPr lang="ru-RU">
                          <a:effectLst/>
                          <a:latin typeface="Calibri Light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Золотая рыбка в море.​</a:t>
                      </a:r>
                    </a:p>
                    <a:p>
                      <a:pPr fontAlgn="base"/>
                      <a:r>
                        <a:rPr lang="ru-RU" sz="2000">
                          <a:effectLst/>
                          <a:latin typeface="Calibri Light"/>
                        </a:rPr>
                        <a:t>Сложность рисунка: средняя​</a:t>
                      </a:r>
                    </a:p>
                    <a:p>
                      <a:pPr fontAlgn="base"/>
                      <a:r>
                        <a:rPr lang="ru-RU">
                          <a:effectLst/>
                          <a:latin typeface="Calibri Ligh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27353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088818-944E-135F-7F5F-39AC4D2EE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877" y="1713511"/>
            <a:ext cx="2041947" cy="1446903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окно&#10;&#10;Автоматически созданное описание">
            <a:extLst>
              <a:ext uri="{FF2B5EF4-FFF2-40B4-BE49-F238E27FC236}">
                <a16:creationId xmlns:a16="http://schemas.microsoft.com/office/drawing/2014/main" id="{2EF7709D-E7D4-BF3C-47CD-EF07E7749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37" y="3318384"/>
            <a:ext cx="2114911" cy="1371421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AC44F9A0-84B0-9856-0516-815A61C8C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502" y="4775888"/>
            <a:ext cx="1619071" cy="1432525"/>
          </a:xfrm>
          <a:prstGeom prst="rect">
            <a:avLst/>
          </a:prstGeom>
        </p:spPr>
      </p:pic>
      <p:pic>
        <p:nvPicPr>
          <p:cNvPr id="5" name="Рисунок 5" descr="Лампочка">
            <a:extLst>
              <a:ext uri="{FF2B5EF4-FFF2-40B4-BE49-F238E27FC236}">
                <a16:creationId xmlns:a16="http://schemas.microsoft.com/office/drawing/2014/main" id="{91ECF6E3-519E-D80A-31FF-44E335FAB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-840000">
            <a:off x="-402566" y="912963"/>
            <a:ext cx="2286000" cy="22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0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DBAF8521-B3D2-64F3-2C5A-91C58207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B89B70-C87D-498B-1CB2-E92B40E501B3}"/>
              </a:ext>
            </a:extLst>
          </p:cNvPr>
          <p:cNvSpPr/>
          <p:nvPr/>
        </p:nvSpPr>
        <p:spPr>
          <a:xfrm>
            <a:off x="434103" y="487438"/>
            <a:ext cx="10639245" cy="294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9C51B-653B-CCF4-4EAC-4AA21F44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53" y="37950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Выбор своей идеи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FEF04-A1C3-EE6B-0F09-41663ACB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53" y="150932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>
                <a:latin typeface="Calibri Light"/>
                <a:ea typeface="+mn-lt"/>
                <a:cs typeface="+mn-lt"/>
              </a:rPr>
              <a:t>Я выбрала несколько предполагаемых вариантов из Интернета. У меня есть опыт в рисовании, поэтому я могу выполнить более сложный рисунок. Все эти рисунки довольно красочны и интересны в исполнении.  Я выбрала рисунок №4  </a:t>
            </a:r>
            <a:r>
              <a:rPr lang="ru-RU" sz="2000" b="1">
                <a:latin typeface="Calibri Light"/>
                <a:cs typeface="Calibri"/>
              </a:rPr>
              <a:t>« </a:t>
            </a:r>
            <a:r>
              <a:rPr lang="ru-RU" sz="2000">
                <a:latin typeface="Calibri Light"/>
                <a:cs typeface="Calibri"/>
              </a:rPr>
              <a:t>Золотая рыбка в море.</a:t>
            </a:r>
            <a:r>
              <a:rPr lang="ru-RU" sz="2000" b="1">
                <a:latin typeface="Calibri Light"/>
                <a:cs typeface="Calibri Light"/>
              </a:rPr>
              <a:t>» </a:t>
            </a:r>
            <a:r>
              <a:rPr lang="ru-RU" sz="2000">
                <a:latin typeface="Calibri Light"/>
                <a:cs typeface="Calibri Light"/>
              </a:rPr>
              <a:t>Свой выбор обосную тем, что моя бабушка однажды ездила на море и это оставило ей незабываемые впечатления. Я хочу, чтобы она чаще вспоминала об этом.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>
              <a:ea typeface="+mn-lt"/>
              <a:cs typeface="+mn-lt"/>
            </a:endParaRPr>
          </a:p>
          <a:p>
            <a:endParaRPr lang="ru-RU">
              <a:cs typeface="Calibri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B2F5B5B9-75BA-61E1-3F81-46B062C34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79475"/>
            <a:ext cx="3404558" cy="3404558"/>
          </a:xfrm>
          <a:prstGeom prst="rect">
            <a:avLst/>
          </a:prstGeom>
        </p:spPr>
      </p:pic>
      <p:pic>
        <p:nvPicPr>
          <p:cNvPr id="9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22EC5F08-B8B4-7ADA-4378-E3CDB070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60000">
            <a:off x="10081404" y="2655498"/>
            <a:ext cx="914400" cy="914400"/>
          </a:xfrm>
          <a:prstGeom prst="rect">
            <a:avLst/>
          </a:prstGeom>
        </p:spPr>
      </p:pic>
      <p:pic>
        <p:nvPicPr>
          <p:cNvPr id="10" name="Рисунок 10" descr="Сердечки">
            <a:extLst>
              <a:ext uri="{FF2B5EF4-FFF2-40B4-BE49-F238E27FC236}">
                <a16:creationId xmlns:a16="http://schemas.microsoft.com/office/drawing/2014/main" id="{55643456-48D7-7996-0E88-AE5FEAFF1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60000">
            <a:off x="5204604" y="3860321"/>
            <a:ext cx="3033623" cy="30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6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CBFA8959-040E-4AE8-232A-20B9E0D6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192C91-7FD9-45FC-83E8-D08046BF92DD}"/>
              </a:ext>
            </a:extLst>
          </p:cNvPr>
          <p:cNvSpPr/>
          <p:nvPr/>
        </p:nvSpPr>
        <p:spPr>
          <a:xfrm>
            <a:off x="141918" y="337172"/>
            <a:ext cx="7792528" cy="437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F894-619E-A9C1-72AC-3795FDDB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5" y="264483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Выбор инструментов и материалов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A335F-3F89-27C2-FA60-B1BC3125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11" y="13655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Рама.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Краски.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Мягкий карандаш.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Кнопки, чтобы закрепить ткань на раме.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Трафарет.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Баночка для воды, палитра.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Кисти разных размеров.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Резерв для батика и стеклянная трубочка - ей наводят контур.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Ножницы.</a:t>
            </a:r>
            <a:endParaRPr lang="en-US" sz="2000">
              <a:latin typeface="Calibri Light"/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>
                <a:latin typeface="Calibri Light"/>
                <a:ea typeface="+mn-lt"/>
                <a:cs typeface="+mn-lt"/>
              </a:rPr>
              <a:t>Утюг.</a:t>
            </a:r>
            <a:endParaRPr lang="ru-RU" sz="2000">
              <a:latin typeface="Calibri Light"/>
            </a:endParaRPr>
          </a:p>
        </p:txBody>
      </p:sp>
      <p:pic>
        <p:nvPicPr>
          <p:cNvPr id="7" name="Рисунок 7" descr="Три кистей с помощью Paint трубки и орнамент Paint">
            <a:extLst>
              <a:ext uri="{FF2B5EF4-FFF2-40B4-BE49-F238E27FC236}">
                <a16:creationId xmlns:a16="http://schemas.microsoft.com/office/drawing/2014/main" id="{DBA39040-758B-57C5-3904-12D979A5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-1380000">
            <a:off x="6910900" y="1017520"/>
            <a:ext cx="2041587" cy="2099096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95ABFE-52F7-DF38-D7CE-AA9C584B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50" y="4630947"/>
            <a:ext cx="1923692" cy="1894937"/>
          </a:xfrm>
          <a:prstGeom prst="rect">
            <a:avLst/>
          </a:prstGeom>
        </p:spPr>
      </p:pic>
      <p:pic>
        <p:nvPicPr>
          <p:cNvPr id="9" name="Рисунок 9" descr="Изображение выглядит как канцелярские 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70A34B91-2269-DBD6-CF82-7AEAB1002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344" y="4368677"/>
            <a:ext cx="2743200" cy="1830003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AE906AED-65F8-8BDB-4B66-2D11B8717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94" y="4116202"/>
            <a:ext cx="2743200" cy="18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45">
            <a:extLst>
              <a:ext uri="{FF2B5EF4-FFF2-40B4-BE49-F238E27FC236}">
                <a16:creationId xmlns:a16="http://schemas.microsoft.com/office/drawing/2014/main" id="{0F40951D-68AF-2583-9BE0-C7A778DC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A99FBA-692D-59D7-7161-6379D647B50C}"/>
              </a:ext>
            </a:extLst>
          </p:cNvPr>
          <p:cNvSpPr/>
          <p:nvPr/>
        </p:nvSpPr>
        <p:spPr>
          <a:xfrm>
            <a:off x="7624637" y="2955705"/>
            <a:ext cx="3738111" cy="73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813723E-7827-F97D-9644-F339D078150E}"/>
              </a:ext>
            </a:extLst>
          </p:cNvPr>
          <p:cNvSpPr/>
          <p:nvPr/>
        </p:nvSpPr>
        <p:spPr>
          <a:xfrm>
            <a:off x="8084713" y="5917442"/>
            <a:ext cx="2199734" cy="747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5D8A95-01DD-F386-9B8E-7D9B65239096}"/>
              </a:ext>
            </a:extLst>
          </p:cNvPr>
          <p:cNvSpPr/>
          <p:nvPr/>
        </p:nvSpPr>
        <p:spPr>
          <a:xfrm>
            <a:off x="4552983" y="5890540"/>
            <a:ext cx="2889848" cy="71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C017F2F-777E-25FC-AA76-9ADF33B3FE55}"/>
              </a:ext>
            </a:extLst>
          </p:cNvPr>
          <p:cNvSpPr/>
          <p:nvPr/>
        </p:nvSpPr>
        <p:spPr>
          <a:xfrm>
            <a:off x="642342" y="5919295"/>
            <a:ext cx="2889848" cy="71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BB4C8AD-CA6C-C3BE-1ADE-C31061F92DBE}"/>
              </a:ext>
            </a:extLst>
          </p:cNvPr>
          <p:cNvSpPr/>
          <p:nvPr/>
        </p:nvSpPr>
        <p:spPr>
          <a:xfrm>
            <a:off x="4409211" y="2943182"/>
            <a:ext cx="2889848" cy="71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C39DCB9-5A0A-E157-A7A0-71CC76AC34BB}"/>
              </a:ext>
            </a:extLst>
          </p:cNvPr>
          <p:cNvSpPr/>
          <p:nvPr/>
        </p:nvSpPr>
        <p:spPr>
          <a:xfrm>
            <a:off x="944268" y="3000693"/>
            <a:ext cx="2889848" cy="618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BE5A41-2A09-5408-9F46-3001B84FF3D8}"/>
              </a:ext>
            </a:extLst>
          </p:cNvPr>
          <p:cNvSpPr/>
          <p:nvPr/>
        </p:nvSpPr>
        <p:spPr>
          <a:xfrm>
            <a:off x="520831" y="358043"/>
            <a:ext cx="4341962" cy="61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82A5C-AE26-2EEA-B162-37E22CC0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5" y="569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Краткое изготовление</a:t>
            </a:r>
            <a:endParaRPr lang="ru-RU" sz="3200"/>
          </a:p>
        </p:txBody>
      </p:sp>
      <p:pic>
        <p:nvPicPr>
          <p:cNvPr id="4" name="Рисунок 4" descr="Изображение выглядит как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34A789D5-A205-BE6E-C0F3-2C166E562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225" y="1139031"/>
            <a:ext cx="1928003" cy="1670110"/>
          </a:xfrm>
        </p:spPr>
      </p:pic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8EF7D70-AE57-3F5B-14B8-F5C764EE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669" y="1170588"/>
            <a:ext cx="2118324" cy="1598223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52B585F-744D-F218-54DC-8EC893A91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131" y="1109123"/>
            <a:ext cx="2298041" cy="1721149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внутренний, элементы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155CA6E2-15C9-B3D1-042D-562F078E4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49" y="4037881"/>
            <a:ext cx="2445229" cy="1887747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текст,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7426413B-B915-EF88-5935-A6B3EC782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299" y="4162424"/>
            <a:ext cx="2349441" cy="1739302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текст, дисплей, рама картины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88A368BF-9016-B7AF-71B3-2951C855C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949" y="4038330"/>
            <a:ext cx="2395987" cy="1858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E26CF2-C144-8481-65E6-2E255DF8B625}"/>
              </a:ext>
            </a:extLst>
          </p:cNvPr>
          <p:cNvSpPr txBox="1"/>
          <p:nvPr/>
        </p:nvSpPr>
        <p:spPr>
          <a:xfrm>
            <a:off x="946636" y="2972329"/>
            <a:ext cx="289098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Нарисовать эскиз работы на бумаге</a:t>
            </a:r>
            <a:endParaRPr lang="ru-RU" sz="2000">
              <a:latin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E87E2-3751-E8A6-006D-5860011275F0}"/>
              </a:ext>
            </a:extLst>
          </p:cNvPr>
          <p:cNvSpPr txBox="1"/>
          <p:nvPr/>
        </p:nvSpPr>
        <p:spPr>
          <a:xfrm>
            <a:off x="4577991" y="2969238"/>
            <a:ext cx="25422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Закрепить ткань на подрамник</a:t>
            </a:r>
            <a:endParaRPr lang="ru-RU" sz="2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4BB42-3CAC-24C7-63AB-1111099AC469}"/>
              </a:ext>
            </a:extLst>
          </p:cNvPr>
          <p:cNvSpPr txBox="1"/>
          <p:nvPr/>
        </p:nvSpPr>
        <p:spPr>
          <a:xfrm>
            <a:off x="7617811" y="2917354"/>
            <a:ext cx="39209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Перенести эскиз рисунка на ткань и обвести контур резервом</a:t>
            </a:r>
            <a:endParaRPr lang="ru-RU" sz="2000">
              <a:latin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F272D-F93E-8736-4BB5-6C45A67EF8F5}"/>
              </a:ext>
            </a:extLst>
          </p:cNvPr>
          <p:cNvSpPr txBox="1"/>
          <p:nvPr/>
        </p:nvSpPr>
        <p:spPr>
          <a:xfrm>
            <a:off x="635729" y="5916282"/>
            <a:ext cx="29961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Нарисовать акриловыми красками рисунок</a:t>
            </a:r>
            <a:endParaRPr lang="ru-RU" sz="2000">
              <a:latin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1A11FE-4C20-8FED-B2AA-377AE055595E}"/>
              </a:ext>
            </a:extLst>
          </p:cNvPr>
          <p:cNvSpPr txBox="1"/>
          <p:nvPr/>
        </p:nvSpPr>
        <p:spPr>
          <a:xfrm>
            <a:off x="4592004" y="5929097"/>
            <a:ext cx="28614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Проутюжить изделие с изнаночной стороны</a:t>
            </a:r>
            <a:endParaRPr lang="ru-RU" sz="2000">
              <a:latin typeface="Calibri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2A2DB-41CF-E0B6-958F-93CE1D5CCE95}"/>
              </a:ext>
            </a:extLst>
          </p:cNvPr>
          <p:cNvSpPr txBox="1"/>
          <p:nvPr/>
        </p:nvSpPr>
        <p:spPr>
          <a:xfrm>
            <a:off x="8151023" y="5931910"/>
            <a:ext cx="26835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latin typeface="Calibri Light"/>
                <a:cs typeface="Calibri"/>
              </a:rPr>
              <a:t>Вставить готовое изделие в раму</a:t>
            </a:r>
            <a:endParaRPr lang="ru-RU" sz="2000">
              <a:latin typeface="Calibri Light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C58EE60-F4D5-61FD-E6CD-E56AAC733698}"/>
              </a:ext>
            </a:extLst>
          </p:cNvPr>
          <p:cNvSpPr/>
          <p:nvPr/>
        </p:nvSpPr>
        <p:spPr>
          <a:xfrm>
            <a:off x="3499751" y="1750254"/>
            <a:ext cx="661358" cy="460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8081833E-DDD0-EE15-3AF3-CF993BF46E5C}"/>
              </a:ext>
            </a:extLst>
          </p:cNvPr>
          <p:cNvSpPr/>
          <p:nvPr/>
        </p:nvSpPr>
        <p:spPr>
          <a:xfrm>
            <a:off x="7122845" y="1750253"/>
            <a:ext cx="661358" cy="460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88B1D79C-5390-46C8-04D5-CA52B199950E}"/>
              </a:ext>
            </a:extLst>
          </p:cNvPr>
          <p:cNvSpPr/>
          <p:nvPr/>
        </p:nvSpPr>
        <p:spPr>
          <a:xfrm>
            <a:off x="10875336" y="1750254"/>
            <a:ext cx="661358" cy="460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CCC849A7-190C-7C4B-2DD1-29C9645C3FB8}"/>
              </a:ext>
            </a:extLst>
          </p:cNvPr>
          <p:cNvSpPr/>
          <p:nvPr/>
        </p:nvSpPr>
        <p:spPr>
          <a:xfrm>
            <a:off x="3499750" y="4798253"/>
            <a:ext cx="661358" cy="460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811BC62F-277F-4533-3F2F-0A133F709682}"/>
              </a:ext>
            </a:extLst>
          </p:cNvPr>
          <p:cNvSpPr/>
          <p:nvPr/>
        </p:nvSpPr>
        <p:spPr>
          <a:xfrm>
            <a:off x="7122845" y="4855763"/>
            <a:ext cx="661358" cy="4600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1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5">
            <a:extLst>
              <a:ext uri="{FF2B5EF4-FFF2-40B4-BE49-F238E27FC236}">
                <a16:creationId xmlns:a16="http://schemas.microsoft.com/office/drawing/2014/main" id="{16F8C7E1-A2AB-5C52-785E-BB4EDF6B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430" y="-3820820"/>
            <a:ext cx="21462517" cy="136226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801C3C-420A-96EA-E2D2-84E1EA1C7CDB}"/>
              </a:ext>
            </a:extLst>
          </p:cNvPr>
          <p:cNvSpPr/>
          <p:nvPr/>
        </p:nvSpPr>
        <p:spPr>
          <a:xfrm>
            <a:off x="128771" y="471327"/>
            <a:ext cx="10667999" cy="38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E0EFC-58E0-CA58-EECB-BF1550BF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21" y="22135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>
                <a:cs typeface="Calibri Light"/>
              </a:rPr>
              <a:t>Экономическое и экологическое обоснование</a:t>
            </a:r>
            <a:endParaRPr lang="ru-RU" sz="3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21E573-29D1-8F4C-A6E6-4F7EA88BC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83" y="15524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>
                <a:latin typeface="Calibri Light"/>
                <a:cs typeface="Calibri"/>
              </a:rPr>
              <a:t>На все материалы получилось 665 рублей, но учитывая стоимость трудовых затрат дизайнера выходит 980 рублей, а </a:t>
            </a:r>
            <a:r>
              <a:rPr lang="ru-RU" sz="2000">
                <a:latin typeface="Calibri Light"/>
                <a:ea typeface="+mn-lt"/>
                <a:cs typeface="+mn-lt"/>
              </a:rPr>
              <a:t>цены подобных изделий варьируются от 1900 до 5000 рублей. Я сэкономила 1235 рублей и убедилась, что изготовление изделия своими руками гораздо экономичней, чем покупка.</a:t>
            </a:r>
          </a:p>
          <a:p>
            <a:r>
              <a:rPr lang="ru-RU" sz="2000">
                <a:latin typeface="Calibri Light"/>
                <a:ea typeface="+mn-lt"/>
                <a:cs typeface="+mn-lt"/>
              </a:rPr>
              <a:t>Проанализировав свою работу и используемые материалы, я выяснила, что мое изделие не оказывает вреда на окружающую среду, при пошиве и эксплуатации ткань не выделяет вредных веществ. Данная проектная работа выполнена из экологически чистого материала, поэтому изготовление и эксплуатация изделия не повлечет за собой изменений в окружающей среде и нарушений жизнедеятельности челове</a:t>
            </a:r>
            <a:r>
              <a:rPr lang="ru-RU" sz="2000">
                <a:ea typeface="+mn-lt"/>
                <a:cs typeface="+mn-lt"/>
              </a:rPr>
              <a:t>ка</a:t>
            </a:r>
          </a:p>
          <a:p>
            <a:endParaRPr lang="ru-RU">
              <a:cs typeface="Calibri"/>
            </a:endParaRPr>
          </a:p>
          <a:p>
            <a:endParaRPr lang="ru-RU">
              <a:cs typeface="Calibri"/>
            </a:endParaRPr>
          </a:p>
        </p:txBody>
      </p:sp>
      <p:pic>
        <p:nvPicPr>
          <p:cNvPr id="8" name="Рисунок 8" descr="Открытая ладонь с растением со сплошной заливкой">
            <a:extLst>
              <a:ext uri="{FF2B5EF4-FFF2-40B4-BE49-F238E27FC236}">
                <a16:creationId xmlns:a16="http://schemas.microsoft.com/office/drawing/2014/main" id="{36C122FC-C579-9EF8-92FF-EC4A9B3CA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60000">
            <a:off x="10471537" y="2555035"/>
            <a:ext cx="1604513" cy="1575759"/>
          </a:xfrm>
          <a:prstGeom prst="rect">
            <a:avLst/>
          </a:prstGeom>
        </p:spPr>
      </p:pic>
      <p:pic>
        <p:nvPicPr>
          <p:cNvPr id="10" name="Рисунок 10" descr="Пробирки со сплошной заливкой">
            <a:extLst>
              <a:ext uri="{FF2B5EF4-FFF2-40B4-BE49-F238E27FC236}">
                <a16:creationId xmlns:a16="http://schemas.microsoft.com/office/drawing/2014/main" id="{884081EE-3570-7338-8AFC-7C33E63FF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9630" y="1764102"/>
            <a:ext cx="914400" cy="914400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FEA9631F-1AF7-7956-CF0A-0CAF589C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721" y="4311890"/>
            <a:ext cx="2743200" cy="1828559"/>
          </a:xfrm>
          <a:prstGeom prst="rect">
            <a:avLst/>
          </a:prstGeom>
        </p:spPr>
      </p:pic>
      <p:pic>
        <p:nvPicPr>
          <p:cNvPr id="4" name="Рисунок 6" descr="Деньги со сплошной заливкой">
            <a:extLst>
              <a:ext uri="{FF2B5EF4-FFF2-40B4-BE49-F238E27FC236}">
                <a16:creationId xmlns:a16="http://schemas.microsoft.com/office/drawing/2014/main" id="{C7FF8899-088D-9085-60D1-2DAE25396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00000">
            <a:off x="9635706" y="3848819"/>
            <a:ext cx="914400" cy="914400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8501D6FB-0189-F558-89CF-166D72023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419" y="4757825"/>
            <a:ext cx="2570672" cy="16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07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12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Подарок для бабушки</vt:lpstr>
      <vt:lpstr>Актуальность</vt:lpstr>
      <vt:lpstr>Проблема и решение</vt:lpstr>
      <vt:lpstr>Цели и задачи</vt:lpstr>
      <vt:lpstr>Идеи</vt:lpstr>
      <vt:lpstr>Выбор своей идеи</vt:lpstr>
      <vt:lpstr>Выбор инструментов и материалов</vt:lpstr>
      <vt:lpstr>Краткое изготовление</vt:lpstr>
      <vt:lpstr>Экономическое и экологическое обоснование</vt:lpstr>
      <vt:lpstr>Самооценка</vt:lpstr>
      <vt:lpstr>Использованная литература</vt:lpstr>
      <vt:lpstr>Моя модель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20</cp:revision>
  <dcterms:created xsi:type="dcterms:W3CDTF">2022-12-13T13:32:04Z</dcterms:created>
  <dcterms:modified xsi:type="dcterms:W3CDTF">2023-03-24T09:58:08Z</dcterms:modified>
</cp:coreProperties>
</file>