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4" r:id="rId1"/>
  </p:sldMasterIdLst>
  <p:notesMasterIdLst>
    <p:notesMasterId r:id="rId25"/>
  </p:notesMasterIdLst>
  <p:sldIdLst>
    <p:sldId id="256" r:id="rId2"/>
    <p:sldId id="275" r:id="rId3"/>
    <p:sldId id="276" r:id="rId4"/>
    <p:sldId id="279" r:id="rId5"/>
    <p:sldId id="258" r:id="rId6"/>
    <p:sldId id="278" r:id="rId7"/>
    <p:sldId id="277" r:id="rId8"/>
    <p:sldId id="259" r:id="rId9"/>
    <p:sldId id="260" r:id="rId10"/>
    <p:sldId id="261" r:id="rId11"/>
    <p:sldId id="272" r:id="rId12"/>
    <p:sldId id="273" r:id="rId13"/>
    <p:sldId id="274" r:id="rId14"/>
    <p:sldId id="270" r:id="rId15"/>
    <p:sldId id="262" r:id="rId16"/>
    <p:sldId id="271" r:id="rId17"/>
    <p:sldId id="263" r:id="rId18"/>
    <p:sldId id="264" r:id="rId19"/>
    <p:sldId id="265" r:id="rId20"/>
    <p:sldId id="266" r:id="rId21"/>
    <p:sldId id="267" r:id="rId22"/>
    <p:sldId id="268" r:id="rId23"/>
    <p:sldId id="269" r:id="rId24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A70131-D539-4716-9ABC-E990F4A173A7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0D7830-EA43-45BD-9D2B-8524ABD13C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492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0D7830-EA43-45BD-9D2B-8524ABD13CDE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611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1/12/2024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1/12/2024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1/12/2024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&#1060;&#1086;&#1092;&#1072;&#1085;&#1086;&#1074;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Заголовок 1"/>
          <p:cNvSpPr/>
          <p:nvPr/>
        </p:nvSpPr>
        <p:spPr>
          <a:xfrm>
            <a:off x="685800" y="404640"/>
            <a:ext cx="7770600" cy="1295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МУНИЦИПАЛЬНОЕ КАЗЕННОЕ ОБЩЕОБРАЗОВАТЕЛЬНОЕ УЧРЕЖДЕНИЕ ГИМНАЗИЯ ГОРОДА СЛОБОДСКОГО  КИРОВСКОЙ ОБЛАСТИ</a:t>
            </a:r>
            <a:endParaRPr lang="ru-RU" sz="1600" b="0" strike="noStrike" spc="-1" dirty="0">
              <a:latin typeface="XO Oriel"/>
            </a:endParaRPr>
          </a:p>
        </p:txBody>
      </p:sp>
      <p:sp>
        <p:nvSpPr>
          <p:cNvPr id="77" name="Подзаголовок 2"/>
          <p:cNvSpPr/>
          <p:nvPr/>
        </p:nvSpPr>
        <p:spPr>
          <a:xfrm>
            <a:off x="1371600" y="1340640"/>
            <a:ext cx="6399000" cy="551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88000" lnSpcReduction="10000"/>
          </a:bodyPr>
          <a:lstStyle/>
          <a:p>
            <a:pPr algn="ctr">
              <a:lnSpc>
                <a:spcPct val="100000"/>
              </a:lnSpc>
              <a:spcBef>
                <a:spcPts val="799"/>
              </a:spcBef>
              <a:tabLst>
                <a:tab pos="0" algn="l"/>
              </a:tabLst>
            </a:pPr>
            <a:endParaRPr lang="ru-RU" sz="18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  <a:spcBef>
                <a:spcPts val="799"/>
              </a:spcBef>
              <a:tabLst>
                <a:tab pos="0" algn="l"/>
              </a:tabLst>
            </a:pPr>
            <a:endParaRPr lang="ru-RU" sz="18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  <a:spcBef>
                <a:spcPts val="799"/>
              </a:spcBef>
              <a:tabLst>
                <a:tab pos="0" algn="l"/>
              </a:tabLst>
            </a:pPr>
            <a:r>
              <a:rPr lang="ru-RU" sz="3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«</a:t>
            </a:r>
            <a:r>
              <a:rPr lang="ru-RU" sz="32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Православные святыни в нашей семье</a:t>
            </a:r>
            <a:r>
              <a:rPr lang="ru-RU" sz="3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»</a:t>
            </a:r>
            <a:endParaRPr lang="ru-RU" sz="32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  <a:spcBef>
                <a:spcPts val="241"/>
              </a:spcBef>
              <a:tabLst>
                <a:tab pos="0" algn="l"/>
              </a:tabLst>
            </a:pPr>
            <a:r>
              <a:rPr lang="ru-RU" sz="1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                                                                              </a:t>
            </a:r>
            <a:endParaRPr lang="ru-RU" sz="12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  <a:spcBef>
                <a:spcPts val="241"/>
              </a:spcBef>
              <a:tabLst>
                <a:tab pos="0" algn="l"/>
              </a:tabLst>
            </a:pPr>
            <a:endParaRPr lang="ru-RU" sz="12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  <a:spcBef>
                <a:spcPts val="241"/>
              </a:spcBef>
              <a:tabLst>
                <a:tab pos="0" algn="l"/>
              </a:tabLst>
            </a:pPr>
            <a:r>
              <a:rPr lang="ru-RU" sz="1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                                                                              </a:t>
            </a:r>
            <a:endParaRPr lang="ru-RU" sz="12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  <a:spcBef>
                <a:spcPts val="241"/>
              </a:spcBef>
              <a:tabLst>
                <a:tab pos="0" algn="l"/>
              </a:tabLst>
            </a:pPr>
            <a:r>
              <a:rPr lang="ru-RU" sz="1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                                                                              </a:t>
            </a:r>
            <a:endParaRPr lang="ru-RU" sz="1200" b="0" strike="noStrike" spc="-1" dirty="0">
              <a:latin typeface="XO Oriel"/>
            </a:endParaRPr>
          </a:p>
          <a:p>
            <a:pPr>
              <a:lnSpc>
                <a:spcPct val="100000"/>
              </a:lnSpc>
              <a:spcBef>
                <a:spcPts val="241"/>
              </a:spcBef>
              <a:tabLst>
                <a:tab pos="0" algn="l"/>
              </a:tabLst>
            </a:pPr>
            <a:r>
              <a:rPr lang="ru-RU" sz="1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                                                                            </a:t>
            </a:r>
            <a:endParaRPr lang="ru-RU" sz="1200" b="0" strike="noStrike" spc="-1" dirty="0">
              <a:latin typeface="XO Oriel"/>
            </a:endParaRPr>
          </a:p>
          <a:p>
            <a:pPr marL="3762360" indent="11160">
              <a:lnSpc>
                <a:spcPct val="100000"/>
              </a:lnSpc>
              <a:spcBef>
                <a:spcPts val="241"/>
              </a:spcBef>
              <a:tabLst>
                <a:tab pos="0" algn="l"/>
              </a:tabLst>
            </a:pPr>
            <a:r>
              <a:rPr lang="ru-RU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Выполнено</a:t>
            </a:r>
            <a:r>
              <a:rPr lang="ru-RU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Фофановым Александром Юрьевичем,  учеником 5 б класса  МКОУ гимназии </a:t>
            </a:r>
            <a:r>
              <a:rPr lang="en-US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г</a:t>
            </a:r>
            <a:r>
              <a:rPr lang="ru-RU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. Слободского </a:t>
            </a:r>
            <a:r>
              <a:rPr lang="ru-RU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Руководитель проекта: </a:t>
            </a:r>
            <a:r>
              <a:rPr lang="ru-RU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Аботурова  Н.В., учитель искусства высшей квалификационной категории МКОУ  гимназии г. Слободского</a:t>
            </a:r>
            <a:endParaRPr lang="ru-RU" b="0" strike="noStrike" spc="-1" dirty="0">
              <a:latin typeface="XO Oriel"/>
            </a:endParaRPr>
          </a:p>
          <a:p>
            <a:pPr>
              <a:lnSpc>
                <a:spcPct val="100000"/>
              </a:lnSpc>
              <a:spcBef>
                <a:spcPts val="241"/>
              </a:spcBef>
              <a:tabLst>
                <a:tab pos="0" algn="l"/>
              </a:tabLst>
            </a:pPr>
            <a:endParaRPr lang="ru-RU" sz="17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  <a:spcBef>
                <a:spcPts val="241"/>
              </a:spcBef>
              <a:tabLst>
                <a:tab pos="0" algn="l"/>
              </a:tabLst>
            </a:pPr>
            <a:endParaRPr lang="ru-RU" sz="17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  <a:spcBef>
                <a:spcPts val="241"/>
              </a:spcBef>
              <a:tabLst>
                <a:tab pos="0" algn="l"/>
              </a:tabLst>
            </a:pPr>
            <a:endParaRPr lang="ru-RU" sz="17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  <a:spcBef>
                <a:spcPts val="241"/>
              </a:spcBef>
              <a:tabLst>
                <a:tab pos="0" algn="l"/>
              </a:tabLst>
            </a:pPr>
            <a:r>
              <a:rPr lang="ru-RU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Слободской,</a:t>
            </a:r>
            <a:endParaRPr lang="ru-RU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  <a:spcBef>
                <a:spcPts val="241"/>
              </a:spcBef>
              <a:tabLst>
                <a:tab pos="0" algn="l"/>
              </a:tabLst>
            </a:pPr>
            <a:r>
              <a:rPr lang="ru-RU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2024</a:t>
            </a:r>
            <a:endParaRPr lang="ru-RU" b="0" strike="noStrike" spc="-1" dirty="0">
              <a:latin typeface="XO Orie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36912"/>
            <a:ext cx="3816424" cy="309634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Box 88"/>
          <p:cNvSpPr txBox="1"/>
          <p:nvPr/>
        </p:nvSpPr>
        <p:spPr>
          <a:xfrm>
            <a:off x="457200" y="273600"/>
            <a:ext cx="8229240" cy="200327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8000"/>
              </a:lnSpc>
              <a:spcAft>
                <a:spcPts val="799"/>
              </a:spcAft>
            </a:pPr>
            <a:r>
              <a:rPr lang="ru-RU" sz="2400" b="1" u="sng" strike="noStrike" spc="-1" dirty="0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Фофановы </a:t>
            </a: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</a:rPr>
              <a:t>- древний дворянский тверской род. В 17 веке Фофановы уехали из Твери. Вскоре они объявились во многих городах Поволжья: в Москве, Нижнем Новгороде, </a:t>
            </a:r>
            <a:r>
              <a:rPr lang="ru-RU" sz="2400" b="0" strike="noStrike" spc="-1" dirty="0" smtClean="0">
                <a:solidFill>
                  <a:srgbClr val="000000"/>
                </a:solidFill>
                <a:latin typeface="Times New Roman"/>
              </a:rPr>
              <a:t>Вятке</a:t>
            </a:r>
            <a:r>
              <a:rPr lang="ru-RU" sz="2400" b="0" strike="noStrike" spc="-1" dirty="0" smtClean="0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endParaRPr lang="ru-RU" sz="2400" b="0" strike="noStrike" spc="-1" dirty="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457200" y="2060848"/>
            <a:ext cx="8229240" cy="439248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rmAutofit fontScale="96000"/>
          </a:bodyPr>
          <a:lstStyle/>
          <a:p>
            <a:pPr marL="432000" indent="-324000">
              <a:lnSpc>
                <a:spcPct val="108000"/>
              </a:lnSpc>
              <a:spcAft>
                <a:spcPts val="79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ru-RU" sz="2200" b="0" strike="noStrike" spc="-1" dirty="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0094565-4A6D-0802-ED4D-6E5E5CEBCA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276872"/>
            <a:ext cx="6480719" cy="396044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E173BC31-06A5-BEE8-96E8-DF65F574A3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140968"/>
            <a:ext cx="4608512" cy="2952328"/>
          </a:xfr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809AC1E4-A0EE-3ABF-89A8-B228B4A4C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40768"/>
            <a:ext cx="8229600" cy="1262674"/>
          </a:xfrm>
        </p:spPr>
        <p:txBody>
          <a:bodyPr>
            <a:noAutofit/>
          </a:bodyPr>
          <a:lstStyle/>
          <a:p>
            <a:pPr marL="432000" indent="-324000">
              <a:lnSpc>
                <a:spcPct val="108000"/>
              </a:lnSpc>
              <a:spcAft>
                <a:spcPts val="799"/>
              </a:spcAft>
            </a:pPr>
            <a:r>
              <a:rPr lang="ru-RU" sz="28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В Твери остались некоторые представители дворянского рода. Их потомок Иван Терентьевич Фофанов был русским сказителем.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br>
              <a:rPr lang="ru-RU" sz="28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92267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5DA5A7E4-F4D6-8327-9C0D-487E93B7B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327"/>
            <a:ext cx="8229600" cy="2337139"/>
          </a:xfrm>
        </p:spPr>
        <p:txBody>
          <a:bodyPr>
            <a:normAutofit fontScale="90000"/>
          </a:bodyPr>
          <a:lstStyle/>
          <a:p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/>
            </a:r>
            <a:b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/>
            </a:r>
            <a:b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/>
            </a:r>
            <a:b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27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В Москве потомок тверских и псковских дворян Аникита Фёдорович стал печатником</a:t>
            </a:r>
            <a:r>
              <a:rPr lang="ru-RU" sz="2700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7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и топографом. </a:t>
            </a:r>
            <a:r>
              <a:rPr lang="ru-RU" sz="27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Его младший брат Фофанов Иван Фёдорович занял должность гравера и словолитца при Нижегородском, а позже и при Московском печатном дворе.</a:t>
            </a:r>
            <a:r>
              <a:rPr lang="ru-RU" sz="2700" b="0" strike="noStrike" spc="-1" dirty="0">
                <a:solidFill>
                  <a:schemeClr val="tx1"/>
                </a:solidFill>
                <a:latin typeface="Times New Roman"/>
                <a:ea typeface="Times New Roman"/>
              </a:rPr>
              <a:t/>
            </a:r>
            <a:br>
              <a:rPr lang="ru-RU" sz="2700" b="0" strike="noStrike" spc="-1" dirty="0">
                <a:solidFill>
                  <a:schemeClr val="tx1"/>
                </a:solidFill>
                <a:latin typeface="Times New Roman"/>
                <a:ea typeface="Times New Roman"/>
              </a:rPr>
            </a:br>
            <a:r>
              <a:rPr lang="ru-RU" sz="2700" b="0" strike="noStrike" spc="-1" dirty="0">
                <a:solidFill>
                  <a:schemeClr val="tx1"/>
                </a:solidFill>
                <a:latin typeface="Times New Roman"/>
                <a:ea typeface="Times New Roman"/>
              </a:rPr>
              <a:t/>
            </a:r>
            <a:br>
              <a:rPr lang="ru-RU" sz="2700" b="0" strike="noStrike" spc="-1" dirty="0">
                <a:solidFill>
                  <a:schemeClr val="tx1"/>
                </a:solidFill>
                <a:latin typeface="Times New Roman"/>
                <a:ea typeface="Times New Roman"/>
              </a:rPr>
            </a:br>
            <a:endParaRPr lang="ru-RU" sz="2700" dirty="0">
              <a:solidFill>
                <a:schemeClr val="tx1"/>
              </a:solidFill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979" y="2674938"/>
            <a:ext cx="2749980" cy="3451225"/>
          </a:xfrm>
        </p:spPr>
      </p:pic>
    </p:spTree>
    <p:extLst>
      <p:ext uri="{BB962C8B-B14F-4D97-AF65-F5344CB8AC3E}">
        <p14:creationId xmlns:p14="http://schemas.microsoft.com/office/powerpoint/2010/main" val="26824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02B76AAF-F2D2-5D95-6609-6F72FF270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010552"/>
          </a:xfrm>
        </p:spPr>
        <p:txBody>
          <a:bodyPr>
            <a:normAutofit fontScale="90000"/>
          </a:bodyPr>
          <a:lstStyle/>
          <a:p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Также известны представители рода, служившие в Русской императорской армии  и  в Русском  императорском флоте на офицерских должностях. </a:t>
            </a:r>
            <a:b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/>
            </a:r>
            <a:b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На фото – генерал-лейтенант Фофанов Тимофей Александрович.</a:t>
            </a: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/>
            </a:r>
            <a:b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endParaRPr lang="ru-RU" sz="2400" dirty="0"/>
          </a:p>
        </p:txBody>
      </p:sp>
      <p:pic>
        <p:nvPicPr>
          <p:cNvPr id="4" name="Объект 6">
            <a:extLst>
              <a:ext uri="{FF2B5EF4-FFF2-40B4-BE49-F238E27FC236}">
                <a16:creationId xmlns:a16="http://schemas.microsoft.com/office/drawing/2014/main" xmlns="" id="{5BD4C062-9454-D47E-DDA6-5356B63261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564904"/>
            <a:ext cx="2664296" cy="3816424"/>
          </a:xfrm>
        </p:spPr>
      </p:pic>
    </p:spTree>
    <p:extLst>
      <p:ext uri="{BB962C8B-B14F-4D97-AF65-F5344CB8AC3E}">
        <p14:creationId xmlns:p14="http://schemas.microsoft.com/office/powerpoint/2010/main" val="13817544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Заголовок 1"/>
          <p:cNvSpPr/>
          <p:nvPr/>
        </p:nvSpPr>
        <p:spPr>
          <a:xfrm>
            <a:off x="685800" y="692640"/>
            <a:ext cx="7770600" cy="2086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" name="Подзаголовок 2"/>
          <p:cNvSpPr/>
          <p:nvPr/>
        </p:nvSpPr>
        <p:spPr>
          <a:xfrm>
            <a:off x="1115640" y="1484640"/>
            <a:ext cx="6654960" cy="489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" name="TextBox 85"/>
          <p:cNvSpPr txBox="1"/>
          <p:nvPr/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799"/>
              </a:spcAft>
            </a:pPr>
            <a:r>
              <a:rPr lang="ru-RU" sz="4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Основная часть</a:t>
            </a: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85800" y="5013176"/>
            <a:ext cx="8229240" cy="1466824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spcAft>
                <a:spcPts val="799"/>
              </a:spcAft>
            </a:pPr>
            <a:endParaRPr lang="ru-RU" sz="1400" b="1" strike="noStrike" spc="-1" dirty="0">
              <a:latin typeface="Times New Roman"/>
              <a:ea typeface="Times New Roman"/>
            </a:endParaRPr>
          </a:p>
          <a:p>
            <a:pPr algn="ctr">
              <a:spcAft>
                <a:spcPts val="799"/>
              </a:spcAft>
            </a:pPr>
            <a:endParaRPr lang="ru-RU" sz="1400" b="1" strike="noStrike" spc="-1" dirty="0">
              <a:latin typeface="Times New Roman"/>
              <a:ea typeface="Times New Roman"/>
            </a:endParaRPr>
          </a:p>
          <a:p>
            <a:pPr algn="ctr"/>
            <a:r>
              <a:rPr lang="en-US" sz="3200" b="0" strike="noStrike" spc="-1" dirty="0">
                <a:latin typeface="XO Oriel"/>
              </a:rPr>
              <a:t>II </a:t>
            </a:r>
            <a:r>
              <a:rPr lang="ru-RU" sz="3200" b="0" strike="noStrike" spc="-1" dirty="0">
                <a:latin typeface="XO Oriel"/>
              </a:rPr>
              <a:t>глава. Мои предки в истории Вятского края</a:t>
            </a:r>
            <a:endParaRPr lang="ru-RU" sz="3200" b="1" strike="noStrike" spc="-1" dirty="0">
              <a:latin typeface="Calibri"/>
              <a:ea typeface="Calibri"/>
            </a:endParaRPr>
          </a:p>
        </p:txBody>
      </p:sp>
      <p:pic>
        <p:nvPicPr>
          <p:cNvPr id="88" name="Рисунок 87"/>
          <p:cNvPicPr/>
          <p:nvPr/>
        </p:nvPicPr>
        <p:blipFill>
          <a:blip r:embed="rId2"/>
          <a:stretch/>
        </p:blipFill>
        <p:spPr>
          <a:xfrm rot="2400">
            <a:off x="1763717" y="1761472"/>
            <a:ext cx="5472607" cy="3251501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6318197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Box 90"/>
          <p:cNvSpPr txBox="1"/>
          <p:nvPr/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spcAft>
                <a:spcPts val="799"/>
              </a:spcAft>
            </a:pPr>
            <a:r>
              <a:rPr lang="ru-RU" sz="26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Фофановы на Вятке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rmAutofit/>
          </a:bodyPr>
          <a:lstStyle/>
          <a:p>
            <a:pPr algn="ctr">
              <a:spcAft>
                <a:spcPts val="799"/>
              </a:spcAft>
            </a:pPr>
            <a:r>
              <a:rPr lang="ru-RU" sz="22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На Вятке Фофановы впервые упоминаются в 1629 году. Среди них священники, крестьяне, мещане и чиновники. На рубеже 17 и 18 веков Фофановы занимались в селе Спасо-Подчуршинском мещанством (кузнечным ремеслом). В 1762 году в городе Слободском Фофановы основали кожевенный завод. </a:t>
            </a:r>
            <a:r>
              <a:rPr lang="ru-RU" sz="2200" spc="-1" dirty="0">
                <a:solidFill>
                  <a:srgbClr val="000000"/>
                </a:solidFill>
                <a:latin typeface="Times New Roman"/>
                <a:ea typeface="Times New Roman"/>
              </a:rPr>
              <a:t>В </a:t>
            </a:r>
            <a:r>
              <a:rPr lang="en-US" sz="2200" spc="-1" dirty="0">
                <a:solidFill>
                  <a:srgbClr val="000000"/>
                </a:solidFill>
                <a:latin typeface="Times New Roman"/>
                <a:ea typeface="Times New Roman"/>
              </a:rPr>
              <a:t>XIX </a:t>
            </a:r>
            <a:r>
              <a:rPr lang="ru-RU" sz="2200" spc="-1" dirty="0">
                <a:solidFill>
                  <a:srgbClr val="000000"/>
                </a:solidFill>
                <a:latin typeface="Times New Roman"/>
                <a:ea typeface="Times New Roman"/>
              </a:rPr>
              <a:t>веке Фофановы стали основателями около 10 различных заводов, но все заведения были национализированы в 1918 году.</a:t>
            </a:r>
            <a:endParaRPr lang="ru-RU" sz="2200" b="0" strike="noStrike" spc="-1" dirty="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pic>
        <p:nvPicPr>
          <p:cNvPr id="1026" name="Picture 2" descr="C:\Users\bao-cons2\Desktop\Q6tp9y_iIA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077071"/>
            <a:ext cx="3456384" cy="230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Заголовок 1"/>
          <p:cNvSpPr/>
          <p:nvPr/>
        </p:nvSpPr>
        <p:spPr>
          <a:xfrm>
            <a:off x="685800" y="692640"/>
            <a:ext cx="7770600" cy="2086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" name="Подзаголовок 2"/>
          <p:cNvSpPr/>
          <p:nvPr/>
        </p:nvSpPr>
        <p:spPr>
          <a:xfrm>
            <a:off x="1115640" y="1484640"/>
            <a:ext cx="6654960" cy="489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" name="TextBox 85"/>
          <p:cNvSpPr txBox="1"/>
          <p:nvPr/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799"/>
              </a:spcAft>
            </a:pPr>
            <a:r>
              <a:rPr lang="ru-RU" sz="4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Основная часть</a:t>
            </a: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85800" y="5013176"/>
            <a:ext cx="8229240" cy="1466824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spcAft>
                <a:spcPts val="799"/>
              </a:spcAft>
            </a:pPr>
            <a:endParaRPr lang="ru-RU" sz="1400" b="1" strike="noStrike" spc="-1" dirty="0">
              <a:latin typeface="Times New Roman"/>
              <a:ea typeface="Times New Roman"/>
            </a:endParaRPr>
          </a:p>
          <a:p>
            <a:pPr algn="ctr">
              <a:spcAft>
                <a:spcPts val="799"/>
              </a:spcAft>
            </a:pPr>
            <a:endParaRPr lang="ru-RU" sz="1400" b="1" strike="noStrike" spc="-1" dirty="0">
              <a:latin typeface="Times New Roman"/>
              <a:ea typeface="Times New Roman"/>
            </a:endParaRPr>
          </a:p>
          <a:p>
            <a:pPr algn="ctr"/>
            <a:r>
              <a:rPr lang="en-US" sz="3200" b="0" strike="noStrike" spc="-1" dirty="0">
                <a:latin typeface="XO Oriel"/>
              </a:rPr>
              <a:t>III </a:t>
            </a:r>
            <a:r>
              <a:rPr lang="ru-RU" sz="3200" b="0" strike="noStrike" spc="-1" dirty="0">
                <a:latin typeface="XO Oriel"/>
              </a:rPr>
              <a:t>глава. Православные святыни в нашей семье</a:t>
            </a:r>
            <a:endParaRPr lang="ru-RU" sz="3200" b="1" strike="noStrike" spc="-1" dirty="0">
              <a:latin typeface="Calibri"/>
              <a:ea typeface="Calibri"/>
            </a:endParaRPr>
          </a:p>
        </p:txBody>
      </p:sp>
      <p:pic>
        <p:nvPicPr>
          <p:cNvPr id="88" name="Рисунок 87"/>
          <p:cNvPicPr/>
          <p:nvPr/>
        </p:nvPicPr>
        <p:blipFill>
          <a:blip r:embed="rId2"/>
          <a:stretch/>
        </p:blipFill>
        <p:spPr>
          <a:xfrm rot="2400">
            <a:off x="1763717" y="1761472"/>
            <a:ext cx="5472607" cy="3251501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0745513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Box 92"/>
          <p:cNvSpPr txBox="1"/>
          <p:nvPr/>
        </p:nvSpPr>
        <p:spPr>
          <a:xfrm>
            <a:off x="457200" y="476672"/>
            <a:ext cx="8229240" cy="112604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8000"/>
              </a:lnSpc>
              <a:spcAft>
                <a:spcPts val="799"/>
              </a:spcAft>
            </a:pPr>
            <a:r>
              <a:rPr lang="ru-RU" sz="4400" b="0" strike="noStrike" spc="-1" dirty="0" smtClean="0">
                <a:solidFill>
                  <a:srgbClr val="000000"/>
                </a:solidFill>
                <a:latin typeface="Times New Roman"/>
              </a:rPr>
              <a:t>Так </a:t>
            </a:r>
            <a:r>
              <a:rPr lang="ru-RU" sz="4400" b="0" strike="noStrike" spc="-1" dirty="0">
                <a:solidFill>
                  <a:srgbClr val="000000"/>
                </a:solidFill>
                <a:latin typeface="Times New Roman"/>
              </a:rPr>
              <a:t>что же такое «</a:t>
            </a:r>
            <a:r>
              <a:rPr lang="ru-RU" sz="4400" b="1" i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реликвия</a:t>
            </a:r>
            <a:r>
              <a:rPr lang="ru-RU" sz="4400" b="0" strike="noStrike" spc="-1" dirty="0" smtClean="0">
                <a:solidFill>
                  <a:srgbClr val="000000"/>
                </a:solidFill>
                <a:latin typeface="Times New Roman"/>
                <a:ea typeface="Times New Roman"/>
              </a:rPr>
              <a:t>»</a:t>
            </a:r>
            <a:r>
              <a:rPr lang="en-US" sz="4400" b="0" strike="noStrike" spc="-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?</a:t>
            </a:r>
            <a:endParaRPr lang="ru-RU" sz="4400" b="0" strike="noStrike" spc="-1" dirty="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457200" y="16027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rmAutofit/>
          </a:bodyPr>
          <a:lstStyle/>
          <a:p>
            <a:pPr algn="ctr">
              <a:spcBef>
                <a:spcPts val="1417"/>
              </a:spcBef>
            </a:pPr>
            <a:endParaRPr lang="ru-RU" sz="2000" b="0" strike="noStrike" spc="-1" dirty="0" smtClean="0">
              <a:solidFill>
                <a:srgbClr val="000000"/>
              </a:solidFill>
              <a:latin typeface="Times New Roman"/>
            </a:endParaRPr>
          </a:p>
          <a:p>
            <a:pPr algn="ctr">
              <a:spcBef>
                <a:spcPts val="1417"/>
              </a:spcBef>
            </a:pPr>
            <a:endParaRPr lang="ru-RU" sz="2000" b="0" strike="noStrike" spc="-1" dirty="0" smtClean="0">
              <a:solidFill>
                <a:srgbClr val="000000"/>
              </a:solidFill>
              <a:latin typeface="Times New Roman"/>
            </a:endParaRPr>
          </a:p>
          <a:p>
            <a:pPr algn="ctr">
              <a:spcBef>
                <a:spcPts val="1417"/>
              </a:spcBef>
            </a:pPr>
            <a:r>
              <a:rPr lang="ru-RU" sz="2000" b="0" strike="noStrike" spc="-1" dirty="0" smtClean="0">
                <a:solidFill>
                  <a:srgbClr val="000000"/>
                </a:solidFill>
                <a:latin typeface="Times New Roman"/>
              </a:rPr>
              <a:t>Так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</a:rPr>
              <a:t>, в словаре русского языка Д.Н. Ушакова имеется следующее определение:</a:t>
            </a:r>
            <a:endParaRPr lang="ru-RU" sz="2000" b="0" strike="noStrike" spc="-1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algn="ctr">
              <a:spcBef>
                <a:spcPts val="1417"/>
              </a:spcBef>
              <a:tabLst>
                <a:tab pos="457200" algn="l"/>
              </a:tabLst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</a:rPr>
              <a:t>1. </a:t>
            </a:r>
            <a:r>
              <a:rPr lang="ru-RU" sz="2000" spc="-1" dirty="0">
                <a:solidFill>
                  <a:srgbClr val="000000"/>
                </a:solidFill>
                <a:latin typeface="Times New Roman"/>
              </a:rPr>
              <a:t>В</a:t>
            </a:r>
            <a:r>
              <a:rPr lang="ru-RU" sz="2000" b="0" strike="noStrike" spc="-1" dirty="0" smtClean="0">
                <a:solidFill>
                  <a:srgbClr val="000000"/>
                </a:solidFill>
                <a:latin typeface="Times New Roman"/>
              </a:rPr>
              <a:t>ещь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</a:rPr>
              <a:t>, являющаяся предметом религиозного поклонения и представляющаяся верующим чудодейственной;</a:t>
            </a:r>
            <a:endParaRPr lang="ru-RU" sz="2000" b="0" strike="noStrike" spc="-1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algn="ctr">
              <a:spcBef>
                <a:spcPts val="1417"/>
              </a:spcBef>
              <a:tabLst>
                <a:tab pos="457200" algn="l"/>
              </a:tabLst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</a:rPr>
              <a:t>2. </a:t>
            </a:r>
            <a:r>
              <a:rPr lang="ru-RU" sz="2000" b="0" strike="noStrike" spc="-1" dirty="0" smtClean="0">
                <a:solidFill>
                  <a:srgbClr val="000000"/>
                </a:solidFill>
                <a:latin typeface="Times New Roman"/>
              </a:rPr>
              <a:t>Особо 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</a:rPr>
              <a:t>чтимая, дорогая по воспоминаниям или по традициям, вещь.</a:t>
            </a:r>
            <a:endParaRPr lang="ru-RU" sz="2000" b="0" strike="noStrike" spc="-1" dirty="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Box 94"/>
          <p:cNvSpPr txBox="1"/>
          <p:nvPr/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3600" b="1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Канонник начала </a:t>
            </a:r>
            <a:r>
              <a:rPr lang="en-US" sz="3600" b="1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XIX </a:t>
            </a:r>
            <a:r>
              <a:rPr lang="ru-RU" sz="3600" b="1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века</a:t>
            </a:r>
            <a:r>
              <a:rPr lang="ru-RU" sz="3600" b="1" strike="noStrike" spc="-1" dirty="0">
                <a:solidFill>
                  <a:srgbClr val="000000"/>
                </a:solidFill>
                <a:latin typeface="Arial"/>
              </a:rPr>
              <a:t>.</a:t>
            </a:r>
          </a:p>
        </p:txBody>
      </p:sp>
      <p:pic>
        <p:nvPicPr>
          <p:cNvPr id="96" name="Рисунок 95"/>
          <p:cNvPicPr/>
          <p:nvPr/>
        </p:nvPicPr>
        <p:blipFill>
          <a:blip r:embed="rId2"/>
          <a:stretch/>
        </p:blipFill>
        <p:spPr>
          <a:xfrm>
            <a:off x="2235600" y="1389800"/>
            <a:ext cx="4244400" cy="3174120"/>
          </a:xfrm>
          <a:prstGeom prst="rect">
            <a:avLst/>
          </a:prstGeom>
          <a:ln w="0">
            <a:noFill/>
          </a:ln>
        </p:spPr>
      </p:pic>
      <p:sp>
        <p:nvSpPr>
          <p:cNvPr id="98" name="TextBox 97"/>
          <p:cNvSpPr txBox="1"/>
          <p:nvPr/>
        </p:nvSpPr>
        <p:spPr>
          <a:xfrm>
            <a:off x="2235600" y="1415371"/>
            <a:ext cx="4244400" cy="3174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XO Oriel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849AA4EE-2D2B-3FE7-1EC8-52FF27EC6886}"/>
              </a:ext>
            </a:extLst>
          </p:cNvPr>
          <p:cNvSpPr/>
          <p:nvPr/>
        </p:nvSpPr>
        <p:spPr>
          <a:xfrm>
            <a:off x="457200" y="5423514"/>
            <a:ext cx="8229240" cy="1144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E920DFA0-0461-010E-9DD5-A7F9A2928E88}"/>
              </a:ext>
            </a:extLst>
          </p:cNvPr>
          <p:cNvSpPr/>
          <p:nvPr/>
        </p:nvSpPr>
        <p:spPr>
          <a:xfrm>
            <a:off x="457200" y="5442629"/>
            <a:ext cx="8229240" cy="1144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1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Канонник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1800" kern="1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богослужебная книга, содержащая в себе избранные каноны, акафисты, ежедневное </a:t>
            </a:r>
            <a:r>
              <a:rPr lang="ru-RU" kern="1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молитвенное правило</a:t>
            </a:r>
            <a:r>
              <a:rPr lang="ru-RU" sz="1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последование ко Святому Причащению для церковной  и </a:t>
            </a:r>
            <a:r>
              <a:rPr lang="ru-RU" sz="1800" kern="100" dirty="0" smtClean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келейной (домашней)</a:t>
            </a:r>
            <a:r>
              <a:rPr lang="ru-RU" u="sng" kern="100" dirty="0">
                <a:solidFill>
                  <a:srgbClr val="0645A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молитвы</a:t>
            </a:r>
            <a:r>
              <a:rPr lang="ru-RU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Box 98"/>
          <p:cNvSpPr txBox="1"/>
          <p:nvPr/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 strike="noStrike" spc="-1" dirty="0" smtClean="0">
                <a:solidFill>
                  <a:srgbClr val="000000"/>
                </a:solidFill>
                <a:latin typeface="Times New Roman"/>
              </a:rPr>
              <a:t>Псалтырь. </a:t>
            </a:r>
            <a:r>
              <a:rPr lang="ru-RU" sz="3600" b="1" strike="noStrike" spc="-1" dirty="0">
                <a:solidFill>
                  <a:srgbClr val="000000"/>
                </a:solidFill>
                <a:latin typeface="Times New Roman"/>
              </a:rPr>
              <a:t>Конец </a:t>
            </a:r>
            <a:r>
              <a:rPr lang="en-US" sz="36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XVIII </a:t>
            </a:r>
            <a:r>
              <a:rPr lang="ru-RU" sz="36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века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410760" y="162000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1" name="Рисунок 100"/>
          <p:cNvPicPr/>
          <p:nvPr/>
        </p:nvPicPr>
        <p:blipFill>
          <a:blip r:embed="rId2"/>
          <a:stretch/>
        </p:blipFill>
        <p:spPr>
          <a:xfrm>
            <a:off x="1543320" y="3291480"/>
            <a:ext cx="6120720" cy="306720"/>
          </a:xfrm>
          <a:prstGeom prst="rect">
            <a:avLst/>
          </a:prstGeom>
          <a:ln w="0">
            <a:noFill/>
          </a:ln>
        </p:spPr>
      </p:pic>
      <p:pic>
        <p:nvPicPr>
          <p:cNvPr id="102" name="Рисунок 101"/>
          <p:cNvPicPr/>
          <p:nvPr/>
        </p:nvPicPr>
        <p:blipFill>
          <a:blip r:embed="rId3"/>
          <a:stretch/>
        </p:blipFill>
        <p:spPr>
          <a:xfrm>
            <a:off x="1979712" y="1396646"/>
            <a:ext cx="5112568" cy="3472514"/>
          </a:xfrm>
          <a:prstGeom prst="rect">
            <a:avLst/>
          </a:prstGeom>
          <a:ln w="0">
            <a:noFill/>
          </a:ln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A0B4582F-288A-33B9-F384-437B976EB3CE}"/>
              </a:ext>
            </a:extLst>
          </p:cNvPr>
          <p:cNvSpPr/>
          <p:nvPr/>
        </p:nvSpPr>
        <p:spPr>
          <a:xfrm>
            <a:off x="827584" y="5269680"/>
            <a:ext cx="7858856" cy="137797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9580" algn="ctr">
              <a:lnSpc>
                <a:spcPct val="150000"/>
              </a:lnSpc>
              <a:spcAft>
                <a:spcPts val="800"/>
              </a:spcAft>
            </a:pPr>
            <a:r>
              <a:rPr lang="ru-RU" sz="18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Псалтырь - </a:t>
            </a: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собрание, состоящее из поэтических текстов различных по жанру, происхождению и времени написания. Состоит из 150 или 151 псалма — «песней» или «гимнов».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Заголовок 1"/>
          <p:cNvSpPr/>
          <p:nvPr/>
        </p:nvSpPr>
        <p:spPr>
          <a:xfrm>
            <a:off x="457200" y="620640"/>
            <a:ext cx="8227800" cy="1582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" name="Содержимое 2"/>
          <p:cNvSpPr/>
          <p:nvPr/>
        </p:nvSpPr>
        <p:spPr>
          <a:xfrm>
            <a:off x="457200" y="1124640"/>
            <a:ext cx="8227800" cy="4999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41280" algn="ctr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ru-RU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Актуальность</a:t>
            </a:r>
            <a:endParaRPr lang="ru-RU" sz="3200" b="0" strike="noStrike" spc="-1">
              <a:latin typeface="XO Oriel"/>
            </a:endParaRPr>
          </a:p>
          <a:p>
            <a:pPr marL="343080" indent="-341280" algn="ctr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ru-RU" sz="32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Мы считаем, что данная работа необходима, потому что каждый человек должен знать историю своей семьи, родственников, предков, чем они занимались, так как великий русский учёный Михаил Ломоносов писал: </a:t>
            </a:r>
            <a:endParaRPr lang="ru-RU" sz="3200" b="0" strike="noStrike" spc="-1">
              <a:latin typeface="XO Oriel"/>
            </a:endParaRPr>
          </a:p>
          <a:p>
            <a:pPr marL="343080" indent="-341280" algn="ctr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ru-RU" sz="32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«</a:t>
            </a:r>
            <a:r>
              <a:rPr lang="ru-RU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Народ, не знающий своего прошлого, не имеет будущего»</a:t>
            </a:r>
            <a:endParaRPr lang="ru-RU" sz="3200" b="0" strike="noStrike" spc="-1">
              <a:latin typeface="XO Oriel"/>
            </a:endParaRPr>
          </a:p>
        </p:txBody>
      </p:sp>
    </p:spTree>
    <p:extLst>
      <p:ext uri="{BB962C8B-B14F-4D97-AF65-F5344CB8AC3E}">
        <p14:creationId xmlns:p14="http://schemas.microsoft.com/office/powerpoint/2010/main" val="11189780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Box 102"/>
          <p:cNvSpPr txBox="1"/>
          <p:nvPr/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2600" b="1" strike="noStrike" spc="-1">
                <a:solidFill>
                  <a:srgbClr val="000000"/>
                </a:solidFill>
                <a:latin typeface="Times New Roman"/>
              </a:rPr>
              <a:t>Канонник. Начало </a:t>
            </a:r>
            <a:r>
              <a:rPr lang="en-US" sz="26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XVIII</a:t>
            </a:r>
            <a:r>
              <a:rPr lang="ru-RU" sz="2600" b="1" strike="noStrike" spc="-1">
                <a:solidFill>
                  <a:srgbClr val="000000"/>
                </a:solidFill>
                <a:latin typeface="Times New Roman"/>
              </a:rPr>
              <a:t> века.</a:t>
            </a:r>
            <a:r>
              <a:t/>
            </a:r>
            <a:br/>
            <a:r>
              <a:rPr lang="ru-RU" sz="2600" b="1" strike="noStrike" spc="-1">
                <a:solidFill>
                  <a:srgbClr val="000000"/>
                </a:solidFill>
                <a:latin typeface="Times New Roman"/>
              </a:rPr>
              <a:t>Крест-распятие. Конец </a:t>
            </a:r>
            <a:r>
              <a:rPr lang="en-US" sz="26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XVII</a:t>
            </a:r>
            <a:r>
              <a:rPr lang="ru-RU" sz="2600" b="1" strike="noStrike" spc="-1">
                <a:solidFill>
                  <a:srgbClr val="000000"/>
                </a:solidFill>
                <a:latin typeface="Times New Roman"/>
              </a:rPr>
              <a:t>-начало </a:t>
            </a:r>
            <a:r>
              <a:rPr lang="en-US" sz="26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XVIII</a:t>
            </a:r>
            <a:r>
              <a:rPr lang="ru-RU" sz="2600" b="1" strike="noStrike" spc="-1">
                <a:solidFill>
                  <a:srgbClr val="000000"/>
                </a:solidFill>
                <a:latin typeface="Times New Roman"/>
              </a:rPr>
              <a:t> веков.</a:t>
            </a:r>
            <a:endParaRPr lang="ru-RU" sz="2600" b="1" strike="noStrike" spc="-1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5" name="Рисунок 104"/>
          <p:cNvPicPr/>
          <p:nvPr/>
        </p:nvPicPr>
        <p:blipFill>
          <a:blip r:embed="rId2"/>
          <a:stretch/>
        </p:blipFill>
        <p:spPr>
          <a:xfrm>
            <a:off x="1907704" y="1634760"/>
            <a:ext cx="5292296" cy="3162392"/>
          </a:xfrm>
          <a:prstGeom prst="rect">
            <a:avLst/>
          </a:prstGeom>
          <a:ln w="0">
            <a:noFill/>
          </a:ln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D35D2D7E-62B9-FA5E-8D0F-D8BD64AB03C8}"/>
              </a:ext>
            </a:extLst>
          </p:cNvPr>
          <p:cNvSpPr/>
          <p:nvPr/>
        </p:nvSpPr>
        <p:spPr>
          <a:xfrm>
            <a:off x="1115616" y="5223240"/>
            <a:ext cx="7570824" cy="136116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9580" algn="ctr">
              <a:lnSpc>
                <a:spcPct val="150000"/>
              </a:lnSpc>
              <a:spcAft>
                <a:spcPts val="800"/>
              </a:spcAft>
            </a:pPr>
            <a:r>
              <a:rPr lang="ru-RU" sz="18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Крест напрестольный </a:t>
            </a:r>
            <a:r>
              <a:rPr lang="ru-RU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главный символ православной веры. Напрестольные кресты или кресты-распятие помещали у алтаря, на престоле – отсюда и название. 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Box 105"/>
          <p:cNvSpPr txBox="1"/>
          <p:nvPr/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2600" b="1" strike="noStrike" spc="-1" dirty="0">
                <a:solidFill>
                  <a:srgbClr val="000000"/>
                </a:solidFill>
                <a:latin typeface="Arial"/>
              </a:rPr>
              <a:t>Заключение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rmAutofit fontScale="89500" lnSpcReduction="10000"/>
          </a:bodyPr>
          <a:lstStyle/>
          <a:p>
            <a:pPr algn="ctr">
              <a:spcBef>
                <a:spcPts val="1417"/>
              </a:spcBef>
            </a:pPr>
            <a:r>
              <a:rPr lang="ru-RU" sz="29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Работая над данным проектом, я выполнил все поставленные мною задачи. Я у</a:t>
            </a:r>
            <a:r>
              <a:rPr lang="ru-RU" sz="29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знал факты происхождения своего рода, познакомился с историей семьи Фофановых в Вятском крае, изучил  историю семейных реликвий и </a:t>
            </a:r>
            <a:r>
              <a:rPr lang="ru-RU" sz="29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биографию родственника, которому принадлежали реликвии.</a:t>
            </a:r>
            <a:endParaRPr lang="ru-RU" sz="2900" b="0" strike="noStrike" spc="-1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 algn="ctr">
              <a:spcBef>
                <a:spcPts val="1417"/>
              </a:spcBef>
              <a:tabLst>
                <a:tab pos="0" algn="l"/>
              </a:tabLst>
            </a:pPr>
            <a:r>
              <a:rPr lang="ru-RU" sz="2900" b="0" strike="noStrike" spc="-1" dirty="0">
                <a:solidFill>
                  <a:srgbClr val="333333"/>
                </a:solidFill>
                <a:latin typeface="Times New Roman"/>
                <a:ea typeface="Times New Roman"/>
              </a:rPr>
              <a:t>Мне удалось сохранить наиболее ценный материал об истории семьи для </a:t>
            </a:r>
            <a:r>
              <a:rPr lang="ru-RU" sz="2900" b="0" strike="noStrike" spc="-1">
                <a:solidFill>
                  <a:srgbClr val="333333"/>
                </a:solidFill>
                <a:latin typeface="Times New Roman"/>
                <a:ea typeface="Times New Roman"/>
              </a:rPr>
              <a:t>последующих </a:t>
            </a:r>
            <a:r>
              <a:rPr lang="ru-RU" sz="2900" b="0" strike="noStrike" spc="-1" smtClean="0">
                <a:solidFill>
                  <a:srgbClr val="333333"/>
                </a:solidFill>
                <a:latin typeface="Times New Roman"/>
                <a:ea typeface="Times New Roman"/>
              </a:rPr>
              <a:t>поколений.</a:t>
            </a:r>
            <a:endParaRPr lang="ru-RU" sz="2900" b="0" strike="noStrike" spc="-1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algn="ctr">
              <a:spcBef>
                <a:spcPts val="1417"/>
              </a:spcBef>
            </a:pPr>
            <a:r>
              <a:rPr lang="ru-RU" sz="2900" b="0" strike="noStrike" spc="-1" dirty="0">
                <a:solidFill>
                  <a:srgbClr val="000000"/>
                </a:solidFill>
                <a:latin typeface="Times New Roman"/>
              </a:rPr>
              <a:t>Много нового и интересного я узнал о своих предках, готовя этот материал, испытал гордость за них! </a:t>
            </a:r>
            <a:endParaRPr lang="ru-RU" sz="2900" b="0" strike="noStrike" spc="-1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algn="just">
              <a:spcAft>
                <a:spcPts val="799"/>
              </a:spcAft>
            </a:pPr>
            <a:endParaRPr lang="ru-RU" sz="2600" b="1" strike="noStrike" spc="-1" dirty="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Заголовок 1"/>
          <p:cNvSpPr/>
          <p:nvPr/>
        </p:nvSpPr>
        <p:spPr>
          <a:xfrm>
            <a:off x="685800" y="752400"/>
            <a:ext cx="7770600" cy="1468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Использованные ресурсы</a:t>
            </a:r>
            <a:endParaRPr lang="ru-RU" sz="3200" b="0" strike="noStrike" spc="-1">
              <a:latin typeface="XO Oriel"/>
            </a:endParaRPr>
          </a:p>
        </p:txBody>
      </p:sp>
      <p:sp>
        <p:nvSpPr>
          <p:cNvPr id="109" name="Подзаголовок 2"/>
          <p:cNvSpPr/>
          <p:nvPr/>
        </p:nvSpPr>
        <p:spPr>
          <a:xfrm>
            <a:off x="1371600" y="3886200"/>
            <a:ext cx="6399000" cy="1750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0" name="Прямоугольник 1"/>
          <p:cNvSpPr/>
          <p:nvPr/>
        </p:nvSpPr>
        <p:spPr>
          <a:xfrm>
            <a:off x="828720" y="2220480"/>
            <a:ext cx="7857720" cy="4434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lvl="0">
              <a:tabLst>
                <a:tab pos="457200" algn="l"/>
              </a:tabLst>
            </a:pPr>
            <a:r>
              <a:rPr lang="ru-RU" sz="1200" dirty="0" smtClean="0"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1. Википедия</a:t>
            </a:r>
            <a:r>
              <a:rPr lang="ru-RU" sz="1200" dirty="0"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</a:t>
            </a:r>
            <a:r>
              <a:rPr lang="ru-RU" sz="1200" u="sng" dirty="0">
                <a:solidFill>
                  <a:srgbClr val="0000FF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3"/>
              </a:rPr>
              <a:t>https://ru.wikipedia.org/wiki/Фофанов</a:t>
            </a:r>
            <a:endParaRPr lang="ru-RU" sz="1200" dirty="0"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457200"/>
            <a:r>
              <a:rPr lang="ru-RU" sz="1200" dirty="0"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 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1200" kern="100" dirty="0" smtClean="0"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2. Русский </a:t>
            </a:r>
            <a:r>
              <a:rPr lang="ru-RU" sz="1200" kern="100" dirty="0"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библиографический словарь: в 25 томах. — СПб. — М., 1896-1918. 21 том.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1200" kern="100" dirty="0" smtClean="0"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3. Слободское </a:t>
            </a:r>
            <a:r>
              <a:rPr lang="ru-RU" sz="1200" kern="100" dirty="0"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купечество и купеческая архитектура/сост.: Л.М.Тимшина. — 5-е изд., испр. и доп. — Слободской, 2020. — 80 с.: ил.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1200" kern="100" dirty="0" smtClean="0"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4. Слободской </a:t>
            </a:r>
            <a:r>
              <a:rPr lang="ru-RU" sz="1200" kern="100" dirty="0"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некрополь / 2020.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1200" kern="100" dirty="0" smtClean="0"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5. Куроптев </a:t>
            </a:r>
            <a:r>
              <a:rPr lang="ru-RU" sz="1200" kern="100" dirty="0"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М.И. Слободской уезд Вятской губернии в географическом и экономическом отношениях. – Вятка, 1881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1200" kern="100" dirty="0" smtClean="0"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6. Приложения </a:t>
            </a:r>
            <a:r>
              <a:rPr lang="ru-RU" sz="1200" kern="100" dirty="0"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Всеподданнейшему отчёту губернатора.–Вятка.–Ведомость 2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1200" kern="100" dirty="0" smtClean="0"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7. Памятная </a:t>
            </a:r>
            <a:r>
              <a:rPr lang="ru-RU" sz="1200" kern="100" dirty="0"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книжка Вятской губернии на 1896 год.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1200" kern="100" dirty="0" smtClean="0"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8. Состояние </a:t>
            </a:r>
            <a:r>
              <a:rPr lang="ru-RU" sz="1200" kern="100" dirty="0"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города Слободского в 1843 году // Прибавление к ВГВ. – 1844. - № 19 (ч. неофиц.)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1200" kern="100" dirty="0" smtClean="0"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9. </a:t>
            </a:r>
            <a:r>
              <a:rPr lang="ru-RU" sz="1200" kern="100" dirty="0" err="1" smtClean="0"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Судовиков</a:t>
            </a:r>
            <a:r>
              <a:rPr lang="ru-RU" sz="1200" kern="100" dirty="0" smtClean="0"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200" kern="100" dirty="0"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М.С. Формирование деловой элиты в Вятско-Камском регионе во второй половине </a:t>
            </a:r>
            <a:r>
              <a:rPr lang="en-US" sz="1200" kern="100" dirty="0"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XVIII </a:t>
            </a:r>
            <a:r>
              <a:rPr lang="ru-RU" sz="1200" kern="100" dirty="0"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века.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1200" kern="1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10. </a:t>
            </a:r>
            <a:r>
              <a:rPr lang="ru-RU" sz="1200" kern="100" dirty="0" err="1" smtClean="0"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Судовиков</a:t>
            </a:r>
            <a:r>
              <a:rPr lang="ru-RU" sz="1200" kern="100" dirty="0" smtClean="0"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200" kern="100" dirty="0"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М.С. Из истории слободского купечества.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1200" kern="1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11. </a:t>
            </a:r>
            <a:r>
              <a:rPr lang="ru-RU" sz="1200" kern="100" dirty="0" smtClean="0"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ЦГАКО </a:t>
            </a:r>
            <a:r>
              <a:rPr lang="ru-RU" sz="1200" kern="100" dirty="0"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Ф.574 Оп. 1 Д. 902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ru-RU" sz="1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endParaRPr lang="ru-RU" sz="1800" b="0" strike="noStrike" spc="-1" dirty="0">
              <a:latin typeface="XO Oriel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457200" y="980728"/>
            <a:ext cx="8229240" cy="100811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Заголовок 1"/>
          <p:cNvSpPr/>
          <p:nvPr/>
        </p:nvSpPr>
        <p:spPr>
          <a:xfrm>
            <a:off x="685800" y="2130480"/>
            <a:ext cx="7770600" cy="1298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Благодарим за внимание!</a:t>
            </a:r>
            <a:endParaRPr lang="ru-RU" sz="4400" b="0" strike="noStrike" spc="-1" dirty="0">
              <a:latin typeface="XO Oriel"/>
            </a:endParaRPr>
          </a:p>
        </p:txBody>
      </p:sp>
      <p:sp>
        <p:nvSpPr>
          <p:cNvPr id="113" name="Подзаголовок 2"/>
          <p:cNvSpPr/>
          <p:nvPr/>
        </p:nvSpPr>
        <p:spPr>
          <a:xfrm>
            <a:off x="755640" y="3717000"/>
            <a:ext cx="2518560" cy="1919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ctr"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endParaRPr lang="ru-RU" sz="2400" b="0" strike="noStrike" spc="-1" dirty="0">
              <a:latin typeface="XO Orie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Заголовок 1"/>
          <p:cNvSpPr/>
          <p:nvPr/>
        </p:nvSpPr>
        <p:spPr>
          <a:xfrm>
            <a:off x="457200" y="620640"/>
            <a:ext cx="8227800" cy="1582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" name="Содержимое 2"/>
          <p:cNvSpPr/>
          <p:nvPr/>
        </p:nvSpPr>
        <p:spPr>
          <a:xfrm>
            <a:off x="457200" y="1124640"/>
            <a:ext cx="8227800" cy="511267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41280" algn="ctr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ru-RU" sz="36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Проблема</a:t>
            </a:r>
          </a:p>
          <a:p>
            <a:pPr marL="343080" indent="-341280" algn="ctr">
              <a:spcBef>
                <a:spcPts val="641"/>
              </a:spcBef>
              <a:tabLst>
                <a:tab pos="0" algn="l"/>
              </a:tabLst>
            </a:pPr>
            <a:r>
              <a:rPr lang="ru-RU" sz="3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н</a:t>
            </a:r>
            <a:r>
              <a:rPr lang="ru-RU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езапамятных времён в </a:t>
            </a:r>
            <a:r>
              <a:rPr lang="ru-RU" sz="3200" kern="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нашей семье </a:t>
            </a:r>
            <a:r>
              <a:rPr lang="ru-RU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бережно хранятся три книги и крест, принадлежавшие моему прапрапрадеду, которые мы называем семейной реликвией или православной святыней. К сожалению, кроме этих предметов не сохранилось информации о наших предках. </a:t>
            </a:r>
            <a:r>
              <a:rPr lang="ru-RU" sz="3200" kern="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 </a:t>
            </a:r>
            <a:r>
              <a:rPr lang="ru-RU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знаем: кем они были?; чем они занимались?; где и как они жили?</a:t>
            </a:r>
            <a:endParaRPr lang="ru-RU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3080" indent="-341280" algn="ctr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ru-RU" b="1" strike="noStrike" spc="-1" dirty="0">
              <a:solidFill>
                <a:srgbClr val="000000"/>
              </a:solidFill>
              <a:latin typeface="Calibri"/>
              <a:ea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2951612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Заголовок 1"/>
          <p:cNvSpPr/>
          <p:nvPr/>
        </p:nvSpPr>
        <p:spPr>
          <a:xfrm>
            <a:off x="457200" y="620640"/>
            <a:ext cx="8227800" cy="1582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" name="Содержимое 2"/>
          <p:cNvSpPr/>
          <p:nvPr/>
        </p:nvSpPr>
        <p:spPr>
          <a:xfrm>
            <a:off x="457200" y="1124640"/>
            <a:ext cx="8227800" cy="4999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41280" algn="ctr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ru-RU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Актуальность</a:t>
            </a:r>
            <a:endParaRPr lang="ru-RU" sz="3200" b="0" strike="noStrike" spc="-1">
              <a:latin typeface="XO Oriel"/>
            </a:endParaRPr>
          </a:p>
          <a:p>
            <a:pPr marL="343080" indent="-341280" algn="ctr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ru-RU" sz="32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Мы считаем, что данная работа необходима, потому что каждый человек должен знать историю своей семьи, родственников, предков, чем они занимались, так как великий русский учёный Михаил Ломоносов писал: </a:t>
            </a:r>
            <a:endParaRPr lang="ru-RU" sz="3200" b="0" strike="noStrike" spc="-1">
              <a:latin typeface="XO Oriel"/>
            </a:endParaRPr>
          </a:p>
          <a:p>
            <a:pPr marL="343080" indent="-341280" algn="ctr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ru-RU" sz="32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«</a:t>
            </a:r>
            <a:r>
              <a:rPr lang="ru-RU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Народ, не знающий своего прошлого, не имеет будущего»</a:t>
            </a:r>
            <a:endParaRPr lang="ru-RU" sz="3200" b="0" strike="noStrike" spc="-1">
              <a:latin typeface="XO Oriel"/>
            </a:endParaRPr>
          </a:p>
        </p:txBody>
      </p:sp>
    </p:spTree>
    <p:extLst>
      <p:ext uri="{BB962C8B-B14F-4D97-AF65-F5344CB8AC3E}">
        <p14:creationId xmlns:p14="http://schemas.microsoft.com/office/powerpoint/2010/main" val="233928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Заголовок 1"/>
          <p:cNvSpPr/>
          <p:nvPr/>
        </p:nvSpPr>
        <p:spPr>
          <a:xfrm>
            <a:off x="685800" y="548640"/>
            <a:ext cx="7770600" cy="2160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Цель проекта </a:t>
            </a:r>
            <a:endParaRPr lang="ru-RU" sz="4400" b="0" strike="noStrike" spc="-1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Узнать историю своего рода и семейной реликвии.</a:t>
            </a:r>
            <a:endParaRPr lang="ru-RU" sz="2800" b="0" strike="noStrike" spc="-1">
              <a:latin typeface="XO Oriel"/>
            </a:endParaRPr>
          </a:p>
        </p:txBody>
      </p:sp>
      <p:sp>
        <p:nvSpPr>
          <p:cNvPr id="81" name="Подзаголовок 2"/>
          <p:cNvSpPr/>
          <p:nvPr/>
        </p:nvSpPr>
        <p:spPr>
          <a:xfrm>
            <a:off x="1371600" y="2709000"/>
            <a:ext cx="6399000" cy="2928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ru-RU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Задачи проекта</a:t>
            </a:r>
            <a:endParaRPr lang="ru-RU" sz="3200" b="0" strike="noStrike" spc="-1">
              <a:latin typeface="XO Oriel"/>
            </a:endParaRPr>
          </a:p>
          <a:p>
            <a:pPr marL="457200" indent="-45684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tarSymbol"/>
              <a:buAutoNum type="arabicPeriod"/>
              <a:tabLst>
                <a:tab pos="0" algn="l"/>
              </a:tabLst>
            </a:pP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Узнать историю происхождения рода.</a:t>
            </a:r>
            <a:endParaRPr lang="ru-RU" sz="2000" b="0" strike="noStrike" spc="-1">
              <a:latin typeface="XO Oriel"/>
            </a:endParaRPr>
          </a:p>
          <a:p>
            <a:pPr marL="457200" indent="-45684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tarSymbol"/>
              <a:buAutoNum type="arabicPeriod"/>
              <a:tabLst>
                <a:tab pos="0" algn="l"/>
              </a:tabLst>
            </a:pP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 Узнать историю семьи Фофановых в Вятском крае.</a:t>
            </a:r>
            <a:endParaRPr lang="ru-RU" sz="2000" b="0" strike="noStrike" spc="-1">
              <a:latin typeface="XO Oriel"/>
            </a:endParaRPr>
          </a:p>
          <a:p>
            <a:pPr marL="457200" indent="-45684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tarSymbol"/>
              <a:buAutoNum type="arabicPeriod"/>
              <a:tabLst>
                <a:tab pos="0" algn="l"/>
              </a:tabLst>
            </a:pP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 Изучить историю семейных реликвий. </a:t>
            </a:r>
            <a:endParaRPr lang="ru-RU" sz="2000" b="0" strike="noStrike" spc="-1">
              <a:latin typeface="XO Oriel"/>
            </a:endParaRPr>
          </a:p>
          <a:p>
            <a:pPr marL="457200" indent="-45684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tarSymbol"/>
              <a:buAutoNum type="arabicPeriod"/>
              <a:tabLst>
                <a:tab pos="0" algn="l"/>
              </a:tabLst>
            </a:pP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 Провести исследование и узнать биографию родственника, которому принадлежали реликвии.</a:t>
            </a:r>
            <a:endParaRPr lang="ru-RU" sz="2000" b="0" strike="noStrike" spc="-1">
              <a:latin typeface="XO Oriel"/>
            </a:endParaRPr>
          </a:p>
          <a:p>
            <a:pPr marL="457200" indent="-45684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tarSymbol"/>
              <a:buAutoNum type="arabicPeriod"/>
              <a:tabLst>
                <a:tab pos="0" algn="l"/>
              </a:tabLst>
            </a:pPr>
            <a:endParaRPr lang="ru-RU" sz="2000" b="0" strike="noStrike" spc="-1">
              <a:latin typeface="XO Orie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ru-RU" sz="2000" b="0" strike="noStrike" spc="-1">
              <a:latin typeface="XO Orie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Заголовок 1"/>
          <p:cNvSpPr/>
          <p:nvPr/>
        </p:nvSpPr>
        <p:spPr>
          <a:xfrm>
            <a:off x="457200" y="620640"/>
            <a:ext cx="8227800" cy="1582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" name="Содержимое 2"/>
          <p:cNvSpPr/>
          <p:nvPr/>
        </p:nvSpPr>
        <p:spPr>
          <a:xfrm>
            <a:off x="457200" y="1124640"/>
            <a:ext cx="8227800" cy="4999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2800" b="1" i="1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2800" b="1" i="1" kern="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Объект исследования:</a:t>
            </a:r>
            <a:r>
              <a:rPr lang="ru-RU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род Фофановых.</a:t>
            </a:r>
            <a:endParaRPr lang="ru-RU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Предмет исследования:</a:t>
            </a:r>
            <a:r>
              <a:rPr lang="ru-RU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история рода Фофановых.</a:t>
            </a:r>
            <a:r>
              <a:rPr lang="ru-RU" sz="2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Методы</a:t>
            </a:r>
            <a:r>
              <a:rPr lang="ru-RU" sz="28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исследования</a:t>
            </a:r>
            <a:r>
              <a:rPr lang="ru-RU" sz="2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поисковый, описательный.</a:t>
            </a:r>
            <a:endParaRPr lang="ru-RU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3080" indent="-341280" algn="ctr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ru-RU" sz="2000" spc="-1" dirty="0">
              <a:solidFill>
                <a:srgbClr val="000000"/>
              </a:solidFill>
              <a:latin typeface="Calibri"/>
            </a:endParaRPr>
          </a:p>
          <a:p>
            <a:pPr marL="343080" indent="-341280" algn="ctr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ru-RU" sz="2000" strike="noStrike" spc="-1" dirty="0">
              <a:latin typeface="XO Oriel"/>
            </a:endParaRPr>
          </a:p>
        </p:txBody>
      </p:sp>
    </p:spTree>
    <p:extLst>
      <p:ext uri="{BB962C8B-B14F-4D97-AF65-F5344CB8AC3E}">
        <p14:creationId xmlns:p14="http://schemas.microsoft.com/office/powerpoint/2010/main" val="3317535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Заголовок 1"/>
          <p:cNvSpPr/>
          <p:nvPr/>
        </p:nvSpPr>
        <p:spPr>
          <a:xfrm>
            <a:off x="457200" y="620640"/>
            <a:ext cx="8227800" cy="1582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" name="Содержимое 2"/>
          <p:cNvSpPr/>
          <p:nvPr/>
        </p:nvSpPr>
        <p:spPr>
          <a:xfrm>
            <a:off x="457200" y="1124640"/>
            <a:ext cx="8227800" cy="4999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41280" algn="ctr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ru-RU" sz="4000" b="1" spc="-1" dirty="0">
                <a:solidFill>
                  <a:srgbClr val="000000"/>
                </a:solidFill>
                <a:latin typeface="Calibri"/>
              </a:rPr>
              <a:t>Новизна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Несмотря на то, что существуют различные источники информации, которые содержат материал о моих предках, создать глобальные исследования практически невозможно, так как вся информация находится в разрозненном виде. Новизна данной работы состоит в систематизации и обобщении сведений о моих предках.</a:t>
            </a:r>
            <a:endParaRPr lang="ru-RU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3080" indent="-341280" algn="ctr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ru-RU" sz="2000" spc="-1" dirty="0">
              <a:solidFill>
                <a:srgbClr val="000000"/>
              </a:solidFill>
              <a:latin typeface="Calibri"/>
            </a:endParaRPr>
          </a:p>
          <a:p>
            <a:pPr marL="343080" indent="-341280" algn="ctr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ru-RU" sz="2000" strike="noStrike" spc="-1" dirty="0">
              <a:latin typeface="XO Oriel"/>
            </a:endParaRPr>
          </a:p>
        </p:txBody>
      </p:sp>
    </p:spTree>
    <p:extLst>
      <p:ext uri="{BB962C8B-B14F-4D97-AF65-F5344CB8AC3E}">
        <p14:creationId xmlns:p14="http://schemas.microsoft.com/office/powerpoint/2010/main" val="1657388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Заголовок 1"/>
          <p:cNvSpPr/>
          <p:nvPr/>
        </p:nvSpPr>
        <p:spPr>
          <a:xfrm>
            <a:off x="685800" y="476640"/>
            <a:ext cx="7770600" cy="5182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Гипотеза  проекта</a:t>
            </a:r>
            <a:endParaRPr lang="ru-RU" sz="3200" b="0" strike="noStrike" spc="-1">
              <a:latin typeface="XO Oriel"/>
            </a:endParaRPr>
          </a:p>
          <a:p>
            <a:pPr marL="343080" indent="-341280" algn="ctr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ru-RU" sz="32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Мы считаем, что род Фофановых имеет древние православные корни. В нашей семье были представители многих сословий и профессий.</a:t>
            </a:r>
            <a:endParaRPr lang="ru-RU" sz="3200" b="0" strike="noStrike" spc="-1">
              <a:latin typeface="XO Orie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ru-RU" sz="3200" b="0" strike="noStrike" spc="-1">
              <a:latin typeface="XO Orie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 </a:t>
            </a:r>
            <a:endParaRPr lang="ru-RU" sz="3200" b="0" strike="noStrike" spc="-1">
              <a:latin typeface="XO Oriel"/>
            </a:endParaRPr>
          </a:p>
        </p:txBody>
      </p:sp>
      <p:sp>
        <p:nvSpPr>
          <p:cNvPr id="83" name="Подзаголовок 2"/>
          <p:cNvSpPr/>
          <p:nvPr/>
        </p:nvSpPr>
        <p:spPr>
          <a:xfrm>
            <a:off x="1371600" y="5589360"/>
            <a:ext cx="6399000" cy="47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Заголовок 1"/>
          <p:cNvSpPr/>
          <p:nvPr/>
        </p:nvSpPr>
        <p:spPr>
          <a:xfrm>
            <a:off x="685800" y="692640"/>
            <a:ext cx="7770600" cy="2086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" name="Подзаголовок 2"/>
          <p:cNvSpPr/>
          <p:nvPr/>
        </p:nvSpPr>
        <p:spPr>
          <a:xfrm>
            <a:off x="1115640" y="1484640"/>
            <a:ext cx="6654960" cy="489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" name="TextBox 85"/>
          <p:cNvSpPr txBox="1"/>
          <p:nvPr/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799"/>
              </a:spcAft>
            </a:pPr>
            <a:r>
              <a:rPr lang="ru-RU" sz="4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Основная часть</a:t>
            </a: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85800" y="5013176"/>
            <a:ext cx="8229240" cy="1466824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spcAft>
                <a:spcPts val="799"/>
              </a:spcAft>
            </a:pPr>
            <a:endParaRPr lang="ru-RU" sz="1400" b="1" strike="noStrike" spc="-1" dirty="0">
              <a:latin typeface="Times New Roman"/>
              <a:ea typeface="Times New Roman"/>
            </a:endParaRPr>
          </a:p>
          <a:p>
            <a:pPr algn="ctr">
              <a:spcAft>
                <a:spcPts val="799"/>
              </a:spcAft>
            </a:pPr>
            <a:endParaRPr lang="ru-RU" sz="1400" b="1" strike="noStrike" spc="-1" dirty="0">
              <a:latin typeface="Times New Roman"/>
              <a:ea typeface="Times New Roman"/>
            </a:endParaRPr>
          </a:p>
          <a:p>
            <a:pPr algn="ctr"/>
            <a:r>
              <a:rPr lang="en-US" sz="3200" b="0" strike="noStrike" spc="-1" dirty="0">
                <a:latin typeface="XO Oriel"/>
              </a:rPr>
              <a:t>I </a:t>
            </a:r>
            <a:r>
              <a:rPr lang="ru-RU" sz="3200" b="0" strike="noStrike" spc="-1" dirty="0">
                <a:latin typeface="XO Oriel"/>
              </a:rPr>
              <a:t>глава. Мои предки в истории страны</a:t>
            </a:r>
          </a:p>
          <a:p>
            <a:pPr marL="90000" algn="ctr">
              <a:lnSpc>
                <a:spcPct val="108000"/>
              </a:lnSpc>
              <a:spcAft>
                <a:spcPts val="799"/>
              </a:spcAft>
            </a:pPr>
            <a:endParaRPr lang="ru-RU" sz="3200" b="1" strike="noStrike" spc="-1" dirty="0">
              <a:latin typeface="Calibri"/>
              <a:ea typeface="Calibri"/>
            </a:endParaRPr>
          </a:p>
        </p:txBody>
      </p:sp>
      <p:pic>
        <p:nvPicPr>
          <p:cNvPr id="88" name="Рисунок 87"/>
          <p:cNvPicPr/>
          <p:nvPr/>
        </p:nvPicPr>
        <p:blipFill>
          <a:blip r:embed="rId2"/>
          <a:stretch/>
        </p:blipFill>
        <p:spPr>
          <a:xfrm rot="2400">
            <a:off x="1763717" y="1761472"/>
            <a:ext cx="5472607" cy="3251501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464</TotalTime>
  <Words>699</Words>
  <Application>Microsoft Office PowerPoint</Application>
  <PresentationFormat>Экран (4:3)</PresentationFormat>
  <Paragraphs>93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Твери остались некоторые представители дворянского рода. Их потомок Иван Терентьевич Фофанов был русским сказителем.   </vt:lpstr>
      <vt:lpstr>   В Москве потомок тверских и псковских дворян Аникита Фёдорович стал печатником и топографом. Его младший брат Фофанов Иван Фёдорович занял должность гравера и словолитца при Нижегородском, а позже и при Московском печатном дворе.  </vt:lpstr>
      <vt:lpstr>Также известны представители рода, служившие в Русской императорской армии  и  в Русском  императорском флоте на офицерских должностях.   На фото – генерал-лейтенант Фофанов Тимофей Александрович.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RePack by SPecialiST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КАЗЁННОЕ ОБЩЕОБРАЗОВАТЕЛЬНОЕ УЧРЕЖДЕНИЕ ГИМНАЗИЯ Г.СЛОБОДСКОГО</dc:title>
  <dc:subject/>
  <dc:creator>1</dc:creator>
  <dc:description/>
  <cp:lastModifiedBy>user</cp:lastModifiedBy>
  <cp:revision>59</cp:revision>
  <dcterms:created xsi:type="dcterms:W3CDTF">2012-09-28T14:57:40Z</dcterms:created>
  <dcterms:modified xsi:type="dcterms:W3CDTF">2024-01-12T08:00:52Z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Экран (4:3)</vt:lpwstr>
  </property>
  <property fmtid="{D5CDD505-2E9C-101B-9397-08002B2CF9AE}" pid="3" name="Slides">
    <vt:i4>8</vt:i4>
  </property>
</Properties>
</file>