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696" r:id="rId2"/>
  </p:sldMasterIdLst>
  <p:sldIdLst>
    <p:sldId id="256" r:id="rId3"/>
    <p:sldId id="259" r:id="rId4"/>
    <p:sldId id="309" r:id="rId5"/>
    <p:sldId id="260" r:id="rId6"/>
    <p:sldId id="282" r:id="rId7"/>
    <p:sldId id="284" r:id="rId8"/>
    <p:sldId id="285" r:id="rId9"/>
    <p:sldId id="290" r:id="rId10"/>
    <p:sldId id="286" r:id="rId11"/>
    <p:sldId id="289" r:id="rId12"/>
    <p:sldId id="287" r:id="rId13"/>
    <p:sldId id="291" r:id="rId14"/>
    <p:sldId id="263" r:id="rId15"/>
    <p:sldId id="274" r:id="rId16"/>
    <p:sldId id="264" r:id="rId17"/>
    <p:sldId id="292" r:id="rId18"/>
    <p:sldId id="293" r:id="rId19"/>
    <p:sldId id="266" r:id="rId20"/>
    <p:sldId id="295" r:id="rId21"/>
    <p:sldId id="261" r:id="rId22"/>
    <p:sldId id="272" r:id="rId23"/>
    <p:sldId id="270" r:id="rId24"/>
    <p:sldId id="269" r:id="rId25"/>
    <p:sldId id="271" r:id="rId26"/>
    <p:sldId id="297" r:id="rId27"/>
    <p:sldId id="298" r:id="rId28"/>
    <p:sldId id="299" r:id="rId29"/>
    <p:sldId id="275" r:id="rId30"/>
    <p:sldId id="276" r:id="rId31"/>
    <p:sldId id="300" r:id="rId32"/>
    <p:sldId id="277" r:id="rId33"/>
    <p:sldId id="303" r:id="rId34"/>
    <p:sldId id="308" r:id="rId35"/>
    <p:sldId id="307" r:id="rId36"/>
    <p:sldId id="310" r:id="rId37"/>
    <p:sldId id="267" r:id="rId38"/>
    <p:sldId id="280" r:id="rId39"/>
    <p:sldId id="281" r:id="rId4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45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554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0DA1D-F8C4-4503-958D-FE0B1ED40C1D}" type="datetimeFigureOut">
              <a:rPr lang="ru-RU" smtClean="0"/>
              <a:pPr/>
              <a:t>12.01.2024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69411-63E1-4AD4-8D16-01D2716D81A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0DA1D-F8C4-4503-958D-FE0B1ED40C1D}" type="datetimeFigureOut">
              <a:rPr lang="ru-RU" smtClean="0"/>
              <a:pPr/>
              <a:t>12.01.2024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69411-63E1-4AD4-8D16-01D2716D81A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0DA1D-F8C4-4503-958D-FE0B1ED40C1D}" type="datetimeFigureOut">
              <a:rPr lang="ru-RU" smtClean="0"/>
              <a:pPr/>
              <a:t>12.01.2024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69411-63E1-4AD4-8D16-01D2716D81A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0DA1D-F8C4-4503-958D-FE0B1ED40C1D}" type="datetimeFigureOut">
              <a:rPr lang="ru-RU" smtClean="0"/>
              <a:pPr/>
              <a:t>12.01.2024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69411-63E1-4AD4-8D16-01D2716D81A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0DA1D-F8C4-4503-958D-FE0B1ED40C1D}" type="datetimeFigureOut">
              <a:rPr lang="ru-RU" smtClean="0"/>
              <a:pPr/>
              <a:t>12.01.2024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69411-63E1-4AD4-8D16-01D2716D81A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0DA1D-F8C4-4503-958D-FE0B1ED40C1D}" type="datetimeFigureOut">
              <a:rPr lang="ru-RU" smtClean="0"/>
              <a:pPr/>
              <a:t>12.01.2024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69411-63E1-4AD4-8D16-01D2716D81A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0DA1D-F8C4-4503-958D-FE0B1ED40C1D}" type="datetimeFigureOut">
              <a:rPr lang="ru-RU" smtClean="0"/>
              <a:pPr/>
              <a:t>12.01.2024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69411-63E1-4AD4-8D16-01D2716D81A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0DA1D-F8C4-4503-958D-FE0B1ED40C1D}" type="datetimeFigureOut">
              <a:rPr lang="ru-RU" smtClean="0"/>
              <a:pPr/>
              <a:t>12.01.2024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69411-63E1-4AD4-8D16-01D2716D81A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0DA1D-F8C4-4503-958D-FE0B1ED40C1D}" type="datetimeFigureOut">
              <a:rPr lang="ru-RU" smtClean="0"/>
              <a:pPr/>
              <a:t>12.01.2024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69411-63E1-4AD4-8D16-01D2716D81A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0DA1D-F8C4-4503-958D-FE0B1ED40C1D}" type="datetimeFigureOut">
              <a:rPr lang="ru-RU" smtClean="0"/>
              <a:pPr/>
              <a:t>12.01.2024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69411-63E1-4AD4-8D16-01D2716D81A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0DA1D-F8C4-4503-958D-FE0B1ED40C1D}" type="datetimeFigureOut">
              <a:rPr lang="ru-RU" smtClean="0"/>
              <a:pPr/>
              <a:t>12.01.2024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69411-63E1-4AD4-8D16-01D2716D81A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0DA1D-F8C4-4503-958D-FE0B1ED40C1D}" type="datetimeFigureOut">
              <a:rPr lang="ru-RU" smtClean="0"/>
              <a:pPr/>
              <a:t>12.01.2024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69411-63E1-4AD4-8D16-01D2716D81A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0DA1D-F8C4-4503-958D-FE0B1ED40C1D}" type="datetimeFigureOut">
              <a:rPr lang="ru-RU" smtClean="0"/>
              <a:pPr/>
              <a:t>12.01.2024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69411-63E1-4AD4-8D16-01D2716D81A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0DA1D-F8C4-4503-958D-FE0B1ED40C1D}" type="datetimeFigureOut">
              <a:rPr lang="ru-RU" smtClean="0"/>
              <a:pPr/>
              <a:t>12.01.2024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69411-63E1-4AD4-8D16-01D2716D81A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0DA1D-F8C4-4503-958D-FE0B1ED40C1D}" type="datetimeFigureOut">
              <a:rPr lang="ru-RU" smtClean="0"/>
              <a:pPr/>
              <a:t>12.01.2024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69411-63E1-4AD4-8D16-01D2716D81A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0DA1D-F8C4-4503-958D-FE0B1ED40C1D}" type="datetimeFigureOut">
              <a:rPr lang="ru-RU" smtClean="0"/>
              <a:pPr/>
              <a:t>12.01.2024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69411-63E1-4AD4-8D16-01D2716D81A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0DA1D-F8C4-4503-958D-FE0B1ED40C1D}" type="datetimeFigureOut">
              <a:rPr lang="ru-RU" smtClean="0"/>
              <a:pPr/>
              <a:t>12.01.2024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69411-63E1-4AD4-8D16-01D2716D81A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0DA1D-F8C4-4503-958D-FE0B1ED40C1D}" type="datetimeFigureOut">
              <a:rPr lang="ru-RU" smtClean="0"/>
              <a:pPr/>
              <a:t>12.01.2024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69411-63E1-4AD4-8D16-01D2716D81A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0DA1D-F8C4-4503-958D-FE0B1ED40C1D}" type="datetimeFigureOut">
              <a:rPr lang="ru-RU" smtClean="0"/>
              <a:pPr/>
              <a:t>12.01.2024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69411-63E1-4AD4-8D16-01D2716D81A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0DA1D-F8C4-4503-958D-FE0B1ED40C1D}" type="datetimeFigureOut">
              <a:rPr lang="ru-RU" smtClean="0"/>
              <a:pPr/>
              <a:t>12.01.2024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69411-63E1-4AD4-8D16-01D2716D81A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0DA1D-F8C4-4503-958D-FE0B1ED40C1D}" type="datetimeFigureOut">
              <a:rPr lang="ru-RU" smtClean="0"/>
              <a:pPr/>
              <a:t>12.01.2024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69411-63E1-4AD4-8D16-01D2716D81A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0DA1D-F8C4-4503-958D-FE0B1ED40C1D}" type="datetimeFigureOut">
              <a:rPr lang="ru-RU" smtClean="0"/>
              <a:pPr/>
              <a:t>12.01.2024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69411-63E1-4AD4-8D16-01D2716D81A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9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00DA1D-F8C4-4503-958D-FE0B1ED40C1D}" type="datetimeFigureOut">
              <a:rPr lang="ru-RU" smtClean="0"/>
              <a:pPr/>
              <a:t>12.01.2024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369411-63E1-4AD4-8D16-01D2716D81A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>
    <p:wip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58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00DA1D-F8C4-4503-958D-FE0B1ED40C1D}" type="datetimeFigureOut">
              <a:rPr lang="ru-RU" smtClean="0"/>
              <a:pPr/>
              <a:t>12.01.2024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369411-63E1-4AD4-8D16-01D2716D81A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>
    <p:wip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1600" y="260649"/>
            <a:ext cx="7920880" cy="3312367"/>
          </a:xfrm>
        </p:spPr>
        <p:txBody>
          <a:bodyPr>
            <a:normAutofit fontScale="90000"/>
          </a:bodyPr>
          <a:lstStyle/>
          <a:p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Муниципальное казенное общеобразовательное учреждение средняя общеобразовательная школа №14 города Слободского Кировской области.</a:t>
            </a:r>
            <a:br>
              <a:rPr lang="ru-RU" sz="1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Муниципальный конкурс по духовно-нравственной культуре народов России.</a:t>
            </a:r>
            <a:br>
              <a:rPr lang="ru-RU" sz="1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/>
              <a:t/>
            </a:r>
            <a:br>
              <a:rPr lang="ru-RU" sz="1800" b="1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 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27584" y="1772816"/>
            <a:ext cx="4968552" cy="3744416"/>
          </a:xfrm>
        </p:spPr>
        <p:txBody>
          <a:bodyPr/>
          <a:lstStyle/>
          <a:p>
            <a:r>
              <a:rPr lang="ru-RU" sz="3600" b="1" dirty="0" smtClean="0">
                <a:solidFill>
                  <a:srgbClr val="002060"/>
                </a:solidFill>
              </a:rPr>
              <a:t>Исследовательская работа</a:t>
            </a:r>
          </a:p>
          <a:p>
            <a:r>
              <a:rPr lang="ru-RU" sz="3600" b="1" dirty="0" smtClean="0">
                <a:solidFill>
                  <a:srgbClr val="002060"/>
                </a:solidFill>
              </a:rPr>
              <a:t>«Православные  святыни  в нашей семье»</a:t>
            </a:r>
          </a:p>
          <a:p>
            <a:endParaRPr lang="ru-RU" dirty="0"/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0" y="4833817"/>
            <a:ext cx="889248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Выполнил : ученик 4 «Б» класса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Зязев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Яков.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                                       Руководитель: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Покрышкина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Татьяна Александровна.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Должность: учитель начальных классов.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Users\Учитель\Desktop\презентация\glav2 — копия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332656"/>
            <a:ext cx="4896543" cy="5620343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187624" y="6093296"/>
            <a:ext cx="85689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002060"/>
                </a:solidFill>
              </a:rPr>
              <a:t>Архимандрит   возле иконы </a:t>
            </a:r>
            <a:endParaRPr lang="ru-RU" sz="40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Учитель\Desktop\презентация\glav1 — копия (2) — копия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0"/>
            <a:ext cx="5560383" cy="5699039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043608" y="5805265"/>
            <a:ext cx="83529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002060"/>
                </a:solidFill>
              </a:rPr>
              <a:t>Возвращение иконы в </a:t>
            </a:r>
            <a:r>
              <a:rPr lang="ru-RU" sz="4000" b="1" dirty="0" err="1" smtClean="0">
                <a:solidFill>
                  <a:srgbClr val="002060"/>
                </a:solidFill>
              </a:rPr>
              <a:t>с.Холуново</a:t>
            </a:r>
            <a:endParaRPr lang="ru-RU" sz="40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C:\Users\Учитель\Desktop\презентация\glav2 — копия (3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0"/>
            <a:ext cx="4680520" cy="5350624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123728" y="5805264"/>
            <a:ext cx="56886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002060"/>
                </a:solidFill>
              </a:rPr>
              <a:t>Деревянный храм</a:t>
            </a:r>
            <a:endParaRPr lang="ru-RU" sz="40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1746" name="Picture 2" descr="C:\Users\user1\Desktop\городской конкурс\Зязев Яша\DSC0009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5" y="620688"/>
            <a:ext cx="7707700" cy="5780775"/>
          </a:xfrm>
          <a:prstGeom prst="rect">
            <a:avLst/>
          </a:prstGeom>
          <a:noFill/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3010" name="Picture 2" descr="C:\Users\user1\Desktop\городской конкурс\Зязев Яша\DSC0009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332656"/>
            <a:ext cx="6360706" cy="477053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259632" y="5445224"/>
            <a:ext cx="75608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002060"/>
                </a:solidFill>
              </a:rPr>
              <a:t>7  ноября  1841года </a:t>
            </a:r>
          </a:p>
          <a:p>
            <a:pPr algn="ctr"/>
            <a:r>
              <a:rPr lang="ru-RU" sz="4000" b="1" dirty="0" smtClean="0">
                <a:solidFill>
                  <a:srgbClr val="002060"/>
                </a:solidFill>
              </a:rPr>
              <a:t>освящение  церкви</a:t>
            </a:r>
            <a:endParaRPr lang="ru-RU" sz="40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2770" name="Picture 2" descr="C:\Users\user1\Desktop\городской конкурс\Зязев Яша\007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260648"/>
            <a:ext cx="7532654" cy="5649491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915816" y="6021288"/>
            <a:ext cx="43204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Фрески в храме </a:t>
            </a:r>
            <a:endParaRPr lang="ru-RU" sz="4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C:\Users\Учитель\Desktop\презентация\15600_20141006_14451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88640"/>
            <a:ext cx="7821563" cy="5217443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899592" y="5517232"/>
            <a:ext cx="80648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002060"/>
                </a:solidFill>
              </a:rPr>
              <a:t>Место  явления  </a:t>
            </a:r>
          </a:p>
          <a:p>
            <a:pPr algn="ctr"/>
            <a:r>
              <a:rPr lang="ru-RU" sz="4000" b="1" dirty="0" smtClean="0">
                <a:solidFill>
                  <a:srgbClr val="002060"/>
                </a:solidFill>
              </a:rPr>
              <a:t>чудотворной  иконы</a:t>
            </a:r>
            <a:endParaRPr lang="ru-RU" sz="40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C:\Users\Учитель\Desktop\презентация\e6d39cb24321c7e4a394927bf6ad301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260648"/>
            <a:ext cx="4210111" cy="5865515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868144" y="2780928"/>
            <a:ext cx="295232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</a:rPr>
              <a:t>Митрополит Вятский и Слободской </a:t>
            </a:r>
            <a:r>
              <a:rPr lang="ru-RU" sz="3600" b="1" dirty="0" err="1" smtClean="0">
                <a:solidFill>
                  <a:srgbClr val="002060"/>
                </a:solidFill>
              </a:rPr>
              <a:t>Хрисанф</a:t>
            </a:r>
            <a:r>
              <a:rPr lang="ru-RU" sz="3600" b="1" dirty="0" smtClean="0">
                <a:solidFill>
                  <a:srgbClr val="002060"/>
                </a:solidFill>
              </a:rPr>
              <a:t> (</a:t>
            </a:r>
            <a:r>
              <a:rPr lang="ru-RU" sz="3600" b="1" dirty="0" err="1" smtClean="0">
                <a:solidFill>
                  <a:srgbClr val="002060"/>
                </a:solidFill>
              </a:rPr>
              <a:t>Чепиль</a:t>
            </a:r>
            <a:r>
              <a:rPr lang="ru-RU" sz="3600" b="1" dirty="0" smtClean="0">
                <a:solidFill>
                  <a:srgbClr val="002060"/>
                </a:solidFill>
              </a:rPr>
              <a:t> Яков Антонович)</a:t>
            </a:r>
            <a:endParaRPr lang="ru-RU" sz="36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3794" name="Picture 2" descr="C:\Users\user1\Desktop\городской конкурс\Зязев Яша 14 школа\IMG-20210112-WA009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88640"/>
            <a:ext cx="7532654" cy="5649491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979712" y="5949280"/>
            <a:ext cx="5400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002060"/>
                </a:solidFill>
              </a:rPr>
              <a:t>Восстановление храма </a:t>
            </a:r>
            <a:endParaRPr lang="ru-RU" sz="40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C:\Users\Учитель\Desktop\презентация\15600_20130503_18542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332656"/>
            <a:ext cx="7430816" cy="5577483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907704" y="6021288"/>
            <a:ext cx="547260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>
                <a:solidFill>
                  <a:srgbClr val="002060"/>
                </a:solidFill>
              </a:rPr>
              <a:t>Восстановление храма </a:t>
            </a:r>
            <a:endParaRPr lang="ru-RU" sz="40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15616" y="980728"/>
            <a:ext cx="708035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u="sng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Цель :</a:t>
            </a:r>
            <a:r>
              <a:rPr lang="ru-RU" sz="36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Изучить святыни, которые  почитаются в моей семье.</a:t>
            </a:r>
          </a:p>
          <a:p>
            <a:endParaRPr lang="ru-RU" sz="3600" smtClean="0"/>
          </a:p>
          <a:p>
            <a:endParaRPr lang="ru-RU" sz="3600" smtClean="0"/>
          </a:p>
          <a:p>
            <a:endParaRPr lang="ru-RU" sz="3600" smtClean="0"/>
          </a:p>
          <a:p>
            <a:endParaRPr lang="ru-RU" sz="3600" smtClean="0"/>
          </a:p>
          <a:p>
            <a:endParaRPr lang="ru-RU" sz="3600" smtClean="0"/>
          </a:p>
          <a:p>
            <a:endParaRPr lang="ru-RU" sz="3600" smtClean="0"/>
          </a:p>
          <a:p>
            <a:endParaRPr lang="ru-RU" sz="3600" dirty="0"/>
          </a:p>
        </p:txBody>
      </p:sp>
      <p:sp>
        <p:nvSpPr>
          <p:cNvPr id="28673" name="Rectangle 1"/>
          <p:cNvSpPr>
            <a:spLocks noChangeArrowheads="1"/>
          </p:cNvSpPr>
          <p:nvPr/>
        </p:nvSpPr>
        <p:spPr bwMode="auto">
          <a:xfrm>
            <a:off x="1187624" y="2436315"/>
            <a:ext cx="7272808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ru-RU" sz="3200" b="1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Задачи: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узнать, что такое </a:t>
            </a:r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святыня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;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 помощью родителей и родственников собрать информацию о наших семейных </a:t>
            </a:r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святынях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;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подготовить сообщение и презентацию.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9698" name="Picture 2" descr="C:\Users\user1\Desktop\городской конкурс\Зязев Яша\025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38560" y="1124744"/>
            <a:ext cx="3510390" cy="4680520"/>
          </a:xfrm>
          <a:prstGeom prst="rect">
            <a:avLst/>
          </a:prstGeom>
          <a:noFill/>
        </p:spPr>
      </p:pic>
      <p:pic>
        <p:nvPicPr>
          <p:cNvPr id="4" name="Picture 2" descr="C:\Users\user1\Desktop\городской конкурс\Зязев Яша\024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404664"/>
            <a:ext cx="3528392" cy="2646294"/>
          </a:xfrm>
          <a:prstGeom prst="rect">
            <a:avLst/>
          </a:prstGeom>
          <a:noFill/>
        </p:spPr>
      </p:pic>
      <p:pic>
        <p:nvPicPr>
          <p:cNvPr id="5" name="Picture 3" descr="C:\Users\Учитель\Desktop\презентация\1295220666_svjatojj-istochnik-rodnik-kljuch-kholunov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8" y="3713895"/>
            <a:ext cx="3528392" cy="2646294"/>
          </a:xfrm>
          <a:prstGeom prst="rect">
            <a:avLst/>
          </a:prstGeom>
          <a:noFill/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62" name="Picture 2" descr="C:\Users\user1\Desktop\городской конкурс\Зязев Яша\003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8064" y="548680"/>
            <a:ext cx="3528392" cy="2646295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187624" y="5445224"/>
            <a:ext cx="38884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Церковная  служба</a:t>
            </a:r>
            <a:endParaRPr lang="ru-RU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C:\Users\Учитель\Desktop\презентация\S63011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96068" y="3717032"/>
            <a:ext cx="3552395" cy="2664296"/>
          </a:xfrm>
          <a:prstGeom prst="rect">
            <a:avLst/>
          </a:prstGeom>
          <a:noFill/>
        </p:spPr>
      </p:pic>
      <p:pic>
        <p:nvPicPr>
          <p:cNvPr id="6" name="Picture 2" descr="C:\Users\user1\Desktop\городской конкурс\Зязев Яша\006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59632" y="2060848"/>
            <a:ext cx="3692228" cy="2769171"/>
          </a:xfrm>
          <a:prstGeom prst="rect">
            <a:avLst/>
          </a:prstGeom>
          <a:noFill/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9938" name="Picture 2" descr="C:\Users\user1\Desktop\городской конкурс\Зязев Яша\002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88640"/>
            <a:ext cx="3348372" cy="4464496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4427984" y="764705"/>
            <a:ext cx="44644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002060"/>
                </a:solidFill>
              </a:rPr>
              <a:t>Водоосвящение</a:t>
            </a:r>
            <a:endParaRPr lang="ru-RU" sz="4000" b="1" dirty="0">
              <a:solidFill>
                <a:srgbClr val="002060"/>
              </a:solidFill>
            </a:endParaRPr>
          </a:p>
        </p:txBody>
      </p:sp>
      <p:pic>
        <p:nvPicPr>
          <p:cNvPr id="5" name="Picture 2" descr="C:\Users\user1\Desktop\городской конкурс\Зязев Яша\04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492896"/>
            <a:ext cx="4392488" cy="3294366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4427984" y="5877272"/>
            <a:ext cx="43924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Обряд   венчания</a:t>
            </a:r>
            <a:endParaRPr lang="ru-RU" sz="4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7890" name="Picture 2" descr="C:\Users\user1\Desktop\городской конкурс\Зязев Яша 14 школа\S700031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88640"/>
            <a:ext cx="7774198" cy="5217443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755576" y="5661248"/>
            <a:ext cx="83884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002060"/>
                </a:solidFill>
              </a:rPr>
              <a:t>Обряд венчания моих родителей</a:t>
            </a:r>
            <a:endParaRPr lang="ru-RU" sz="40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8915" name="Picture 3" descr="C:\Users\user1\Desktop\городской конкурс\Зязев Яша\002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9792" y="332656"/>
            <a:ext cx="4176464" cy="5568619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043608" y="5805264"/>
            <a:ext cx="78488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Иерей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Евгений  Смирнов</a:t>
            </a:r>
            <a:endParaRPr lang="ru-RU" sz="4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C:\Users\Учитель\Desktop\презентация\maxresdefault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764704"/>
            <a:ext cx="7884368" cy="4434957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051720" y="5445224"/>
            <a:ext cx="57797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002060"/>
                </a:solidFill>
              </a:rPr>
              <a:t>Восстановление храма</a:t>
            </a:r>
            <a:endParaRPr lang="ru-RU" sz="40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 descr="C:\Users\Учитель\Desktop\презентация\20467_20140330_21154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476672"/>
            <a:ext cx="7230810" cy="4857403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 rot="10800000" flipV="1">
            <a:off x="1187624" y="5499127"/>
            <a:ext cx="79563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 </a:t>
            </a:r>
            <a:r>
              <a:rPr lang="ru-RU" sz="4000" b="1" dirty="0" smtClean="0">
                <a:solidFill>
                  <a:srgbClr val="002060"/>
                </a:solidFill>
              </a:rPr>
              <a:t>Церковь Спаса Преображения</a:t>
            </a:r>
            <a:endParaRPr lang="ru-RU" sz="40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 descr="C:\Users\Учитель\Desktop\презентация\1453275191_mp_kreshenie_v_slobodskom_-0-02-22-21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260648"/>
            <a:ext cx="7864460" cy="6291568"/>
          </a:xfrm>
          <a:prstGeom prst="rect">
            <a:avLst/>
          </a:prstGeom>
          <a:noFill/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4034" name="Picture 2" descr="C:\Users\user1\Desktop\городской конкурс\Зязев Яша 14 школа\20230422_11055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396187" y="2040972"/>
            <a:ext cx="6544855" cy="3089201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4932040" y="2276872"/>
            <a:ext cx="396044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Преображенском  храме </a:t>
            </a:r>
          </a:p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с. Успенского Слободского района</a:t>
            </a:r>
            <a:endParaRPr lang="ru-RU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6082" name="Picture 2" descr="C:\Users\user1\Desktop\городской конкурс\Зязев Яша 14 школа\ab8cac312b7b10134899b264633a5bb0_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63064" y="188640"/>
            <a:ext cx="7880936" cy="5256584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475656" y="5445225"/>
            <a:ext cx="69847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Преображенском  храме с. Успенского Слободского района</a:t>
            </a:r>
            <a:endParaRPr lang="ru-RU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74711"/>
            <a:ext cx="23436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35696" y="105273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1691680" y="1612562"/>
            <a:ext cx="669674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33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rgbClr val="0033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03648" y="476672"/>
            <a:ext cx="7200800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 smtClean="0">
                <a:solidFill>
                  <a:srgbClr val="002060"/>
                </a:solidFill>
              </a:rPr>
              <a:t>«Святыня»</a:t>
            </a:r>
            <a:r>
              <a:rPr lang="ru-RU" sz="4400" b="1" dirty="0" smtClean="0">
                <a:solidFill>
                  <a:srgbClr val="002060"/>
                </a:solidFill>
              </a:rPr>
              <a:t> </a:t>
            </a:r>
            <a:r>
              <a:rPr lang="ru-RU" sz="3200" b="1" dirty="0" smtClean="0">
                <a:solidFill>
                  <a:srgbClr val="002060"/>
                </a:solidFill>
              </a:rPr>
              <a:t>– </a:t>
            </a:r>
            <a:r>
              <a:rPr lang="ru-RU" sz="4000" b="1" dirty="0" smtClean="0">
                <a:solidFill>
                  <a:srgbClr val="002060"/>
                </a:solidFill>
              </a:rPr>
              <a:t>предмет  или  место религиозного поклонения. То, что является  особенно  дорогим,  любовно хранимым  и  чтимым.</a:t>
            </a:r>
            <a:endParaRPr lang="ru-RU" sz="40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 descr="C:\Users\Учитель\Desktop\презентация\6b31cc3398b8716ad1c76d48ec5d4da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7" y="188640"/>
            <a:ext cx="4058254" cy="2808312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115616" y="3212977"/>
            <a:ext cx="35283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err="1" smtClean="0">
                <a:solidFill>
                  <a:srgbClr val="002060"/>
                </a:solidFill>
              </a:rPr>
              <a:t>Христорождественский</a:t>
            </a:r>
            <a:r>
              <a:rPr lang="ru-RU" sz="2400" b="1" dirty="0" smtClean="0">
                <a:solidFill>
                  <a:srgbClr val="002060"/>
                </a:solidFill>
              </a:rPr>
              <a:t>  женский  монастырь </a:t>
            </a:r>
            <a:endParaRPr lang="ru-RU" sz="240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г</a:t>
            </a:r>
            <a:r>
              <a:rPr lang="ru-RU" sz="2400" b="1" dirty="0" smtClean="0">
                <a:solidFill>
                  <a:srgbClr val="002060"/>
                </a:solidFill>
              </a:rPr>
              <a:t>. Слободского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6" name="Picture 2" descr="C:\Users\Учитель\Desktop\презентация\PFHreF4zw6CQzNjFxZfYf0wH8pKP6vSizncLhlL_DN52fx90fhjcSG2SWbRIRanIoazlgDi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2564904"/>
            <a:ext cx="3979864" cy="2659335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4932040" y="5460326"/>
            <a:ext cx="381642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Воскресная школа города Слободского</a:t>
            </a:r>
            <a:endParaRPr lang="ru-RU" sz="28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5058" name="Picture 2" descr="C:\Users\user1\Desktop\городской конкурс\Зязев Яша\006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260648"/>
            <a:ext cx="4594622" cy="6126163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6084168" y="3244334"/>
            <a:ext cx="273630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Монахиня </a:t>
            </a:r>
            <a:r>
              <a:rPr lang="ru-RU" sz="4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Евфимия</a:t>
            </a:r>
            <a:endParaRPr lang="ru-RU" sz="4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1506" name="Picture 2" descr="C:\Users\Учитель\Desktop\презентация\1642952654_50-vsegda-pomnim-com-p-sanaksarskii-monastir-foto-5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260649"/>
            <a:ext cx="3384376" cy="199494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115617" y="2276872"/>
            <a:ext cx="28803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err="1" smtClean="0">
                <a:solidFill>
                  <a:srgbClr val="002060"/>
                </a:solidFill>
              </a:rPr>
              <a:t>Санаксарский</a:t>
            </a:r>
            <a:r>
              <a:rPr lang="ru-RU" sz="2800" b="1" dirty="0" smtClean="0">
                <a:solidFill>
                  <a:srgbClr val="002060"/>
                </a:solidFill>
              </a:rPr>
              <a:t> монастырь</a:t>
            </a:r>
            <a:endParaRPr lang="ru-RU" sz="2800" b="1" dirty="0">
              <a:solidFill>
                <a:srgbClr val="002060"/>
              </a:solidFill>
            </a:endParaRPr>
          </a:p>
        </p:txBody>
      </p:sp>
      <p:pic>
        <p:nvPicPr>
          <p:cNvPr id="6" name="Picture 2" descr="C:\Users\Учитель\Desktop\презентация\1663243401_22-mykaleidoscope-ru-p-khram-petra-i-fevronii-v-murome-oboi-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2120" y="260647"/>
            <a:ext cx="3172407" cy="1968459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6228184" y="2204864"/>
            <a:ext cx="252028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Храм Петра и </a:t>
            </a:r>
            <a:r>
              <a:rPr lang="ru-RU" sz="2800" b="1" dirty="0" err="1" smtClean="0">
                <a:solidFill>
                  <a:srgbClr val="002060"/>
                </a:solidFill>
              </a:rPr>
              <a:t>Февронии</a:t>
            </a:r>
            <a:r>
              <a:rPr lang="ru-RU" sz="2800" b="1" dirty="0" smtClean="0">
                <a:solidFill>
                  <a:srgbClr val="002060"/>
                </a:solidFill>
              </a:rPr>
              <a:t> в Муроме</a:t>
            </a:r>
            <a:endParaRPr lang="ru-RU" sz="2800" dirty="0"/>
          </a:p>
        </p:txBody>
      </p:sp>
      <p:pic>
        <p:nvPicPr>
          <p:cNvPr id="8" name="Picture 2" descr="C:\Users\Учитель\Desktop\презентация\b1c24c47d60b3984dfc7c3f5139652bb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5616" y="3356992"/>
            <a:ext cx="3240360" cy="2304256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1187625" y="5814556"/>
            <a:ext cx="302433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err="1" smtClean="0">
                <a:solidFill>
                  <a:srgbClr val="002060"/>
                </a:solidFill>
              </a:rPr>
              <a:t>Оптина</a:t>
            </a:r>
            <a:r>
              <a:rPr lang="ru-RU" sz="2800" b="1" dirty="0" smtClean="0">
                <a:solidFill>
                  <a:srgbClr val="002060"/>
                </a:solidFill>
              </a:rPr>
              <a:t> Пустынь Монастырь</a:t>
            </a:r>
            <a:endParaRPr lang="ru-RU" sz="2800" b="1" dirty="0">
              <a:solidFill>
                <a:srgbClr val="002060"/>
              </a:solidFill>
            </a:endParaRPr>
          </a:p>
        </p:txBody>
      </p:sp>
      <p:pic>
        <p:nvPicPr>
          <p:cNvPr id="10" name="Picture 2" descr="C:\Users\Учитель\Desktop\презентация\1646908722_1-sportishka-com-p-troitse-sergieva-lavra-osenyu-turizm-krasi-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80112" y="3573016"/>
            <a:ext cx="3332561" cy="2221707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5508104" y="5805264"/>
            <a:ext cx="338437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Троице - Сергиева Лавра</a:t>
            </a:r>
            <a:endParaRPr lang="ru-RU" sz="28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1043608" y="5589240"/>
            <a:ext cx="81003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002060"/>
                </a:solidFill>
              </a:rPr>
              <a:t>Икона Божией Матери "В скорбях и печалях Утешение"</a:t>
            </a:r>
            <a:endParaRPr lang="ru-RU" sz="4000" b="1" dirty="0">
              <a:solidFill>
                <a:srgbClr val="002060"/>
              </a:solidFill>
            </a:endParaRPr>
          </a:p>
        </p:txBody>
      </p:sp>
      <p:pic>
        <p:nvPicPr>
          <p:cNvPr id="26626" name="Picture 2" descr="C:\Users\Учитель\Desktop\презентация\jBgdso4HVpQ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188640"/>
            <a:ext cx="6192688" cy="5281524"/>
          </a:xfrm>
          <a:prstGeom prst="rect">
            <a:avLst/>
          </a:prstGeom>
          <a:noFill/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5602" name="Picture 2" descr="C:\Users\Учитель\Desktop\презентация\797_ukazatel-svyatoj-istochnik-xolunovo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88640"/>
            <a:ext cx="3935269" cy="3165890"/>
          </a:xfrm>
          <a:prstGeom prst="rect">
            <a:avLst/>
          </a:prstGeom>
          <a:noFill/>
        </p:spPr>
      </p:pic>
      <p:pic>
        <p:nvPicPr>
          <p:cNvPr id="2050" name="Picture 2" descr="C:\Users\Учитель\Desktop\презентация\1295220666_svjatojj-istochnik-rodnik-kljuch-kholunov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3429000"/>
            <a:ext cx="4002021" cy="3001516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043609" y="3982998"/>
            <a:ext cx="352839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</a:rPr>
              <a:t>Место  явления  чудотворной  иконы</a:t>
            </a:r>
            <a:endParaRPr lang="ru-RU" sz="36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Учитель\Desktop\owy-FsjmVH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9792" y="260648"/>
            <a:ext cx="4253533" cy="5331234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547664" y="5589240"/>
            <a:ext cx="61206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002060"/>
                </a:solidFill>
              </a:rPr>
              <a:t>Собор  Вятских  Святых</a:t>
            </a:r>
            <a:endParaRPr lang="ru-RU" sz="40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wip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3" descr="C:\Users\user1\Desktop\городской конкурс\Зязев Яша 14 школа\IMG-20210404-WA00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404664"/>
            <a:ext cx="6576731" cy="4932549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043608" y="4797152"/>
            <a:ext cx="727280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4000" b="1" dirty="0" smtClean="0">
                <a:solidFill>
                  <a:srgbClr val="002060"/>
                </a:solidFill>
              </a:rPr>
              <a:t> «Церковь</a:t>
            </a:r>
            <a:r>
              <a:rPr lang="ru-RU" sz="4000" b="1" smtClean="0">
                <a:solidFill>
                  <a:srgbClr val="002060"/>
                </a:solidFill>
              </a:rPr>
              <a:t> </a:t>
            </a:r>
            <a:endParaRPr lang="ru-RU" sz="4000" b="1" smtClean="0">
              <a:solidFill>
                <a:srgbClr val="002060"/>
              </a:solidFill>
            </a:endParaRPr>
          </a:p>
          <a:p>
            <a:pPr algn="ctr"/>
            <a:r>
              <a:rPr lang="ru-RU" sz="4000" b="1" smtClean="0">
                <a:solidFill>
                  <a:srgbClr val="002060"/>
                </a:solidFill>
              </a:rPr>
              <a:t>Спаса </a:t>
            </a:r>
            <a:r>
              <a:rPr lang="ru-RU" sz="4000" b="1" dirty="0" smtClean="0">
                <a:solidFill>
                  <a:srgbClr val="002060"/>
                </a:solidFill>
              </a:rPr>
              <a:t>Нерукотворного Образа» </a:t>
            </a:r>
            <a:endParaRPr lang="ru-RU" sz="4000" b="1" dirty="0">
              <a:solidFill>
                <a:srgbClr val="002060"/>
              </a:solidFill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188840"/>
          </a:xfrm>
        </p:spPr>
        <p:txBody>
          <a:bodyPr/>
          <a:lstStyle/>
          <a:p>
            <a:endParaRPr lang="ru-RU" dirty="0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87624" y="1340768"/>
            <a:ext cx="74168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 smtClean="0">
                <a:solidFill>
                  <a:srgbClr val="002060"/>
                </a:solidFill>
              </a:rPr>
              <a:t>Спасибо за внимание!</a:t>
            </a:r>
            <a:endParaRPr lang="ru-RU" sz="54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59632" y="2130425"/>
            <a:ext cx="7198568" cy="3170783"/>
          </a:xfrm>
        </p:spPr>
        <p:txBody>
          <a:bodyPr>
            <a:normAutofit/>
          </a:bodyPr>
          <a:lstStyle/>
          <a:p>
            <a:pPr algn="l"/>
            <a:r>
              <a:rPr lang="ru-RU" sz="3100" dirty="0" smtClean="0">
                <a:solidFill>
                  <a:srgbClr val="002060"/>
                </a:solidFill>
              </a:rPr>
              <a:t>Источники:</a:t>
            </a:r>
            <a:br>
              <a:rPr lang="ru-RU" sz="3100" dirty="0" smtClean="0">
                <a:solidFill>
                  <a:srgbClr val="002060"/>
                </a:solidFill>
              </a:rPr>
            </a:br>
            <a:r>
              <a:rPr lang="ru-RU" sz="2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1.</a:t>
            </a:r>
            <a:r>
              <a:rPr lang="en-US" sz="2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http://kurantynew.ru/new/2007/02/02/2007020206/</a:t>
            </a:r>
            <a:r>
              <a:rPr lang="ru-RU" sz="2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2.</a:t>
            </a:r>
            <a:r>
              <a:rPr lang="en-US" sz="2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http://hrism.ru/podvore-v-sele-kholunovo.html</a:t>
            </a:r>
            <a:r>
              <a:rPr lang="ru-RU" sz="2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3.</a:t>
            </a:r>
            <a:r>
              <a:rPr lang="en-US" sz="2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http://www.archidesignfrom.ru/1303-selo-xolunovo-slobodskoj-rajon.html</a:t>
            </a:r>
            <a:r>
              <a:rPr lang="ru-RU" sz="2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en-US" sz="2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http://www.archidesignfrom.ru/1303-selo-xolunovo-slobodskoj-rajon.html</a:t>
            </a:r>
            <a:endParaRPr lang="ru-RU" sz="2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Учитель\Desktop\oQu69LOcii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51016"/>
            <a:ext cx="7704856" cy="5386265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915816" y="5805264"/>
            <a:ext cx="30243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002060"/>
                </a:solidFill>
              </a:rPr>
              <a:t>Моя  семья</a:t>
            </a:r>
            <a:endParaRPr lang="ru-RU" sz="40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user1\Desktop\городской конкурс\Зязев Яша 14 школа\IMG-20210404-WA000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88640"/>
            <a:ext cx="7584842" cy="568863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267744" y="5949280"/>
            <a:ext cx="48245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002060"/>
                </a:solidFill>
              </a:rPr>
              <a:t>Храм в с. </a:t>
            </a:r>
            <a:r>
              <a:rPr lang="ru-RU" sz="4000" b="1" dirty="0" err="1" smtClean="0">
                <a:solidFill>
                  <a:srgbClr val="002060"/>
                </a:solidFill>
              </a:rPr>
              <a:t>Холуново</a:t>
            </a:r>
            <a:endParaRPr lang="ru-RU" sz="40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Учитель\Desktop\презентация\glav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29997" y="1"/>
            <a:ext cx="5032220" cy="5661248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971600" y="5517233"/>
            <a:ext cx="84969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002060"/>
                </a:solidFill>
              </a:rPr>
              <a:t>Явление  иконы </a:t>
            </a:r>
          </a:p>
          <a:p>
            <a:pPr algn="ctr"/>
            <a:r>
              <a:rPr lang="ru-RU" sz="4000" b="1" dirty="0" smtClean="0">
                <a:solidFill>
                  <a:srgbClr val="002060"/>
                </a:solidFill>
              </a:rPr>
              <a:t> Спаса  Нерукотворного</a:t>
            </a:r>
            <a:endParaRPr lang="ru-RU" sz="40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Учитель\Desktop\презентация\glav1 — копия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188640"/>
            <a:ext cx="4748530" cy="5563417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043608" y="5733256"/>
            <a:ext cx="79208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Поклонение  жителей деревень  Нерукотворному образу  Спасителя</a:t>
            </a:r>
            <a:endParaRPr lang="ru-RU" sz="28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C:\Users\Учитель\Desktop\презентация\glav2 — копия (2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0"/>
            <a:ext cx="4536504" cy="5557491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115616" y="5589240"/>
            <a:ext cx="76328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</a:rPr>
              <a:t>Архимандрит  Слободского </a:t>
            </a:r>
            <a:r>
              <a:rPr lang="ru-RU" sz="3600" b="1" dirty="0" err="1" smtClean="0">
                <a:solidFill>
                  <a:srgbClr val="002060"/>
                </a:solidFill>
              </a:rPr>
              <a:t>Крестовоздвиженского</a:t>
            </a:r>
            <a:r>
              <a:rPr lang="ru-RU" sz="3600" b="1" dirty="0" smtClean="0">
                <a:solidFill>
                  <a:srgbClr val="002060"/>
                </a:solidFill>
              </a:rPr>
              <a:t> монастыря</a:t>
            </a:r>
            <a:endParaRPr lang="ru-RU" sz="36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Учитель\Desktop\презентация\glav1 — копия (2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260648"/>
            <a:ext cx="5184576" cy="5856333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3131840" y="6093296"/>
            <a:ext cx="3600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002060"/>
                </a:solidFill>
              </a:rPr>
              <a:t>Буря</a:t>
            </a:r>
            <a:endParaRPr lang="ru-RU" sz="40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13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12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Тема13</Template>
  <TotalTime>524</TotalTime>
  <Words>250</Words>
  <Application>Microsoft Office PowerPoint</Application>
  <PresentationFormat>Экран (4:3)</PresentationFormat>
  <Paragraphs>65</Paragraphs>
  <Slides>38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38</vt:i4>
      </vt:variant>
    </vt:vector>
  </HeadingPairs>
  <TitlesOfParts>
    <vt:vector size="40" baseType="lpstr">
      <vt:lpstr>Тема13</vt:lpstr>
      <vt:lpstr>Тема12</vt:lpstr>
      <vt:lpstr>Муниципальное казенное общеобразовательное учреждение средняя общеобразовательная школа №14 города Слободского Кировской области.  Муниципальный конкурс по духовно-нравственной культуре народов России.     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Источники: 1.http://kurantynew.ru/new/2007/02/02/2007020206/ 2. http://hrism.ru/podvore-v-sele-kholunovo.html 3.http://www.archidesignfrom.ru/1303-selo-xolunovo-slobodskoj-rajon.html 4. http://www.archidesignfrom.ru/1303-selo-xolunovo-slobodskoj-rajon.html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Viola</dc:creator>
  <cp:lastModifiedBy>Учитель</cp:lastModifiedBy>
  <cp:revision>57</cp:revision>
  <dcterms:created xsi:type="dcterms:W3CDTF">2016-06-03T19:18:24Z</dcterms:created>
  <dcterms:modified xsi:type="dcterms:W3CDTF">2024-01-12T05:33:27Z</dcterms:modified>
</cp:coreProperties>
</file>