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96" r:id="rId3"/>
    <p:sldId id="297" r:id="rId4"/>
    <p:sldId id="293" r:id="rId5"/>
    <p:sldId id="271" r:id="rId6"/>
    <p:sldId id="298" r:id="rId7"/>
    <p:sldId id="299" r:id="rId8"/>
    <p:sldId id="300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 algn="ctr">
              <a:defRPr/>
            </a:pPr>
            <a:r>
              <a:rPr lang="ru-RU" sz="2400" dirty="0"/>
              <a:t>Количество реализованных проектов </a:t>
            </a:r>
          </a:p>
        </c:rich>
      </c:tx>
      <c:layout>
        <c:manualLayout>
          <c:xMode val="edge"/>
          <c:yMode val="edge"/>
          <c:x val="0.21728476044289827"/>
          <c:y val="2.4050465517194145E-2"/>
        </c:manualLayout>
      </c:layout>
    </c:title>
    <c:plotArea>
      <c:layout>
        <c:manualLayout>
          <c:layoutTarget val="inner"/>
          <c:xMode val="edge"/>
          <c:yMode val="edge"/>
          <c:x val="6.6335048731690341E-2"/>
          <c:y val="0.13556406788301364"/>
          <c:w val="0.8248355069840152"/>
          <c:h val="0.5470889073433045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Аленушка</c:v>
                </c:pt>
                <c:pt idx="1">
                  <c:v>Звездочка</c:v>
                </c:pt>
                <c:pt idx="2">
                  <c:v>Огонек</c:v>
                </c:pt>
                <c:pt idx="3">
                  <c:v>Родничок</c:v>
                </c:pt>
                <c:pt idx="4">
                  <c:v>Солнышко</c:v>
                </c:pt>
                <c:pt idx="5">
                  <c:v>Тополек</c:v>
                </c:pt>
                <c:pt idx="6">
                  <c:v>Колокольчик</c:v>
                </c:pt>
                <c:pt idx="7">
                  <c:v>Колобок</c:v>
                </c:pt>
                <c:pt idx="8">
                  <c:v>№16</c:v>
                </c:pt>
                <c:pt idx="9">
                  <c:v>Березка</c:v>
                </c:pt>
                <c:pt idx="10">
                  <c:v>Золотой петушок</c:v>
                </c:pt>
                <c:pt idx="11">
                  <c:v>Золотой ключик</c:v>
                </c:pt>
                <c:pt idx="12">
                  <c:v>Улыбка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</c:v>
                </c:pt>
                <c:pt idx="1">
                  <c:v>8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Аленушка</c:v>
                </c:pt>
                <c:pt idx="1">
                  <c:v>Звездочка</c:v>
                </c:pt>
                <c:pt idx="2">
                  <c:v>Огонек</c:v>
                </c:pt>
                <c:pt idx="3">
                  <c:v>Родничок</c:v>
                </c:pt>
                <c:pt idx="4">
                  <c:v>Солнышко</c:v>
                </c:pt>
                <c:pt idx="5">
                  <c:v>Тополек</c:v>
                </c:pt>
                <c:pt idx="6">
                  <c:v>Колокольчик</c:v>
                </c:pt>
                <c:pt idx="7">
                  <c:v>Колобок</c:v>
                </c:pt>
                <c:pt idx="8">
                  <c:v>№16</c:v>
                </c:pt>
                <c:pt idx="9">
                  <c:v>Березка</c:v>
                </c:pt>
                <c:pt idx="10">
                  <c:v>Золотой петушок</c:v>
                </c:pt>
                <c:pt idx="11">
                  <c:v>Золотой ключик</c:v>
                </c:pt>
                <c:pt idx="12">
                  <c:v>Улыбка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2</c:v>
                </c:pt>
                <c:pt idx="3">
                  <c:v>30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8</c:v>
                </c:pt>
                <c:pt idx="9">
                  <c:v>7</c:v>
                </c:pt>
                <c:pt idx="10">
                  <c:v>13</c:v>
                </c:pt>
                <c:pt idx="11">
                  <c:v>7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cat>
            <c:strRef>
              <c:f>Лист1!$A$2:$A$14</c:f>
              <c:strCache>
                <c:ptCount val="13"/>
                <c:pt idx="0">
                  <c:v>Аленушка</c:v>
                </c:pt>
                <c:pt idx="1">
                  <c:v>Звездочка</c:v>
                </c:pt>
                <c:pt idx="2">
                  <c:v>Огонек</c:v>
                </c:pt>
                <c:pt idx="3">
                  <c:v>Родничок</c:v>
                </c:pt>
                <c:pt idx="4">
                  <c:v>Солнышко</c:v>
                </c:pt>
                <c:pt idx="5">
                  <c:v>Тополек</c:v>
                </c:pt>
                <c:pt idx="6">
                  <c:v>Колокольчик</c:v>
                </c:pt>
                <c:pt idx="7">
                  <c:v>Колобок</c:v>
                </c:pt>
                <c:pt idx="8">
                  <c:v>№16</c:v>
                </c:pt>
                <c:pt idx="9">
                  <c:v>Березка</c:v>
                </c:pt>
                <c:pt idx="10">
                  <c:v>Золотой петушок</c:v>
                </c:pt>
                <c:pt idx="11">
                  <c:v>Золотой ключик</c:v>
                </c:pt>
                <c:pt idx="12">
                  <c:v>Улыбка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12</c:v>
                </c:pt>
                <c:pt idx="3">
                  <c:v>22</c:v>
                </c:pt>
                <c:pt idx="4">
                  <c:v>4</c:v>
                </c:pt>
                <c:pt idx="5">
                  <c:v>12</c:v>
                </c:pt>
                <c:pt idx="6">
                  <c:v>1</c:v>
                </c:pt>
                <c:pt idx="7">
                  <c:v>3</c:v>
                </c:pt>
                <c:pt idx="8">
                  <c:v>7</c:v>
                </c:pt>
                <c:pt idx="9">
                  <c:v>19</c:v>
                </c:pt>
                <c:pt idx="10">
                  <c:v>8</c:v>
                </c:pt>
                <c:pt idx="11">
                  <c:v>3</c:v>
                </c:pt>
                <c:pt idx="12">
                  <c:v>6</c:v>
                </c:pt>
              </c:numCache>
            </c:numRef>
          </c:val>
        </c:ser>
        <c:axId val="53415936"/>
        <c:axId val="53417472"/>
      </c:barChart>
      <c:catAx>
        <c:axId val="53415936"/>
        <c:scaling>
          <c:orientation val="minMax"/>
        </c:scaling>
        <c:axPos val="b"/>
        <c:tickLblPos val="nextTo"/>
        <c:crossAx val="53417472"/>
        <c:crosses val="autoZero"/>
        <c:auto val="1"/>
        <c:lblAlgn val="ctr"/>
        <c:lblOffset val="100"/>
      </c:catAx>
      <c:valAx>
        <c:axId val="53417472"/>
        <c:scaling>
          <c:orientation val="minMax"/>
        </c:scaling>
        <c:axPos val="l"/>
        <c:numFmt formatCode="General" sourceLinked="1"/>
        <c:tickLblPos val="nextTo"/>
        <c:crossAx val="534159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/>
              <a:t>Количество реализованных </a:t>
            </a:r>
            <a:r>
              <a:rPr lang="ru-RU" dirty="0" smtClean="0"/>
              <a:t>проектов </a:t>
            </a:r>
            <a:endParaRPr lang="ru-RU" dirty="0"/>
          </a:p>
        </c:rich>
      </c:tx>
      <c:layout>
        <c:manualLayout>
          <c:xMode val="edge"/>
          <c:yMode val="edge"/>
          <c:x val="0.15261980341154238"/>
          <c:y val="3.012598442738908E-3"/>
        </c:manualLayout>
      </c:layout>
    </c:title>
    <c:plotArea>
      <c:layout>
        <c:manualLayout>
          <c:layoutTarget val="inner"/>
          <c:xMode val="edge"/>
          <c:yMode val="edge"/>
          <c:x val="8.4655842196744518E-2"/>
          <c:y val="0.15966419004971796"/>
          <c:w val="0.7786044449302848"/>
          <c:h val="0.5442768612686070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СОШ№5</c:v>
                </c:pt>
                <c:pt idx="1">
                  <c:v>СОШ№7</c:v>
                </c:pt>
                <c:pt idx="2">
                  <c:v>СОШ№14</c:v>
                </c:pt>
                <c:pt idx="3">
                  <c:v>Гимназия</c:v>
                </c:pt>
                <c:pt idx="4">
                  <c:v>Станция юн. туристов и техников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102</c:v>
                </c:pt>
                <c:pt idx="1">
                  <c:v>161</c:v>
                </c:pt>
                <c:pt idx="2">
                  <c:v>487</c:v>
                </c:pt>
                <c:pt idx="3">
                  <c:v>414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СОШ№5</c:v>
                </c:pt>
                <c:pt idx="1">
                  <c:v>СОШ№7</c:v>
                </c:pt>
                <c:pt idx="2">
                  <c:v>СОШ№14</c:v>
                </c:pt>
                <c:pt idx="3">
                  <c:v>Гимназия</c:v>
                </c:pt>
                <c:pt idx="4">
                  <c:v>Станция юн. туристов и техников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500</c:v>
                </c:pt>
                <c:pt idx="1">
                  <c:v>92</c:v>
                </c:pt>
                <c:pt idx="2">
                  <c:v>201</c:v>
                </c:pt>
                <c:pt idx="3">
                  <c:v>461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СОШ№5</c:v>
                </c:pt>
                <c:pt idx="1">
                  <c:v>СОШ№7</c:v>
                </c:pt>
                <c:pt idx="2">
                  <c:v>СОШ№14</c:v>
                </c:pt>
                <c:pt idx="3">
                  <c:v>Гимназия</c:v>
                </c:pt>
                <c:pt idx="4">
                  <c:v>Станция юн. туристов и техников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287</c:v>
                </c:pt>
                <c:pt idx="1">
                  <c:v>92</c:v>
                </c:pt>
                <c:pt idx="2">
                  <c:v>180</c:v>
                </c:pt>
                <c:pt idx="3">
                  <c:v>441</c:v>
                </c:pt>
                <c:pt idx="4">
                  <c:v>18</c:v>
                </c:pt>
              </c:numCache>
            </c:numRef>
          </c:val>
        </c:ser>
        <c:axId val="37007360"/>
        <c:axId val="37008896"/>
      </c:barChart>
      <c:catAx>
        <c:axId val="3700736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37008896"/>
        <c:crosses val="autoZero"/>
        <c:auto val="1"/>
        <c:lblAlgn val="ctr"/>
        <c:lblOffset val="100"/>
      </c:catAx>
      <c:valAx>
        <c:axId val="37008896"/>
        <c:scaling>
          <c:orientation val="minMax"/>
        </c:scaling>
        <c:axPos val="l"/>
        <c:majorGridlines/>
        <c:numFmt formatCode="General" sourceLinked="1"/>
        <c:tickLblPos val="nextTo"/>
        <c:crossAx val="37007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330411254677046"/>
          <c:y val="7.395245043981305E-2"/>
          <c:w val="0.32935152382231203"/>
          <c:h val="6.5441168279995063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 rot="21365376">
            <a:off x="342641" y="350577"/>
            <a:ext cx="8501046" cy="61562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 rot="352294">
            <a:off x="353437" y="558538"/>
            <a:ext cx="8458738" cy="58145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28596" y="500042"/>
            <a:ext cx="8286808" cy="59293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571472" y="650083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714348" y="2214554"/>
            <a:ext cx="500066" cy="500066"/>
            <a:chOff x="571472" y="3929066"/>
            <a:chExt cx="785818" cy="785818"/>
          </a:xfrm>
        </p:grpSpPr>
        <p:sp>
          <p:nvSpPr>
            <p:cNvPr id="16" name="Овал 15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714348" y="3214686"/>
            <a:ext cx="500066" cy="500066"/>
            <a:chOff x="571472" y="3929066"/>
            <a:chExt cx="785818" cy="785818"/>
          </a:xfrm>
        </p:grpSpPr>
        <p:sp>
          <p:nvSpPr>
            <p:cNvPr id="19" name="Овал 18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714348" y="4214818"/>
            <a:ext cx="500066" cy="500066"/>
            <a:chOff x="571472" y="3929066"/>
            <a:chExt cx="785818" cy="785818"/>
          </a:xfrm>
        </p:grpSpPr>
        <p:sp>
          <p:nvSpPr>
            <p:cNvPr id="22" name="Овал 21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10" descr="&amp;Kcy;&amp;icy;&amp;rcy;&amp;ocy;&amp;vcy;&amp;scy;&amp;kcy;&amp;acy;&amp;yacy; &amp;ocy;&amp;bcy;&amp;lcy;&amp;acy;&amp;scy;&amp;tcy;&amp;softcy; &amp;Scy;&amp;lcy;&amp;ocy;&amp;bcy;&amp;ocy;&amp;dcy;&amp;scy;&amp;kcy;&amp;ocy;&amp;jcy; &amp;TScy;&amp;iecy;&amp;rcy;&amp;kcy;&amp;ocy;&amp;vcy;&amp;softcy; &amp;Bcy;&amp;lcy;&amp;acy;&amp;gcy;&amp;ocy;&amp;vcy;&amp;iecy;&amp;shchcy;&amp;iecy;&amp;ncy;&amp;icy;&amp;yacy; &amp;Pcy;&amp;rcy;&amp;iecy;&amp;scy;&amp;vcy;&amp;yacy;&amp;tcy;&amp;ocy;&amp;jcy; &amp;Bcy;&amp;ocy;&amp;gcy;&amp;ocy;&amp;rcy;&amp;ocy;&amp;dcy;&amp;icy;&amp;tscy;&amp;ycy; &amp;Kcy;&amp;ocy;&amp;lcy;&amp;ocy;&amp;kcy;&amp;ocy;&amp;lcy;&amp;softcy;&amp;ncy;&amp;yacy; &amp;Fcy;&amp;ocy;&amp;tcy;&amp;ocy;&amp;gcy;&amp;rcy;&amp;acy;&amp;fcy;&amp;icy;&amp;yacy;"/>
          <p:cNvPicPr>
            <a:picLocks noChangeAspect="1" noChangeArrowheads="1"/>
          </p:cNvPicPr>
          <p:nvPr/>
        </p:nvPicPr>
        <p:blipFill>
          <a:blip r:embed="rId3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05" b="3462"/>
          <a:stretch>
            <a:fillRect/>
          </a:stretch>
        </p:blipFill>
        <p:spPr bwMode="auto">
          <a:xfrm>
            <a:off x="0" y="0"/>
            <a:ext cx="4286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AutoShape 4"/>
          <p:cNvSpPr>
            <a:spLocks noChangeArrowheads="1"/>
          </p:cNvSpPr>
          <p:nvPr/>
        </p:nvSpPr>
        <p:spPr bwMode="auto">
          <a:xfrm rot="10800000">
            <a:off x="3286125" y="0"/>
            <a:ext cx="6715125" cy="6858000"/>
          </a:xfrm>
          <a:prstGeom prst="verticalScroll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2053" name="Рисунок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6224"/>
          <a:stretch>
            <a:fillRect/>
          </a:stretch>
        </p:blipFill>
        <p:spPr bwMode="auto">
          <a:xfrm>
            <a:off x="7358063" y="285750"/>
            <a:ext cx="142875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71934" y="1643050"/>
            <a:ext cx="4929222" cy="4493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VIII </a:t>
            </a:r>
            <a:r>
              <a:rPr lang="ru-RU" sz="2800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городские </a:t>
            </a:r>
            <a:r>
              <a:rPr lang="ru-RU" sz="2800" b="1" i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о</a:t>
            </a:r>
            <a:r>
              <a:rPr lang="ru-RU" sz="2800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бразовательные </a:t>
            </a:r>
            <a:r>
              <a:rPr lang="ru-RU" sz="2800" b="1" i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чтения,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посвященные памяти Почетного гражданина города Слободского Игоря Анатольевича </a:t>
            </a:r>
            <a:r>
              <a:rPr lang="ru-RU" sz="2800" b="1" i="1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  <a:latin typeface="Bookman Old Style" pitchFamily="18" charset="0"/>
              </a:rPr>
              <a:t>Повышева</a:t>
            </a:r>
            <a:endParaRPr lang="ru-RU" sz="2800" b="1" i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70C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70C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70C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man Old Style" pitchFamily="18" charset="0"/>
              </a:rPr>
              <a:t>город Слободской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man Old Style" pitchFamily="18" charset="0"/>
              </a:rPr>
              <a:t>16 марта  2022</a:t>
            </a:r>
            <a:r>
              <a:rPr lang="en-US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Bookman Old Style" pitchFamily="18" charset="0"/>
              </a:rPr>
              <a:t>года</a:t>
            </a:r>
            <a:endParaRPr lang="ru-RU" b="1" i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43813" y="500063"/>
            <a:ext cx="285750" cy="142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43875" y="500063"/>
            <a:ext cx="285750" cy="1428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0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86"/>
          </a:xfrm>
        </p:spPr>
        <p:txBody>
          <a:bodyPr/>
          <a:lstStyle/>
          <a:p>
            <a:r>
              <a:rPr lang="ru-RU" sz="2800" b="1" dirty="0" smtClean="0"/>
              <a:t>Секция «Учащиеся 9-11 классов»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57291" y="1071546"/>
          <a:ext cx="7000923" cy="5187696"/>
        </p:xfrm>
        <a:graphic>
          <a:graphicData uri="http://schemas.openxmlformats.org/drawingml/2006/table">
            <a:tbl>
              <a:tblPr/>
              <a:tblGrid>
                <a:gridCol w="1287252"/>
                <a:gridCol w="2407307"/>
                <a:gridCol w="1671348"/>
                <a:gridCol w="1635016"/>
              </a:tblGrid>
              <a:tr h="155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 работы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2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Пенкина Арина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9б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«Автотранспорт, как источник химического загрязнения окружающей среды»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Морозова Л.В., учитель географии и экологии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СОШ № 14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Ларионова Анастасия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9б кл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«Формирование гражданской позиции через организацию краеведческой и исследовательской деятельности – основа педагогического мастерства О.И. Урванцевой»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Урванцева О. И.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Лицей № 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Торкунова Алена,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9кл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«Похож ли мой город на город, в котором жила моя бабушка»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Полушкин И.А., Лукина С.Н.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СОШ № 7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Силиня Виктория 9кл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«Фурсьют оленя с использованием технологии 3</a:t>
                      </a:r>
                      <a:r>
                        <a:rPr lang="en-US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моделирования и печати»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Голышев О.Г., учитель технологии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СОШ № 5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Морданов Никита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9кл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«Влияние физической культуры и ЗОЖ на успеваемость учащихся средней и старшей школы»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Полушкин И.А., Лукина С.Н.</a:t>
                      </a:r>
                      <a:endParaRPr lang="ru-RU" sz="16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гимназия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49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86"/>
          </a:xfrm>
        </p:spPr>
        <p:txBody>
          <a:bodyPr/>
          <a:lstStyle/>
          <a:p>
            <a:r>
              <a:rPr lang="ru-RU" sz="2800" b="1" dirty="0" smtClean="0"/>
              <a:t>Секция «Педагогические работники»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428736"/>
          <a:ext cx="7000924" cy="4661916"/>
        </p:xfrm>
        <a:graphic>
          <a:graphicData uri="http://schemas.openxmlformats.org/drawingml/2006/table">
            <a:tbl>
              <a:tblPr/>
              <a:tblGrid>
                <a:gridCol w="1357322"/>
                <a:gridCol w="3683081"/>
                <a:gridCol w="1960521"/>
              </a:tblGrid>
              <a:tr h="210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 работы 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 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31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Симонова Наталья Николаевна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«Реализация нормативного проекта. Выполняем правила с удовольствием» в группе с детьми с ОВЗ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«Родничок»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Рябова Светлана Юрьевна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«Роль дидактических средств обучения в образовательном процессе объединения «Компьютер и творчество»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МКОУДОД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СЮТур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Бекетова Юлия Дмитриевна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«Мужские профессии»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црр-д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«Золотой петушок»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Урванцева Ольга Ильинична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«История малой родины – история Отечества»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КОГОБУ Лицей №9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Рябова Наталья Васильевна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«Кто сказал мяу?» Повышение интереса к игровой деятельности в процессе адаптации к детскому саду у детей раннего возраста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«Улыбка»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Пентина Вера Геннадьевна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«Пчёлы»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«Колокольчик»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11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10" descr="&amp;Kcy;&amp;icy;&amp;rcy;&amp;ocy;&amp;vcy;&amp;scy;&amp;kcy;&amp;acy;&amp;yacy; &amp;ocy;&amp;bcy;&amp;lcy;&amp;acy;&amp;scy;&amp;tcy;&amp;softcy; &amp;Scy;&amp;lcy;&amp;ocy;&amp;bcy;&amp;ocy;&amp;dcy;&amp;scy;&amp;kcy;&amp;ocy;&amp;jcy; &amp;TScy;&amp;iecy;&amp;rcy;&amp;kcy;&amp;ocy;&amp;vcy;&amp;softcy; &amp;Bcy;&amp;lcy;&amp;acy;&amp;gcy;&amp;ocy;&amp;vcy;&amp;iecy;&amp;shchcy;&amp;iecy;&amp;ncy;&amp;icy;&amp;yacy; &amp;Pcy;&amp;rcy;&amp;iecy;&amp;scy;&amp;vcy;&amp;yacy;&amp;tcy;&amp;ocy;&amp;jcy; &amp;Bcy;&amp;ocy;&amp;gcy;&amp;ocy;&amp;rcy;&amp;ocy;&amp;dcy;&amp;icy;&amp;tscy;&amp;ycy; &amp;Kcy;&amp;ocy;&amp;lcy;&amp;ocy;&amp;kcy;&amp;ocy;&amp;lcy;&amp;softcy;&amp;ncy;&amp;yacy; &amp;Fcy;&amp;ocy;&amp;tcy;&amp;ocy;&amp;gcy;&amp;rcy;&amp;acy;&amp;fcy;&amp;icy;&amp;yacy;"/>
          <p:cNvPicPr>
            <a:picLocks noChangeAspect="1" noChangeArrowheads="1"/>
          </p:cNvPicPr>
          <p:nvPr/>
        </p:nvPicPr>
        <p:blipFill>
          <a:blip r:embed="rId3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05" b="3462"/>
          <a:stretch>
            <a:fillRect/>
          </a:stretch>
        </p:blipFill>
        <p:spPr bwMode="auto">
          <a:xfrm>
            <a:off x="0" y="0"/>
            <a:ext cx="4286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AutoShape 4"/>
          <p:cNvSpPr>
            <a:spLocks noChangeArrowheads="1"/>
          </p:cNvSpPr>
          <p:nvPr/>
        </p:nvSpPr>
        <p:spPr bwMode="auto">
          <a:xfrm rot="10800000">
            <a:off x="3286125" y="0"/>
            <a:ext cx="6715125" cy="6858000"/>
          </a:xfrm>
          <a:prstGeom prst="verticalScroll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2053" name="Рисунок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6224"/>
          <a:stretch>
            <a:fillRect/>
          </a:stretch>
        </p:blipFill>
        <p:spPr bwMode="auto">
          <a:xfrm>
            <a:off x="7358063" y="285750"/>
            <a:ext cx="142875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71934" y="1643050"/>
            <a:ext cx="4929222" cy="467820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Об итогах 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проектной и исследовательской 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деятельности 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 образовательных организациях </a:t>
            </a:r>
          </a:p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города в 2021 году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43813" y="500063"/>
            <a:ext cx="285750" cy="142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43875" y="500063"/>
            <a:ext cx="285750" cy="1428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062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214415" y="1643049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338813088"/>
              </p:ext>
            </p:extLst>
          </p:nvPr>
        </p:nvGraphicFramePr>
        <p:xfrm>
          <a:off x="467544" y="548680"/>
          <a:ext cx="8890803" cy="5837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020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214414" y="1643049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485914418"/>
              </p:ext>
            </p:extLst>
          </p:nvPr>
        </p:nvGraphicFramePr>
        <p:xfrm>
          <a:off x="1214414" y="1444675"/>
          <a:ext cx="7812361" cy="538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408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Научные общества учащихся</a:t>
            </a:r>
            <a:endParaRPr lang="ru-RU" b="1" i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9615706"/>
              </p:ext>
            </p:extLst>
          </p:nvPr>
        </p:nvGraphicFramePr>
        <p:xfrm>
          <a:off x="642910" y="1928802"/>
          <a:ext cx="7858180" cy="336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393"/>
                <a:gridCol w="4021713"/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ОО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Руководитель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Количество</a:t>
                      </a:r>
                    </a:p>
                    <a:p>
                      <a:pPr algn="ctr"/>
                      <a:r>
                        <a:rPr lang="ru-RU" sz="2200" b="1" dirty="0" smtClean="0"/>
                        <a:t>учащихся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17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Школа № 5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smtClean="0"/>
                        <a:t>-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-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2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Школа № </a:t>
                      </a:r>
                      <a:r>
                        <a:rPr lang="en-US" sz="2200" b="1" dirty="0" smtClean="0"/>
                        <a:t>7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Шмелева</a:t>
                      </a:r>
                      <a:r>
                        <a:rPr lang="ru-RU" sz="2200" b="1" baseline="0" dirty="0" smtClean="0"/>
                        <a:t> Елизавета Юрьевна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50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790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Школа № 14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Лебедева Анастасия Валерьевна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290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598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Гимназия 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err="1" smtClean="0"/>
                        <a:t>Пахтусова</a:t>
                      </a:r>
                      <a:r>
                        <a:rPr lang="ru-RU" sz="2200" b="1" dirty="0" smtClean="0"/>
                        <a:t> Наталья Геннадьевна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441</a:t>
                      </a:r>
                      <a:endParaRPr lang="ru-RU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1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71562"/>
          </a:xfrm>
        </p:spPr>
        <p:txBody>
          <a:bodyPr/>
          <a:lstStyle/>
          <a:p>
            <a:r>
              <a:rPr lang="ru-RU" sz="2800" b="1" dirty="0" smtClean="0"/>
              <a:t>Секция «Воспитанники дошкольных образовательных организаций»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1500174"/>
          <a:ext cx="7072362" cy="4305499"/>
        </p:xfrm>
        <a:graphic>
          <a:graphicData uri="http://schemas.openxmlformats.org/drawingml/2006/table">
            <a:tbl>
              <a:tblPr/>
              <a:tblGrid>
                <a:gridCol w="1643074"/>
                <a:gridCol w="2164336"/>
                <a:gridCol w="1751409"/>
                <a:gridCol w="1513543"/>
              </a:tblGrid>
              <a:tr h="36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 работы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84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Куковякина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«Волшебные кристаллы»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Деветьярова Нина Николаевна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црр-д/с «Золотой петушок»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Платунова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«Получится ли у меня сделать часы, которые показывают точное время?»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Чуракова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Светлана Александровна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№16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Баранов Никита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«Кто такие богатыри?»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Сенова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5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Елена 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Анатольевна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«Золотой ключик»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Сумарокова Ника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«Что за птица – дятел?»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Елькина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Тамара Александровна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«Родничок»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Преснецов Кирилл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«Деревья Слободского – моя любимая природа»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Белоусова Юлия Михайловна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црр-д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/с 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«Солнышко»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02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71562"/>
          </a:xfrm>
        </p:spPr>
        <p:txBody>
          <a:bodyPr/>
          <a:lstStyle/>
          <a:p>
            <a:r>
              <a:rPr lang="ru-RU" sz="2800" b="1" dirty="0" smtClean="0"/>
              <a:t>Секция «Педагогические работники дошкольных образовательных организаций»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571612"/>
          <a:ext cx="7072362" cy="4469130"/>
        </p:xfrm>
        <a:graphic>
          <a:graphicData uri="http://schemas.openxmlformats.org/drawingml/2006/table">
            <a:tbl>
              <a:tblPr/>
              <a:tblGrid>
                <a:gridCol w="1515874"/>
                <a:gridCol w="3770538"/>
                <a:gridCol w="1785950"/>
              </a:tblGrid>
              <a:tr h="250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Автор работы 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ОО 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Симонова Наталья Николаевна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«Реализация нормативного проекта. Выполняем правила с удовольствием» в группе с детьми с ОВЗ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МКДОУ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д/с «Родничок»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Рябова Светлана Юрьевна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«Роль дидактических средств обучения в образовательном процессе объединения «Компьютер и творчество»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МКОУДОД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СЮТур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Бекетова Юлия Дмитриевна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«Мужские профессии»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црр-д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/с «Золотой петушок»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Урванцева Ольга Ильинична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«История малой родины – история Отечества»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КОГОБУ Лицей №9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Рябова Наталья Васильевна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«Кто сказал мяу?» Повышение интереса к игровой деятельности в процессе адаптации к детскому саду у детей раннего возраста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МКДОУ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/с «Улыбка»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59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785810"/>
          </a:xfrm>
        </p:spPr>
        <p:txBody>
          <a:bodyPr/>
          <a:lstStyle/>
          <a:p>
            <a:r>
              <a:rPr lang="ru-RU" sz="2800" b="1" dirty="0" smtClean="0"/>
              <a:t>Секция «Учащиеся начальных классов»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1643050"/>
          <a:ext cx="6429421" cy="3758769"/>
        </p:xfrm>
        <a:graphic>
          <a:graphicData uri="http://schemas.openxmlformats.org/drawingml/2006/table">
            <a:tbl>
              <a:tblPr/>
              <a:tblGrid>
                <a:gridCol w="1621728"/>
                <a:gridCol w="1876571"/>
                <a:gridCol w="1621728"/>
                <a:gridCol w="1309394"/>
              </a:tblGrid>
              <a:tr h="347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 работы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90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Попов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Лев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3в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«Эволюция брони»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Лукина Светлана Витальевна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СОШ №5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2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Рычков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Михаил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4а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Чудо-семечки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Вахрушева Анастасия Вячеславовна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гимназия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Луппов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Дмитрий </a:t>
                      </a: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3в </a:t>
                      </a:r>
                      <a:r>
                        <a:rPr lang="ru-RU" sz="15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«Банные веники»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Пентина Светлана Евгеньевна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СОШ №7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Бакулев Артем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2кл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«Мы из Бакулевых»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Быкова Людмила Геннадьевна</a:t>
                      </a:r>
                      <a:endParaRPr lang="ru-RU" sz="15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СОШ №14</a:t>
                      </a:r>
                      <a:endParaRPr lang="ru-RU" sz="15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90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86"/>
          </a:xfrm>
        </p:spPr>
        <p:txBody>
          <a:bodyPr/>
          <a:lstStyle/>
          <a:p>
            <a:r>
              <a:rPr lang="ru-RU" sz="2800" b="1" dirty="0" smtClean="0"/>
              <a:t>Секция «Учащиеся 5-8 классов»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1857364"/>
          <a:ext cx="6500858" cy="3571899"/>
        </p:xfrm>
        <a:graphic>
          <a:graphicData uri="http://schemas.openxmlformats.org/drawingml/2006/table">
            <a:tbl>
              <a:tblPr/>
              <a:tblGrid>
                <a:gridCol w="1639931"/>
                <a:gridCol w="1787029"/>
                <a:gridCol w="1668510"/>
                <a:gridCol w="1405388"/>
              </a:tblGrid>
              <a:tr h="391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Автор работы 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64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Пестов Иван,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8в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Моделирование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гидроманипулятора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Пестова А.А., учитель физики; Голышев О.Г., учитель технологии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МБОУ СОШ № 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Бревнова Александра, 8а кл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«Подушка-игрушка»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Нестерова С.В., учитель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МКОУ СОШ №7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Гущина София, 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8б кл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«Плюшевая жилетка»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Долматова С.А., учитель технологии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МКОУ гимназия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30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1197</TotalTime>
  <Words>679</Words>
  <Application>Microsoft Office PowerPoint</Application>
  <PresentationFormat>Экран (4:3)</PresentationFormat>
  <Paragraphs>175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Слайд 1</vt:lpstr>
      <vt:lpstr>Слайд 2</vt:lpstr>
      <vt:lpstr>Слайд 3</vt:lpstr>
      <vt:lpstr>Слайд 4</vt:lpstr>
      <vt:lpstr>Научные общества учащихся</vt:lpstr>
      <vt:lpstr>Секция «Воспитанники дошкольных образовательных организаций» </vt:lpstr>
      <vt:lpstr>Секция «Педагогические работники дошкольных образовательных организаций» </vt:lpstr>
      <vt:lpstr>Секция «Учащиеся начальных классов» </vt:lpstr>
      <vt:lpstr>Секция «Учащиеся 5-8 классов» </vt:lpstr>
      <vt:lpstr>Секция «Учащиеся 9-11 классов» </vt:lpstr>
      <vt:lpstr>Секция «Педагогические работники»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Ульяна Аникьевна</cp:lastModifiedBy>
  <cp:revision>76</cp:revision>
  <dcterms:created xsi:type="dcterms:W3CDTF">2014-07-06T18:18:01Z</dcterms:created>
  <dcterms:modified xsi:type="dcterms:W3CDTF">2022-11-02T08:49:08Z</dcterms:modified>
</cp:coreProperties>
</file>