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2" r:id="rId2"/>
    <p:sldId id="294" r:id="rId3"/>
    <p:sldId id="293" r:id="rId4"/>
    <p:sldId id="303" r:id="rId5"/>
    <p:sldId id="302" r:id="rId6"/>
    <p:sldId id="285" r:id="rId7"/>
    <p:sldId id="279" r:id="rId8"/>
    <p:sldId id="307" r:id="rId9"/>
    <p:sldId id="308" r:id="rId10"/>
    <p:sldId id="309" r:id="rId11"/>
    <p:sldId id="310" r:id="rId12"/>
    <p:sldId id="311" r:id="rId13"/>
    <p:sldId id="312" r:id="rId14"/>
    <p:sldId id="280" r:id="rId15"/>
    <p:sldId id="313" r:id="rId16"/>
    <p:sldId id="263" r:id="rId17"/>
    <p:sldId id="304" r:id="rId18"/>
    <p:sldId id="314" r:id="rId19"/>
    <p:sldId id="288" r:id="rId20"/>
    <p:sldId id="298" r:id="rId21"/>
    <p:sldId id="306" r:id="rId22"/>
    <p:sldId id="30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9BECB-FE5D-405C-A8CB-151BA3B5382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587EA-D911-43EA-99C2-7F31E4776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035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спички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96" y="-18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266448" y="1674520"/>
            <a:ext cx="6400800" cy="25402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Познавательно- исследовательский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проект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«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От палочки к её величеству спичке»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64088" y="4869160"/>
            <a:ext cx="338437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Автор проекта:</a:t>
            </a:r>
          </a:p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Крупин Владимир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Координатор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проекта: Шитова Е.В.</a:t>
            </a:r>
          </a:p>
        </p:txBody>
      </p:sp>
    </p:spTree>
    <p:extLst>
      <p:ext uri="{BB962C8B-B14F-4D97-AF65-F5344CB8AC3E}">
        <p14:creationId xmlns:p14="http://schemas.microsoft.com/office/powerpoint/2010/main" xmlns="" val="34554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дом\Desktop\спички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49072" y="3261741"/>
            <a:ext cx="4213408" cy="33356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000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Готовая спичечная соломка поступает на автоматическую линию по изготовлению спичек, набивается в планочное полотно </a:t>
            </a:r>
            <a:r>
              <a:rPr lang="ru-RU" sz="20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и окунается в парафин, далее соломка</a:t>
            </a:r>
            <a:r>
              <a:rPr lang="ru-RU" sz="2000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  обмакивается </a:t>
            </a:r>
            <a:r>
              <a:rPr lang="ru-RU" sz="20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кончиками в </a:t>
            </a:r>
            <a:r>
              <a:rPr lang="ru-RU" sz="2000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зажигательную массу</a:t>
            </a:r>
          </a:p>
        </p:txBody>
      </p:sp>
      <p:pic>
        <p:nvPicPr>
          <p:cNvPr id="4098" name="Picture 2" descr="F:\рабстол\КРУПИНА\личная папка\Вова садик\фото с производства\0-02-05-3304c81496b08b4317267ef6f5fe4d06a8f018f6973a7859dc2d7041d0023a74_debcafaf47c33d7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0924" y="116632"/>
            <a:ext cx="421246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elka\Desktop\f_c2RlbGFub3VuYXMucnUvdXBsb2Fkcy8yLzEvMjE3MTY0ODk3NDY5MF9vcmlnLmpwZWc_X19pZD0xNDYyNzM=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718623" cy="314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58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дом\Desktop\спички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95536" y="188640"/>
            <a:ext cx="8489002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000" dirty="0"/>
              <a:t>Параллельно с изготовлением спичек производят картонные спичечные </a:t>
            </a:r>
            <a:r>
              <a:rPr lang="ru-RU" sz="2000" dirty="0" smtClean="0"/>
              <a:t>коробки, на специальном печатном оборудовании нарезанный картон превращается в готовые спичечные коробки</a:t>
            </a:r>
            <a:endParaRPr lang="ru-RU" sz="2000" dirty="0"/>
          </a:p>
        </p:txBody>
      </p:sp>
      <p:pic>
        <p:nvPicPr>
          <p:cNvPr id="1026" name="Picture 2" descr="F:\рабстол\КРУПИНА\личная папка\Вова садик\фото с производства\0-02-05-24f5cd13f2a2b888d11fb52f0268df31db6298b7b39ec5a3ab18154a617f6ae1_36da8f7592103f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6152"/>
            <a:ext cx="3504984" cy="467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рабстол\КРУПИНА\личная папка\Вова садик\фото с производства\0-02-05-6d4b50843fea0d7ef359e1af25adf1192494db48ce7ddf70e2b9a54112c52279_f01529ce4b19cee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911"/>
          <a:stretch/>
        </p:blipFill>
        <p:spPr bwMode="auto">
          <a:xfrm>
            <a:off x="4572000" y="1646808"/>
            <a:ext cx="4312538" cy="46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440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дом\Desktop\спички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27499" y="5373216"/>
            <a:ext cx="8489002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800" dirty="0" smtClean="0"/>
              <a:t>Это готовая продукция с автоматической линии производства спичек</a:t>
            </a:r>
            <a:endParaRPr lang="ru-RU" sz="2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211" y="1268760"/>
            <a:ext cx="5472608" cy="364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C:\Users\Belka\Desktop\ПРОДУКЦИЯ\ПРОДУКЦИЯ ФОТО\изображение_viber_2020-02-14_15-02-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54" t="9458" r="12355" b="25130"/>
          <a:stretch/>
        </p:blipFill>
        <p:spPr bwMode="auto">
          <a:xfrm>
            <a:off x="5924658" y="1358922"/>
            <a:ext cx="307092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09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дом\Desktop\спички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03483" y="404664"/>
            <a:ext cx="8489002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800" dirty="0" smtClean="0"/>
              <a:t>Упаковки спичек укладываются в картонные ящики, они готовы к отправке покупателю</a:t>
            </a:r>
            <a:endParaRPr lang="ru-RU" sz="2800" dirty="0"/>
          </a:p>
        </p:txBody>
      </p:sp>
      <p:pic>
        <p:nvPicPr>
          <p:cNvPr id="2054" name="Picture 6" descr="F:\рабстол\КРУПИНА\личная папка\Вова садик\фото с производства\0-02-05-dbaca92b70157d763e98fc3e579f052759f7a3a9a9b08176112f2c4fe99ed0e0_670ceec21162ea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5"/>
            <a:ext cx="3600400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рабстол\КРУПИНА\личная папка\Вова садик\фото с производства\0-02-05-e8cca696762d747525cdf4df225f9b1a73a8a09915ad49ea55ea601c9dad48d2_e115dcb26d60ea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8063" y="1772815"/>
            <a:ext cx="3600399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53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дом\Desktop\спички 2.jpg">
            <a:extLst>
              <a:ext uri="{FF2B5EF4-FFF2-40B4-BE49-F238E27FC236}">
                <a16:creationId xmlns:a16="http://schemas.microsoft.com/office/drawing/2014/main" xmlns="" id="{5C6D27A9-BEDA-F788-C928-B46E690FC2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80"/>
          <a:stretch/>
        </p:blipFill>
        <p:spPr bwMode="auto">
          <a:xfrm>
            <a:off x="-4" y="-12576"/>
            <a:ext cx="9144004" cy="687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55883" y="332656"/>
            <a:ext cx="8489002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800" dirty="0" smtClean="0"/>
              <a:t>Разнообразие спичек.</a:t>
            </a:r>
          </a:p>
          <a:p>
            <a:pPr algn="ctr" fontAlgn="base"/>
            <a:r>
              <a:rPr lang="ru-RU" sz="2800" dirty="0" smtClean="0"/>
              <a:t>Виды спичек ООО «СФ «Белка-Фаворит»</a:t>
            </a:r>
            <a:endParaRPr lang="ru-RU" sz="2800" dirty="0"/>
          </a:p>
        </p:txBody>
      </p:sp>
      <p:pic>
        <p:nvPicPr>
          <p:cNvPr id="3074" name="Picture 2" descr="F:\рабстол\КРУПИНА\личная папка\Вова садик\фото с производства\0-02-05-5c7f5c8fb99d1542dc5b570b881e299c323462163255b0bb3f98b1d9e96ba288_492d1b98a3fad3d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5" r="7970" b="4617"/>
          <a:stretch/>
        </p:blipFill>
        <p:spPr bwMode="auto">
          <a:xfrm>
            <a:off x="2691546" y="1544470"/>
            <a:ext cx="3680654" cy="531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18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дом\Desktop\спички 2.jpg">
            <a:extLst>
              <a:ext uri="{FF2B5EF4-FFF2-40B4-BE49-F238E27FC236}">
                <a16:creationId xmlns:a16="http://schemas.microsoft.com/office/drawing/2014/main" xmlns="" id="{5C6D27A9-BEDA-F788-C928-B46E690FC2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80"/>
          <a:stretch/>
        </p:blipFill>
        <p:spPr bwMode="auto">
          <a:xfrm>
            <a:off x="-4" y="-12576"/>
            <a:ext cx="9144004" cy="687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34883" y="188640"/>
            <a:ext cx="8385589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400" b="1" dirty="0" smtClean="0"/>
              <a:t>«Спички Специального назначения», «Спички Охотничьи», «Спички для туристов», «Спички влагоустойчивые» </a:t>
            </a:r>
          </a:p>
          <a:p>
            <a:pPr algn="ctr" fontAlgn="base"/>
            <a:r>
              <a:rPr lang="ru-RU" sz="2400" b="1" dirty="0" smtClean="0"/>
              <a:t>Горят в сырости, на ветру и под дождем</a:t>
            </a:r>
            <a:endParaRPr lang="ru-RU" sz="2400" b="1" dirty="0"/>
          </a:p>
        </p:txBody>
      </p:sp>
      <p:pic>
        <p:nvPicPr>
          <p:cNvPr id="4098" name="Picture 2" descr="F:\рабстол\КРУПИНА\личная папка\Вова садик\фото с производства\0-02-05-3a7e2f4bc7e40933be35650d4f59fcac544d1c7818c48f2ba561b1735b5821f1_d8096b94ada18b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3944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рабстол\КРУПИНА\личная папка\Вова садик\фото с производства\0-02-05-23582ad76f09023a657d92e0f41b41229fc6df1c46d5c9bab2140c8a6f0efe6f_927e7d8cbb6919a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985174"/>
            <a:ext cx="3287085" cy="246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elka\Desktop\ПРОДУКЦИЯ\ПРОДУКЦИЯ ФОТО\0000114178_0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18969"/>
            <a:ext cx="1872208" cy="221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Belka\Desktop\ПРОДУКЦИЯ\ПРОДУКЦИЯ ФОТО\0000114177_0_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9" r="6174" b="33950"/>
          <a:stretch/>
        </p:blipFill>
        <p:spPr bwMode="auto">
          <a:xfrm>
            <a:off x="6372200" y="1616110"/>
            <a:ext cx="2314601" cy="221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850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Штормовые (охотничьи) — горящие на ветру, в сырости и под дождём. ">
            <a:extLst>
              <a:ext uri="{FF2B5EF4-FFF2-40B4-BE49-F238E27FC236}">
                <a16:creationId xmlns:a16="http://schemas.microsoft.com/office/drawing/2014/main" xmlns="" id="{46709CB9-6311-236F-3DB9-AC8D6B1D6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440" y="972105"/>
            <a:ext cx="4260543" cy="23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Термические — развивающие при горении более высокую температуру и дающие при сгорании головки большее количество тепла . ">
            <a:extLst>
              <a:ext uri="{FF2B5EF4-FFF2-40B4-BE49-F238E27FC236}">
                <a16:creationId xmlns:a16="http://schemas.microsoft.com/office/drawing/2014/main" xmlns="" id="{54A8134A-FC5D-22A3-F050-10F0D21EC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4017" y="972105"/>
            <a:ext cx="4260543" cy="23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Сигнальные — дающие при горении цветное пламя . ">
            <a:extLst>
              <a:ext uri="{FF2B5EF4-FFF2-40B4-BE49-F238E27FC236}">
                <a16:creationId xmlns:a16="http://schemas.microsoft.com/office/drawing/2014/main" xmlns="" id="{201D408E-B034-C22F-4DD8-DB5D7117B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440" y="3463540"/>
            <a:ext cx="4260543" cy="23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Каминные — очень длинные спички, чтобы зажигать камины. ">
            <a:extLst>
              <a:ext uri="{FF2B5EF4-FFF2-40B4-BE49-F238E27FC236}">
                <a16:creationId xmlns:a16="http://schemas.microsoft.com/office/drawing/2014/main" xmlns="" id="{8307DD97-2D79-6AA1-4AAB-84DBA26FF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4017" y="3489342"/>
            <a:ext cx="4213935" cy="237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дом\Desktop\спички 2.jpg">
            <a:extLst>
              <a:ext uri="{FF2B5EF4-FFF2-40B4-BE49-F238E27FC236}">
                <a16:creationId xmlns:a16="http://schemas.microsoft.com/office/drawing/2014/main" xmlns="" id="{57047D0D-E3C8-E9D5-A082-8F1A5A065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80"/>
          <a:stretch/>
        </p:blipFill>
        <p:spPr bwMode="auto">
          <a:xfrm>
            <a:off x="0" y="28850"/>
            <a:ext cx="9144000" cy="68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34883" y="188640"/>
            <a:ext cx="8385589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400" b="1" dirty="0" smtClean="0"/>
              <a:t>«Спички для газовых плит», «Спички каминные», </a:t>
            </a:r>
          </a:p>
          <a:p>
            <a:pPr algn="ctr" fontAlgn="base"/>
            <a:r>
              <a:rPr lang="ru-RU" sz="2400" b="1" dirty="0" smtClean="0"/>
              <a:t>«Спички сигарные»</a:t>
            </a:r>
          </a:p>
          <a:p>
            <a:pPr algn="ctr" fontAlgn="base"/>
            <a:r>
              <a:rPr lang="ru-RU" sz="2400" b="1" dirty="0" smtClean="0"/>
              <a:t>Используются дома, на отдыхе и даче</a:t>
            </a:r>
            <a:endParaRPr lang="ru-RU" sz="2400" b="1" dirty="0"/>
          </a:p>
        </p:txBody>
      </p:sp>
      <p:pic>
        <p:nvPicPr>
          <p:cNvPr id="5123" name="Picture 3" descr="F:\рабстол\КРУПИНА\личная папка\Вова садик\фото с производства\0-02-05-f2be39baa303e55aa05a892b106a7b6952d7c67d561a4863b0581054afd3d237_3a4679b03b5d4c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883" y="1542274"/>
            <a:ext cx="3855255" cy="514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рабстол\КРУПИНА\личная папка\Вова садик\фото с производства\0-02-05-7cb97f993eea61ff01e50d475e62b48e2b6cbaae682be9b1fb19bb2585c7c509_78c78b73e58fb1a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6455" y="1542274"/>
            <a:ext cx="3786316" cy="504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41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A208C9-64F2-0A2C-B685-900736A4E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ом\Desktop\спички 2.jpg">
            <a:extLst>
              <a:ext uri="{FF2B5EF4-FFF2-40B4-BE49-F238E27FC236}">
                <a16:creationId xmlns:a16="http://schemas.microsoft.com/office/drawing/2014/main" xmlns="" id="{AEE16186-5BC4-CBE5-A60B-AB784B9C07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80"/>
          <a:stretch/>
        </p:blipFill>
        <p:spPr bwMode="auto">
          <a:xfrm>
            <a:off x="0" y="28850"/>
            <a:ext cx="9144000" cy="68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рабстол\КРУПИНА\личная папка\Вова садик\фото с производства\0-02-05-f19a297ac1cec7629e1c1d940069874a20a7022b174dbe67d07fd37ce71da0d4_86527a2df21706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240" y="1844824"/>
            <a:ext cx="3492388" cy="46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elka\Desktop\ПРОДУКЦИЯ\ПРОДУКЦИЯ ФОТО\0000114175_0_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27"/>
          <a:stretch/>
        </p:blipFill>
        <p:spPr bwMode="auto">
          <a:xfrm>
            <a:off x="6372200" y="1572168"/>
            <a:ext cx="2225981" cy="24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34883" y="188640"/>
            <a:ext cx="8385589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400" b="1" dirty="0" smtClean="0"/>
              <a:t>«Спички хозяйственные», «Спички каминные», </a:t>
            </a:r>
          </a:p>
          <a:p>
            <a:pPr algn="ctr" fontAlgn="base"/>
            <a:r>
              <a:rPr lang="ru-RU" sz="2400" b="1" dirty="0" smtClean="0"/>
              <a:t>«Спички сигарные»</a:t>
            </a:r>
          </a:p>
          <a:p>
            <a:pPr algn="ctr" fontAlgn="base"/>
            <a:r>
              <a:rPr lang="ru-RU" sz="2400" b="1" dirty="0" smtClean="0"/>
              <a:t>Используются дома, на отдыхе и даче</a:t>
            </a:r>
            <a:endParaRPr lang="ru-RU" sz="2400" b="1" dirty="0"/>
          </a:p>
        </p:txBody>
      </p:sp>
      <p:pic>
        <p:nvPicPr>
          <p:cNvPr id="6149" name="Picture 5" descr="C:\Users\Belka\Desktop\ПРОДУКЦИЯ\ПРОДУКЦИЯ ФОТО\изображение_viber_2020-02-14_15-02-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130" b="12846"/>
          <a:stretch/>
        </p:blipFill>
        <p:spPr bwMode="auto">
          <a:xfrm>
            <a:off x="4103948" y="1482498"/>
            <a:ext cx="2148708" cy="25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Belka\Desktop\700-n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3948" y="4198586"/>
            <a:ext cx="2110734" cy="211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Belka\Desktop\700-nw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73083"/>
            <a:ext cx="2225981" cy="213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61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A208C9-64F2-0A2C-B685-900736A4E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ом\Desktop\спички 2.jpg">
            <a:extLst>
              <a:ext uri="{FF2B5EF4-FFF2-40B4-BE49-F238E27FC236}">
                <a16:creationId xmlns:a16="http://schemas.microsoft.com/office/drawing/2014/main" xmlns="" id="{AEE16186-5BC4-CBE5-A60B-AB784B9C07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80"/>
          <a:stretch/>
        </p:blipFill>
        <p:spPr bwMode="auto">
          <a:xfrm>
            <a:off x="0" y="28850"/>
            <a:ext cx="9144000" cy="68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34883" y="188640"/>
            <a:ext cx="8385589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400" b="1" dirty="0" smtClean="0"/>
              <a:t>Спички «Сувенирный набор»</a:t>
            </a:r>
            <a:endParaRPr lang="ru-RU" sz="2400" b="1" dirty="0"/>
          </a:p>
        </p:txBody>
      </p:sp>
      <p:pic>
        <p:nvPicPr>
          <p:cNvPr id="7170" name="Picture 2" descr="C:\Users\Belka\Desktop\ПРОДУКЦИЯ\suvenir_ohotn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267" y="2545436"/>
            <a:ext cx="2819250" cy="227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elka\Desktop\ПРОДУКЦИЯ\сув наб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3" r="7132"/>
          <a:stretch/>
        </p:blipFill>
        <p:spPr bwMode="auto">
          <a:xfrm>
            <a:off x="3191652" y="1501355"/>
            <a:ext cx="2437336" cy="204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Belka\Desktop\ПРОДУКЦИЯ\0-02-05-35c3dfdedc7e6583bf2c26b054ac6ae42604b1083ebe568fb919a8636874a464_38dac1e3db80c89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3987" y="1469347"/>
            <a:ext cx="2225824" cy="296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Belka\Desktop\ПРОДУКЦИЯ\0-02-05-ad1557fd2c9a1eff719837bae173532d651d9d7ec9ad391ddf93cc26d1108680_13a9da6c24ac34f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5939" y="4437112"/>
            <a:ext cx="2981920" cy="223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Belka\Desktop\ПРОДУКЦИЯ\сув наб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5" r="5373"/>
          <a:stretch/>
        </p:blipFill>
        <p:spPr bwMode="auto">
          <a:xfrm>
            <a:off x="3191652" y="4437112"/>
            <a:ext cx="2294748" cy="189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ом\Desktop\спички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6" y="0"/>
            <a:ext cx="9084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82601" y="620688"/>
            <a:ext cx="8385589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Мы с воспитателем провели опрос  и выяснили, чем пользуются сотрудники детского сада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2143116"/>
            <a:ext cx="350046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14 </a:t>
            </a:r>
            <a:r>
              <a:rPr lang="ru-RU" sz="2400" dirty="0" smtClean="0"/>
              <a:t>человек – спичками</a:t>
            </a:r>
          </a:p>
          <a:p>
            <a:r>
              <a:rPr lang="ru-RU" sz="2400" b="1" dirty="0" smtClean="0"/>
              <a:t>3  </a:t>
            </a:r>
            <a:r>
              <a:rPr lang="ru-RU" sz="2400" b="1" dirty="0" smtClean="0"/>
              <a:t>ч</a:t>
            </a:r>
            <a:r>
              <a:rPr lang="ru-RU" sz="2400" dirty="0" smtClean="0"/>
              <a:t>еловека - зажигалкой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571868" y="3929066"/>
            <a:ext cx="3643338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чего:</a:t>
            </a:r>
          </a:p>
          <a:p>
            <a:r>
              <a:rPr lang="ru-RU" sz="2800" dirty="0" smtClean="0"/>
              <a:t>-зажечь газ</a:t>
            </a:r>
          </a:p>
          <a:p>
            <a:r>
              <a:rPr lang="ru-RU" sz="2800" dirty="0" smtClean="0"/>
              <a:t>-свечу</a:t>
            </a:r>
          </a:p>
          <a:p>
            <a:pPr>
              <a:buFontTx/>
              <a:buChar char="-"/>
            </a:pPr>
            <a:r>
              <a:rPr lang="ru-RU" sz="2800" dirty="0" smtClean="0"/>
              <a:t>р</a:t>
            </a:r>
            <a:r>
              <a:rPr lang="ru-RU" sz="2800" dirty="0" smtClean="0"/>
              <a:t>астопить печь</a:t>
            </a:r>
          </a:p>
          <a:p>
            <a:pPr>
              <a:buFontTx/>
              <a:buChar char="-"/>
            </a:pPr>
            <a:r>
              <a:rPr lang="ru-RU" sz="2800" dirty="0" smtClean="0"/>
              <a:t> разжечь костер</a:t>
            </a:r>
          </a:p>
          <a:p>
            <a:pPr>
              <a:buFontTx/>
              <a:buChar char="-"/>
            </a:pPr>
            <a:r>
              <a:rPr lang="ru-RU" sz="2800" dirty="0" smtClean="0"/>
              <a:t> для  поделок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4624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спички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464"/>
            <a:ext cx="9144000" cy="68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285860"/>
            <a:ext cx="8136904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/>
              <a:t> </a:t>
            </a:r>
            <a:r>
              <a:rPr lang="ru-RU" sz="3200" b="1" i="1" dirty="0">
                <a:latin typeface="Monotype Corsiva" pitchFamily="66" charset="0"/>
              </a:rPr>
              <a:t>Цель:</a:t>
            </a:r>
            <a:r>
              <a:rPr lang="ru-RU" b="1" i="1" dirty="0"/>
              <a:t> </a:t>
            </a:r>
            <a:r>
              <a:rPr lang="ru-RU" sz="2000" dirty="0"/>
              <a:t>Расширение знаний об истории возникновения, видах  и </a:t>
            </a:r>
          </a:p>
          <a:p>
            <a:r>
              <a:rPr lang="ru-RU" sz="2000" dirty="0"/>
              <a:t>свойствах </a:t>
            </a:r>
            <a:r>
              <a:rPr lang="ru-RU" sz="2000" dirty="0" smtClean="0"/>
              <a:t>спичек. </a:t>
            </a:r>
            <a:endParaRPr lang="ru-RU" sz="2000" dirty="0"/>
          </a:p>
          <a:p>
            <a:r>
              <a:rPr lang="ru-RU" sz="3200" b="1" i="1" dirty="0" smtClean="0">
                <a:latin typeface="Monotype Corsiva" pitchFamily="66" charset="0"/>
              </a:rPr>
              <a:t>Задачи</a:t>
            </a:r>
            <a:r>
              <a:rPr lang="ru-RU" sz="3200" b="1" i="1" dirty="0">
                <a:latin typeface="Monotype Corsiva" pitchFamily="66" charset="0"/>
              </a:rPr>
              <a:t>:</a:t>
            </a:r>
            <a:endParaRPr lang="ru-RU" sz="3200" dirty="0">
              <a:latin typeface="Monotype Corsiva" pitchFamily="66" charset="0"/>
            </a:endParaRPr>
          </a:p>
          <a:p>
            <a:r>
              <a:rPr lang="ru-RU" dirty="0"/>
              <a:t> </a:t>
            </a:r>
            <a:r>
              <a:rPr lang="ru-RU" sz="2000" dirty="0"/>
              <a:t>- Познакомиться с историей </a:t>
            </a:r>
            <a:r>
              <a:rPr lang="ru-RU" sz="2000" dirty="0" smtClean="0"/>
              <a:t>спичечного производства, с технологией производства, а так же видами спичек.</a:t>
            </a:r>
          </a:p>
          <a:p>
            <a:pPr>
              <a:buFontTx/>
              <a:buChar char="-"/>
            </a:pPr>
            <a:r>
              <a:rPr lang="ru-RU" sz="2000" dirty="0" smtClean="0"/>
              <a:t>Узнать </a:t>
            </a:r>
            <a:r>
              <a:rPr lang="ru-RU" sz="2000" dirty="0"/>
              <a:t>о способах применения </a:t>
            </a:r>
            <a:r>
              <a:rPr lang="ru-RU" sz="2000" dirty="0" smtClean="0"/>
              <a:t>спичек.</a:t>
            </a:r>
          </a:p>
          <a:p>
            <a:pPr>
              <a:buFontTx/>
              <a:buChar char="-"/>
            </a:pPr>
            <a:r>
              <a:rPr lang="ru-RU" sz="2000" dirty="0" smtClean="0"/>
              <a:t> Познакомить всех с той информацией, которую узнаю. </a:t>
            </a:r>
            <a:r>
              <a:rPr lang="ru-RU" dirty="0"/>
              <a:t> </a:t>
            </a:r>
          </a:p>
          <a:p>
            <a:r>
              <a:rPr lang="ru-RU" sz="3200" b="1" i="1" dirty="0">
                <a:latin typeface="Monotype Corsiva" pitchFamily="66" charset="0"/>
                <a:ea typeface="Microsoft Himalaya" pitchFamily="2" charset="0"/>
                <a:cs typeface="Microsoft Himalaya" pitchFamily="2" charset="0"/>
              </a:rPr>
              <a:t>Гипотеза:</a:t>
            </a:r>
            <a:endParaRPr lang="ru-RU" sz="3200" dirty="0">
              <a:latin typeface="Monotype Corsiva" pitchFamily="66" charset="0"/>
              <a:ea typeface="Microsoft Himalaya" pitchFamily="2" charset="0"/>
              <a:cs typeface="Microsoft Himalaya" pitchFamily="2" charset="0"/>
            </a:endParaRPr>
          </a:p>
          <a:p>
            <a:r>
              <a:rPr lang="ru-RU" sz="2000" dirty="0" smtClean="0"/>
              <a:t>Гипотеза подтвердилась, спички – это необходимый предмет сейчас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7183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дом\Desktop\спички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0" y="0"/>
            <a:ext cx="91363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849694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dk1"/>
                </a:solidFill>
              </a:rPr>
              <a:t>Вот  такие поделки </a:t>
            </a:r>
            <a:r>
              <a:rPr lang="ru-RU" sz="2400" b="1" dirty="0">
                <a:solidFill>
                  <a:schemeClr val="dk1"/>
                </a:solidFill>
              </a:rPr>
              <a:t>из   спичек </a:t>
            </a:r>
            <a:r>
              <a:rPr lang="ru-RU" sz="2400" b="1" dirty="0" smtClean="0">
                <a:solidFill>
                  <a:schemeClr val="dk1"/>
                </a:solidFill>
              </a:rPr>
              <a:t>можно сделать.</a:t>
            </a:r>
            <a:endParaRPr lang="ru-RU" sz="2400" b="1" dirty="0">
              <a:solidFill>
                <a:schemeClr val="dk1"/>
              </a:solidFill>
            </a:endParaRPr>
          </a:p>
        </p:txBody>
      </p:sp>
      <p:pic>
        <p:nvPicPr>
          <p:cNvPr id="8" name="Рисунок 7" descr="C:\Users\дом\Desktop\Новая папка (2)\IMG-20200215-WA00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4808" y="1499005"/>
            <a:ext cx="2181225" cy="3001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Новая папка (2)\IMG-20200226-WA0011.jpg">
            <a:extLst>
              <a:ext uri="{FF2B5EF4-FFF2-40B4-BE49-F238E27FC236}">
                <a16:creationId xmlns:a16="http://schemas.microsoft.com/office/drawing/2014/main" xmlns="" id="{9740A8C8-DEFE-E02B-F782-58BDC5D2B94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422" r="53275" b="17976"/>
          <a:stretch/>
        </p:blipFill>
        <p:spPr bwMode="auto">
          <a:xfrm>
            <a:off x="256495" y="1499006"/>
            <a:ext cx="2299281" cy="3001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дом\AppData\Local\Microsoft\Windows\Temporary Internet Files\Content.Word\IMG-20200209-WA0008.jpg">
            <a:extLst>
              <a:ext uri="{FF2B5EF4-FFF2-40B4-BE49-F238E27FC236}">
                <a16:creationId xmlns:a16="http://schemas.microsoft.com/office/drawing/2014/main" xmlns="" id="{90B69B7E-90B5-2FA0-7DE8-261B2275417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5226" y="1499006"/>
            <a:ext cx="2181225" cy="3001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556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спички 2.jpg">
            <a:extLst>
              <a:ext uri="{FF2B5EF4-FFF2-40B4-BE49-F238E27FC236}">
                <a16:creationId xmlns:a16="http://schemas.microsoft.com/office/drawing/2014/main" xmlns="" id="{F6B8E6C1-24A0-DD7B-698F-BFCA52F09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3">
            <a:extLst>
              <a:ext uri="{FF2B5EF4-FFF2-40B4-BE49-F238E27FC236}">
                <a16:creationId xmlns:a16="http://schemas.microsoft.com/office/drawing/2014/main" xmlns="" id="{51D9EED6-23B0-22EC-2793-6C03CC6031A4}"/>
              </a:ext>
            </a:extLst>
          </p:cNvPr>
          <p:cNvSpPr/>
          <p:nvPr/>
        </p:nvSpPr>
        <p:spPr>
          <a:xfrm>
            <a:off x="2411760" y="407108"/>
            <a:ext cx="5976664" cy="56861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Вывод:</a:t>
            </a:r>
            <a:endParaRPr lang="ru-RU" sz="3200" dirty="0"/>
          </a:p>
          <a:p>
            <a:pPr algn="ctr"/>
            <a:r>
              <a:rPr lang="ru-RU" sz="3200" dirty="0"/>
              <a:t>Спичками пользуются очень много людей , </a:t>
            </a:r>
            <a:r>
              <a:rPr lang="ru-RU" sz="3200" dirty="0" smtClean="0"/>
              <a:t>находя им  самое  разное  применение. Спички самый безопасный предмет для получения огня.</a:t>
            </a:r>
          </a:p>
          <a:p>
            <a:pPr algn="ctr"/>
            <a:r>
              <a:rPr lang="ru-RU" sz="3200" dirty="0" smtClean="0"/>
              <a:t> </a:t>
            </a:r>
          </a:p>
          <a:p>
            <a:pPr algn="ctr"/>
            <a:r>
              <a:rPr lang="ru-RU" sz="3200" dirty="0" smtClean="0"/>
              <a:t>Спички людям необходимы!</a:t>
            </a:r>
            <a:endParaRPr lang="ru-RU" sz="3200" dirty="0" smtClean="0"/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8584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спички 2.jpg">
            <a:extLst>
              <a:ext uri="{FF2B5EF4-FFF2-40B4-BE49-F238E27FC236}">
                <a16:creationId xmlns:a16="http://schemas.microsoft.com/office/drawing/2014/main" xmlns="" id="{F23263FC-5AF6-E3FF-B5A5-3A7AEAD69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2911" y="214290"/>
            <a:ext cx="7429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спички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1860" y="-1"/>
            <a:ext cx="9225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214282" y="278045"/>
            <a:ext cx="7858180" cy="1152128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Что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я хочу   узнать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:</a:t>
            </a:r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Зачем сейчас спички, если есть зажигалки?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29"/>
          <a:stretch/>
        </p:blipFill>
        <p:spPr bwMode="auto">
          <a:xfrm>
            <a:off x="5286380" y="1785926"/>
            <a:ext cx="293362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643182"/>
            <a:ext cx="4762533" cy="35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01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A6F369-B2A5-436B-DF71-2122D0618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ом\Desktop\спички 2.jpg">
            <a:extLst>
              <a:ext uri="{FF2B5EF4-FFF2-40B4-BE49-F238E27FC236}">
                <a16:creationId xmlns:a16="http://schemas.microsoft.com/office/drawing/2014/main" xmlns="" id="{DA33127D-285A-FDFC-450F-917AFDC45E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89"/>
          <a:stretch/>
        </p:blipFill>
        <p:spPr bwMode="auto">
          <a:xfrm>
            <a:off x="0" y="252446"/>
            <a:ext cx="9144000" cy="659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A744C9E-7DBA-FD20-EFEC-784AD0671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74061"/>
            <a:ext cx="4498975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1641E721-4BA8-56A5-BDDB-D2EF4DD61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7" t="3133" r="3003"/>
          <a:stretch>
            <a:fillRect/>
          </a:stretch>
        </p:blipFill>
        <p:spPr bwMode="auto">
          <a:xfrm>
            <a:off x="4860031" y="3155587"/>
            <a:ext cx="4103437" cy="339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3">
            <a:extLst>
              <a:ext uri="{FF2B5EF4-FFF2-40B4-BE49-F238E27FC236}">
                <a16:creationId xmlns:a16="http://schemas.microsoft.com/office/drawing/2014/main" xmlns="" id="{F9E7725C-C117-BC4C-022C-176A896928D9}"/>
              </a:ext>
            </a:extLst>
          </p:cNvPr>
          <p:cNvSpPr/>
          <p:nvPr/>
        </p:nvSpPr>
        <p:spPr>
          <a:xfrm>
            <a:off x="3059832" y="407108"/>
            <a:ext cx="4104456" cy="13657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Огонь </a:t>
            </a:r>
            <a:r>
              <a:rPr lang="ru-RU" sz="2800" dirty="0" smtClean="0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добыть было трудно и его берегли</a:t>
            </a:r>
            <a:endParaRPr lang="ru-RU" sz="2800" dirty="0">
              <a:solidFill>
                <a:srgbClr val="00206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03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дом\Desktop\спички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75" y="19621"/>
            <a:ext cx="9144000" cy="68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14612" y="407108"/>
            <a:ext cx="4089636" cy="1450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Потом научились добывать его самостоятельно</a:t>
            </a:r>
            <a:endParaRPr lang="ru-RU" sz="3200" b="1" dirty="0">
              <a:solidFill>
                <a:srgbClr val="00206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6" name="Picture 11" descr="Добыча огня">
            <a:extLst>
              <a:ext uri="{FF2B5EF4-FFF2-40B4-BE49-F238E27FC236}">
                <a16:creationId xmlns:a16="http://schemas.microsoft.com/office/drawing/2014/main" xmlns="" id="{299B2A1E-81E6-EBD5-14A6-964DE1D6E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56879" y="2312906"/>
            <a:ext cx="4884167" cy="38494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6698962" y="2492897"/>
            <a:ext cx="1472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/>
              <a:t>Добывание огня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/>
              <a:t>трением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54" y="2266528"/>
            <a:ext cx="42005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55776" y="2492898"/>
            <a:ext cx="1472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/>
              <a:t>Добывание огня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 smtClean="0"/>
              <a:t>высеканием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270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ом\Desktop\спички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105835"/>
            <a:ext cx="8064895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Экскурсия на </a:t>
            </a:r>
            <a:r>
              <a:rPr lang="ru-RU" sz="40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спичечную</a:t>
            </a:r>
            <a:endParaRPr lang="ru-RU" sz="4000" b="1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algn="ctr"/>
            <a:r>
              <a:rPr lang="ru-RU" sz="40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фабрику «Белка-Фаворит</a:t>
            </a:r>
            <a:r>
              <a:rPr lang="ru-RU" sz="4000" b="1" dirty="0">
                <a:latin typeface="Monotype Corsiva" pitchFamily="66" charset="0"/>
              </a:rPr>
              <a:t>»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3074" name="Picture 2" descr="https://trudvsem.ru/iblocks/files/54d97670-9149-11eb-9a4f-ab5d2eb93a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7336" y="404664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94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дом\Desktop\спички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рабстол\КРУПИНА\личная папка\Вова садик\фото с производства\0-02-05-1802b3bf342f94a2f7c583344b88f99ca9ebf0a622d404611a7526b45d6b1b07_3d24ce0423b0317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69" b="24471"/>
          <a:stretch/>
        </p:blipFill>
        <p:spPr bwMode="auto">
          <a:xfrm>
            <a:off x="3131840" y="3190663"/>
            <a:ext cx="5841849" cy="29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рабстол\КРУПИНА\фотографии фабрика\IMG_08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298018" cy="286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ая прямоугольная выноска 11"/>
          <p:cNvSpPr/>
          <p:nvPr/>
        </p:nvSpPr>
        <p:spPr>
          <a:xfrm rot="5400000">
            <a:off x="5623187" y="-272339"/>
            <a:ext cx="2290109" cy="2952329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Изготавливают спички из осины</a:t>
            </a:r>
            <a:r>
              <a:rPr lang="ru-RU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.</a:t>
            </a:r>
          </a:p>
          <a:p>
            <a:pPr algn="ctr"/>
            <a:r>
              <a:rPr lang="ru-RU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Бревна </a:t>
            </a:r>
            <a:r>
              <a:rPr lang="ru-RU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осиновые привозят на специальную площадку для разгрузки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 rot="16200000">
            <a:off x="311923" y="3345385"/>
            <a:ext cx="2220990" cy="2698769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Далее бревна через транспортёр попадают в цех, где их пилят на </a:t>
            </a:r>
            <a:r>
              <a:rPr lang="ru-RU" dirty="0" err="1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чураки</a:t>
            </a:r>
            <a:r>
              <a:rPr lang="ru-RU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, затем пропаривают в </a:t>
            </a:r>
            <a:r>
              <a:rPr lang="ru-RU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парильных камерах</a:t>
            </a:r>
            <a:endParaRPr lang="ru-RU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1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дом\Desktop\спички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145357" y="458024"/>
            <a:ext cx="3467474" cy="1924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После пропарки </a:t>
            </a:r>
            <a:r>
              <a:rPr lang="ru-RU" sz="2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снимается кора с </a:t>
            </a:r>
            <a:r>
              <a:rPr lang="ru-RU" sz="24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чурака</a:t>
            </a:r>
            <a:endParaRPr lang="ru-RU" sz="2400" dirty="0" smtClean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1026" name="Picture 2" descr="F:\рабстол\КРУПИНА\личная папка\Вова садик\фото с производства\0-02-05-d077673bfa3afcafbdceee4ea8dcc2522ca53c3c59fe58e121fec9e701ea9adb_9d0ec8d2cb3d87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51" b="10549"/>
          <a:stretch/>
        </p:blipFill>
        <p:spPr bwMode="auto">
          <a:xfrm>
            <a:off x="1691679" y="3083456"/>
            <a:ext cx="3312369" cy="373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504" y="170073"/>
            <a:ext cx="3816424" cy="291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157894" y="3933056"/>
            <a:ext cx="3467474" cy="244827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400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Затем чурки на лущильном станке превращаются в шпон – тонкие листы древесины</a:t>
            </a:r>
          </a:p>
          <a:p>
            <a:pPr algn="ctr"/>
            <a:endParaRPr lang="ru-RU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2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дом\Desktop\спички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60919" y="5013176"/>
            <a:ext cx="8257810" cy="11663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200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Шпон </a:t>
            </a:r>
            <a:r>
              <a:rPr lang="ru-RU" sz="2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рубиться на </a:t>
            </a:r>
            <a:r>
              <a:rPr lang="ru-RU" sz="2200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спичечную </a:t>
            </a:r>
            <a:r>
              <a:rPr lang="ru-RU" sz="2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соломку, которая пропитывается </a:t>
            </a:r>
            <a:r>
              <a:rPr lang="ru-RU" sz="2200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раствором и сушится в сушильном аппарате </a:t>
            </a:r>
          </a:p>
        </p:txBody>
      </p:sp>
      <p:pic>
        <p:nvPicPr>
          <p:cNvPr id="3074" name="Picture 2" descr="F:\рабстол\КРУПИНА\личная папка\Вова садик\фото с производства\0-02-05-feefea26b8604379f9bbefc74e959097211f54df85aad3c33d5ab3ecc51f2c87_8280036367224f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250"/>
          <a:stretch/>
        </p:blipFill>
        <p:spPr bwMode="auto">
          <a:xfrm>
            <a:off x="539552" y="255519"/>
            <a:ext cx="3852583" cy="430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рабстол\КРУПИНА\личная папка\Вова садик\фото с производства\0-02-05-113b25ed91cb653502bccde0ed76fc330fe172ed417aab0b8b7ed9440c39f67d_67e3de9f2a3373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0733"/>
            <a:ext cx="3312629" cy="441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40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395</Words>
  <Application>Microsoft Office PowerPoint</Application>
  <PresentationFormat>Экран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Medet</dc:creator>
  <cp:lastModifiedBy>Пользователь Windows</cp:lastModifiedBy>
  <cp:revision>107</cp:revision>
  <dcterms:created xsi:type="dcterms:W3CDTF">2018-10-29T13:47:58Z</dcterms:created>
  <dcterms:modified xsi:type="dcterms:W3CDTF">2023-03-13T11:31:01Z</dcterms:modified>
</cp:coreProperties>
</file>