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</p:sldMasterIdLst>
  <p:sldIdLst>
    <p:sldId id="256" r:id="rId2"/>
    <p:sldId id="287" r:id="rId3"/>
    <p:sldId id="288" r:id="rId4"/>
    <p:sldId id="291" r:id="rId5"/>
    <p:sldId id="292" r:id="rId6"/>
    <p:sldId id="284" r:id="rId7"/>
    <p:sldId id="265" r:id="rId8"/>
    <p:sldId id="286" r:id="rId9"/>
    <p:sldId id="257" r:id="rId10"/>
    <p:sldId id="258" r:id="rId11"/>
    <p:sldId id="272" r:id="rId12"/>
    <p:sldId id="267" r:id="rId13"/>
    <p:sldId id="271" r:id="rId14"/>
    <p:sldId id="260" r:id="rId15"/>
    <p:sldId id="259" r:id="rId16"/>
    <p:sldId id="281" r:id="rId17"/>
    <p:sldId id="263" r:id="rId18"/>
    <p:sldId id="294" r:id="rId19"/>
    <p:sldId id="264" r:id="rId20"/>
    <p:sldId id="270" r:id="rId21"/>
    <p:sldId id="295" r:id="rId22"/>
    <p:sldId id="296" r:id="rId23"/>
    <p:sldId id="299" r:id="rId24"/>
    <p:sldId id="297" r:id="rId25"/>
    <p:sldId id="29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DB7B38-B059-4BFB-AD0B-1FAC2CE15BFC}" type="datetimeFigureOut">
              <a:rPr lang="ru-RU" smtClean="0"/>
              <a:pPr/>
              <a:t>17.01.2021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504888-04BE-4E04-B0BD-3270B00DAB3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DB7B38-B059-4BFB-AD0B-1FAC2CE15BFC}" type="datetimeFigureOut">
              <a:rPr lang="ru-RU" smtClean="0"/>
              <a:pPr/>
              <a:t>17.01.2021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504888-04BE-4E04-B0BD-3270B00DAB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DB7B38-B059-4BFB-AD0B-1FAC2CE15BFC}" type="datetimeFigureOut">
              <a:rPr lang="ru-RU" smtClean="0"/>
              <a:pPr/>
              <a:t>17.01.2021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504888-04BE-4E04-B0BD-3270B00DAB3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DB7B38-B059-4BFB-AD0B-1FAC2CE15BFC}" type="datetimeFigureOut">
              <a:rPr lang="ru-RU" smtClean="0"/>
              <a:pPr/>
              <a:t>17.01.2021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504888-04BE-4E04-B0BD-3270B00DAB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DB7B38-B059-4BFB-AD0B-1FAC2CE15BFC}" type="datetimeFigureOut">
              <a:rPr lang="ru-RU" smtClean="0"/>
              <a:pPr/>
              <a:t>17.01.2021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504888-04BE-4E04-B0BD-3270B00DAB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DB7B38-B059-4BFB-AD0B-1FAC2CE15BFC}" type="datetimeFigureOut">
              <a:rPr lang="ru-RU" smtClean="0"/>
              <a:pPr/>
              <a:t>17.01.2021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504888-04BE-4E04-B0BD-3270B00DAB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DB7B38-B059-4BFB-AD0B-1FAC2CE15BFC}" type="datetimeFigureOut">
              <a:rPr lang="ru-RU" smtClean="0"/>
              <a:pPr/>
              <a:t>17.01.2021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504888-04BE-4E04-B0BD-3270B00DAB3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DB7B38-B059-4BFB-AD0B-1FAC2CE15BFC}" type="datetimeFigureOut">
              <a:rPr lang="ru-RU" smtClean="0"/>
              <a:pPr/>
              <a:t>17.01.2021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504888-04BE-4E04-B0BD-3270B00DAB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DB7B38-B059-4BFB-AD0B-1FAC2CE15BFC}" type="datetimeFigureOut">
              <a:rPr lang="ru-RU" smtClean="0"/>
              <a:pPr/>
              <a:t>17.01.2021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504888-04BE-4E04-B0BD-3270B00DAB3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DB7B38-B059-4BFB-AD0B-1FAC2CE15BFC}" type="datetimeFigureOut">
              <a:rPr lang="ru-RU" smtClean="0"/>
              <a:pPr/>
              <a:t>17.01.2021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504888-04BE-4E04-B0BD-3270B00DAB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DB7B38-B059-4BFB-AD0B-1FAC2CE15BFC}" type="datetimeFigureOut">
              <a:rPr lang="ru-RU" smtClean="0"/>
              <a:pPr/>
              <a:t>17.01.2021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504888-04BE-4E04-B0BD-3270B00DAB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DB7B38-B059-4BFB-AD0B-1FAC2CE15BFC}" type="datetimeFigureOut">
              <a:rPr lang="ru-RU" smtClean="0"/>
              <a:pPr/>
              <a:t>17.01.2021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8504888-04BE-4E04-B0BD-3270B00DAB3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1124744"/>
            <a:ext cx="7406640" cy="3384376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bg2">
                    <a:lumMod val="50000"/>
                  </a:schemeClr>
                </a:solidFill>
              </a:rPr>
              <a:t>Обогащение активного словарного запаса учащихся в процессе работы над разделом «Язык в действии»  по родному русскому языку во 2 классе.</a:t>
            </a:r>
            <a:endParaRPr lang="ru-RU" sz="4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07904" y="4653136"/>
            <a:ext cx="5131296" cy="72008"/>
          </a:xfrm>
        </p:spPr>
        <p:txBody>
          <a:bodyPr>
            <a:noAutofit/>
          </a:bodyPr>
          <a:lstStyle/>
          <a:p>
            <a:r>
              <a:rPr lang="ru-RU" sz="4800" b="1" dirty="0" smtClean="0"/>
              <a:t>практикум</a:t>
            </a:r>
          </a:p>
          <a:p>
            <a:r>
              <a:rPr lang="ru-RU" sz="4800" b="1" dirty="0" err="1" smtClean="0"/>
              <a:t>Сырцева</a:t>
            </a:r>
            <a:r>
              <a:rPr lang="ru-RU" sz="4800" b="1" dirty="0" smtClean="0"/>
              <a:t> О.В.</a:t>
            </a:r>
            <a:endParaRPr lang="ru-RU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bg2">
                    <a:lumMod val="50000"/>
                  </a:schemeClr>
                </a:solidFill>
              </a:rPr>
              <a:t>Раздел  «Язык в действии»</a:t>
            </a:r>
            <a:endParaRPr lang="ru-RU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Омонимы</a:t>
            </a:r>
          </a:p>
          <a:p>
            <a:r>
              <a:rPr lang="ru-RU" sz="5400" b="1" dirty="0" smtClean="0"/>
              <a:t>Синонимы</a:t>
            </a:r>
          </a:p>
          <a:p>
            <a:r>
              <a:rPr lang="ru-RU" sz="5400" b="1" dirty="0" smtClean="0"/>
              <a:t>Антонимы</a:t>
            </a:r>
          </a:p>
          <a:p>
            <a:r>
              <a:rPr lang="ru-RU" sz="5400" b="1" dirty="0" smtClean="0"/>
              <a:t>Пословицы</a:t>
            </a:r>
          </a:p>
          <a:p>
            <a:r>
              <a:rPr lang="ru-RU" sz="5400" b="1" dirty="0" smtClean="0"/>
              <a:t>Фразеологизмы</a:t>
            </a:r>
          </a:p>
          <a:p>
            <a:pPr>
              <a:buNone/>
            </a:pPr>
            <a:endParaRPr lang="ru-RU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2.infourok.ru/uploads/ex/0107/0002d3ae-94937cb9/1/img15.jpg"/>
          <p:cNvPicPr>
            <a:picLocks noChangeAspect="1" noChangeArrowheads="1"/>
          </p:cNvPicPr>
          <p:nvPr/>
        </p:nvPicPr>
        <p:blipFill>
          <a:blip r:embed="rId2" cstate="print"/>
          <a:srcRect l="2625" t="4163" b="6138"/>
          <a:stretch>
            <a:fillRect/>
          </a:stretch>
        </p:blipFill>
        <p:spPr bwMode="auto">
          <a:xfrm>
            <a:off x="251520" y="0"/>
            <a:ext cx="8892480" cy="65527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https://theslide.ru/img/thumbs/c185db255a774af5ac11d0415cbff9ef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42646"/>
            <a:ext cx="7836024" cy="58770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1986" name="Picture 2" descr="https://bigslide.ru/images/34/33732/960/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748464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chemeClr val="bg2">
                    <a:lumMod val="50000"/>
                  </a:schemeClr>
                </a:solidFill>
              </a:rPr>
              <a:t>Лингвистическое  лото</a:t>
            </a:r>
            <a:endParaRPr lang="ru-RU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32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79512" y="1268760"/>
            <a:ext cx="5256584" cy="533579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5436096" y="1340768"/>
            <a:ext cx="3497592" cy="4846672"/>
          </a:xfrm>
        </p:spPr>
        <p:txBody>
          <a:bodyPr/>
          <a:lstStyle/>
          <a:p>
            <a:pPr>
              <a:buNone/>
            </a:pPr>
            <a:r>
              <a:rPr lang="ru-RU" b="1" u="sng" dirty="0" smtClean="0"/>
              <a:t>Словарь синонимов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Огорчиться- 23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Беспокоить 68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Плакать 84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Бездельник 112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Идти 162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chemeClr val="bg2">
                    <a:lumMod val="50000"/>
                  </a:schemeClr>
                </a:solidFill>
              </a:rPr>
              <a:t>Собери пару</a:t>
            </a:r>
            <a:endParaRPr lang="ru-RU" sz="6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Коричневый, карий (платье, глаза, костюм);</a:t>
            </a:r>
          </a:p>
          <a:p>
            <a:r>
              <a:rPr lang="ru-RU" b="1" dirty="0" smtClean="0"/>
              <a:t>густой, дремучий (лес, туман);</a:t>
            </a:r>
          </a:p>
          <a:p>
            <a:r>
              <a:rPr lang="ru-RU" b="1" dirty="0" smtClean="0"/>
              <a:t>горячий, знойный (лето, вода, привет);</a:t>
            </a:r>
          </a:p>
          <a:p>
            <a:r>
              <a:rPr lang="ru-RU" b="1" dirty="0" smtClean="0"/>
              <a:t>смуглый, темный (волосы, лицо, небо);</a:t>
            </a:r>
          </a:p>
          <a:p>
            <a:r>
              <a:rPr lang="ru-RU" b="1" dirty="0" smtClean="0"/>
              <a:t>старый, пожилой (человек, учебник).</a:t>
            </a:r>
          </a:p>
          <a:p>
            <a:r>
              <a:rPr lang="ru-RU" b="1" dirty="0" smtClean="0"/>
              <a:t>Дружеский, дружный класс;</a:t>
            </a:r>
          </a:p>
          <a:p>
            <a:r>
              <a:rPr lang="ru-RU" b="1" dirty="0" smtClean="0"/>
              <a:t> жестокий, жёсткий человек;</a:t>
            </a:r>
          </a:p>
          <a:p>
            <a:r>
              <a:rPr lang="ru-RU" b="1" dirty="0" smtClean="0"/>
              <a:t> скрытный, скрытый  характер;</a:t>
            </a:r>
          </a:p>
          <a:p>
            <a:r>
              <a:rPr lang="ru-RU" b="1" dirty="0" smtClean="0"/>
              <a:t>  обидчивая, обидная  женщина,</a:t>
            </a:r>
          </a:p>
          <a:p>
            <a:r>
              <a:rPr lang="ru-RU" b="1" dirty="0" smtClean="0"/>
              <a:t>  радушное, равнодушное  угощение; </a:t>
            </a:r>
          </a:p>
          <a:p>
            <a:r>
              <a:rPr lang="ru-RU" b="1" dirty="0" smtClean="0"/>
              <a:t> гуманная, гуманитарная помощь.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0"/>
            <a:ext cx="7200800" cy="6990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</a:rPr>
              <a:t>Фразеологизмы парами </a:t>
            </a:r>
          </a:p>
          <a:p>
            <a:r>
              <a:rPr lang="ru-RU" b="1" i="1" dirty="0" smtClean="0"/>
              <a:t>чуть свет - рано        </a:t>
            </a:r>
          </a:p>
          <a:p>
            <a:r>
              <a:rPr lang="ru-RU" b="1" i="1" dirty="0" smtClean="0"/>
              <a:t> на ночь глядя - поздно</a:t>
            </a:r>
            <a:endParaRPr lang="ru-RU" b="1" dirty="0" smtClean="0"/>
          </a:p>
          <a:p>
            <a:r>
              <a:rPr lang="ru-RU" b="1" i="1" dirty="0" smtClean="0"/>
              <a:t>жить душа в душу - дружно </a:t>
            </a:r>
          </a:p>
          <a:p>
            <a:r>
              <a:rPr lang="ru-RU" b="1" i="1" dirty="0" smtClean="0"/>
              <a:t>как кошка с собакой - врозь</a:t>
            </a:r>
            <a:endParaRPr lang="ru-RU" b="1" dirty="0" smtClean="0"/>
          </a:p>
          <a:p>
            <a:r>
              <a:rPr lang="ru-RU" b="1" i="1" dirty="0" smtClean="0"/>
              <a:t>куры не клюют - много </a:t>
            </a:r>
          </a:p>
          <a:p>
            <a:r>
              <a:rPr lang="ru-RU" b="1" i="1" dirty="0" smtClean="0"/>
              <a:t>кот наплакал - мало</a:t>
            </a:r>
            <a:endParaRPr lang="ru-RU" b="1" dirty="0" smtClean="0"/>
          </a:p>
          <a:p>
            <a:r>
              <a:rPr lang="ru-RU" b="1" i="1" dirty="0" smtClean="0"/>
              <a:t>у чёрта на куличках – далеко</a:t>
            </a:r>
          </a:p>
          <a:p>
            <a:r>
              <a:rPr lang="ru-RU" b="1" i="1" dirty="0" smtClean="0"/>
              <a:t> в двух шагах - близко</a:t>
            </a:r>
            <a:endParaRPr lang="ru-RU" b="1" dirty="0" smtClean="0"/>
          </a:p>
          <a:p>
            <a:r>
              <a:rPr lang="ru-RU" b="1" i="1" dirty="0" smtClean="0"/>
              <a:t>спустя рукава - плохо </a:t>
            </a:r>
          </a:p>
          <a:p>
            <a:r>
              <a:rPr lang="ru-RU" b="1" i="1" dirty="0" smtClean="0"/>
              <a:t>хоть глаза выколи – темно</a:t>
            </a:r>
            <a:endParaRPr lang="ru-RU" b="1" dirty="0" smtClean="0"/>
          </a:p>
          <a:p>
            <a:r>
              <a:rPr lang="ru-RU" b="1" i="1" dirty="0" smtClean="0"/>
              <a:t>бежать сломя голову - быстро </a:t>
            </a:r>
          </a:p>
          <a:p>
            <a:r>
              <a:rPr lang="ru-RU" b="1" i="1" dirty="0" smtClean="0"/>
              <a:t>ползти черепашьим шагом - медленно</a:t>
            </a:r>
            <a:endParaRPr lang="ru-RU" b="1" dirty="0" smtClean="0"/>
          </a:p>
          <a:p>
            <a:r>
              <a:rPr lang="ru-RU" b="1" i="1" dirty="0" smtClean="0"/>
              <a:t>сидеть сложа руки - бездельничать </a:t>
            </a:r>
          </a:p>
          <a:p>
            <a:r>
              <a:rPr lang="ru-RU" b="1" i="1" dirty="0" smtClean="0"/>
              <a:t>во всё горло - громко</a:t>
            </a:r>
            <a:endParaRPr lang="ru-RU" b="1" dirty="0" smtClean="0"/>
          </a:p>
          <a:p>
            <a:r>
              <a:rPr lang="ru-RU" b="1" i="1" dirty="0" smtClean="0"/>
              <a:t>хоть отбавляй – много </a:t>
            </a:r>
          </a:p>
          <a:p>
            <a:r>
              <a:rPr lang="ru-RU" b="1" i="1" dirty="0" smtClean="0"/>
              <a:t>задирать нос - зазнаваться</a:t>
            </a:r>
            <a:endParaRPr lang="ru-RU" b="1" dirty="0" smtClean="0"/>
          </a:p>
          <a:p>
            <a:r>
              <a:rPr lang="ru-RU" b="1" i="1" dirty="0" smtClean="0"/>
              <a:t>набрать в рот воды - молчать </a:t>
            </a:r>
          </a:p>
          <a:p>
            <a:r>
              <a:rPr lang="ru-RU" b="1" i="1" dirty="0" smtClean="0"/>
              <a:t>как снег на голову – неожиданно</a:t>
            </a:r>
            <a:endParaRPr lang="ru-RU" b="1" dirty="0" smtClean="0"/>
          </a:p>
          <a:p>
            <a:r>
              <a:rPr lang="ru-RU" b="1" i="1" dirty="0" smtClean="0"/>
              <a:t>возносить до небес - хвалить </a:t>
            </a:r>
          </a:p>
          <a:p>
            <a:r>
              <a:rPr lang="ru-RU" b="1" i="1" dirty="0" smtClean="0"/>
              <a:t>водить вокруг пальца – обманывать</a:t>
            </a:r>
            <a:endParaRPr lang="ru-RU" b="1" dirty="0" smtClean="0"/>
          </a:p>
          <a:p>
            <a:r>
              <a:rPr lang="ru-RU" b="1" i="1" dirty="0" smtClean="0"/>
              <a:t>водить за нос – обманывать </a:t>
            </a:r>
          </a:p>
          <a:p>
            <a:r>
              <a:rPr lang="ru-RU" b="1" i="1" dirty="0" smtClean="0"/>
              <a:t>яблоку негде упасть - тесно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5400" b="1" dirty="0" smtClean="0">
                <a:solidFill>
                  <a:schemeClr val="bg2">
                    <a:lumMod val="50000"/>
                  </a:schemeClr>
                </a:solidFill>
              </a:rPr>
              <a:t>Лингвистическая цепочка</a:t>
            </a:r>
            <a:endParaRPr lang="ru-RU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i="1" dirty="0" smtClean="0"/>
              <a:t> Цель:</a:t>
            </a:r>
          </a:p>
          <a:p>
            <a:pPr>
              <a:buNone/>
            </a:pPr>
            <a:r>
              <a:rPr lang="ru-RU" dirty="0" smtClean="0"/>
              <a:t> - пробудить у учащихся интерес к предмету ; способствовать обогащению словарного запаса;</a:t>
            </a:r>
          </a:p>
          <a:p>
            <a:pPr>
              <a:buNone/>
            </a:pPr>
            <a:r>
              <a:rPr lang="ru-RU" dirty="0" smtClean="0"/>
              <a:t>- развивать навыки коллективной работы, активизировать мыслительную деятельность; развивать внимание, память, сообразительность;</a:t>
            </a:r>
          </a:p>
          <a:p>
            <a:pPr>
              <a:buNone/>
            </a:pPr>
            <a:r>
              <a:rPr lang="ru-RU" b="1" i="1" dirty="0" smtClean="0"/>
              <a:t>Оборудование: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Карточки  для игры  (формат – альбомные листы).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ru-RU" b="1" dirty="0" smtClean="0">
                <a:solidFill>
                  <a:srgbClr val="FF0000"/>
                </a:solidFill>
              </a:rPr>
              <a:t>Свежий вечер — прохладный вечер.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Свежий воздух — чистый воздух.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Свежий воротник — выстиранный воротник.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Свежий журнал — новый журнал.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Свежий хлеб — мягкий хлеб.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92088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Располагать синонимы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в порядке возрастания(убывания) признака.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2060848"/>
            <a:ext cx="7498080" cy="4259560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 бежать, мчаться, лететь;</a:t>
            </a:r>
          </a:p>
          <a:p>
            <a:r>
              <a:rPr lang="ru-RU" b="1" dirty="0" smtClean="0"/>
              <a:t> беспокойство,  волнение, тревога;</a:t>
            </a:r>
          </a:p>
          <a:p>
            <a:r>
              <a:rPr lang="ru-RU" b="1" dirty="0" smtClean="0"/>
              <a:t>камень, глыба, утёс, гора</a:t>
            </a:r>
          </a:p>
          <a:p>
            <a:r>
              <a:rPr lang="ru-RU" b="1" dirty="0" smtClean="0"/>
              <a:t> огромный, гигантский, большой, маленький, крохотный, микроскопический.</a:t>
            </a:r>
          </a:p>
          <a:p>
            <a:r>
              <a:rPr lang="ru-RU" b="1" dirty="0" smtClean="0"/>
              <a:t>гнев, злость, раздражение, бешенство, ярость.</a:t>
            </a:r>
          </a:p>
          <a:p>
            <a:r>
              <a:rPr lang="ru-RU" b="1" dirty="0" smtClean="0"/>
              <a:t>большой, громадный, колоссальный.</a:t>
            </a:r>
          </a:p>
          <a:p>
            <a:r>
              <a:rPr lang="ru-RU" b="1" dirty="0" smtClean="0"/>
              <a:t>стеречь, караулить, охранять.</a:t>
            </a:r>
          </a:p>
          <a:p>
            <a:r>
              <a:rPr lang="ru-RU" b="1" dirty="0" smtClean="0"/>
              <a:t>храбрый, мужественный, неробкий, смелый, отважный.</a:t>
            </a:r>
          </a:p>
          <a:p>
            <a:r>
              <a:rPr lang="ru-RU" b="1" dirty="0" smtClean="0"/>
              <a:t> удивлять, изумлять, поражать;</a:t>
            </a:r>
          </a:p>
          <a:p>
            <a:r>
              <a:rPr lang="ru-RU" b="1" dirty="0" smtClean="0"/>
              <a:t> бедный, неимущий, нищий;</a:t>
            </a:r>
          </a:p>
          <a:p>
            <a:r>
              <a:rPr lang="ru-RU" b="1" dirty="0" smtClean="0"/>
              <a:t> богатый, пышный, шикарный.</a:t>
            </a:r>
          </a:p>
          <a:p>
            <a:pPr>
              <a:buNone/>
            </a:pPr>
            <a:endParaRPr lang="ru-RU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498080" cy="114300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b="1" dirty="0" smtClean="0"/>
              <a:t> </a:t>
            </a:r>
            <a:r>
              <a:rPr lang="ru-RU" sz="6000" b="1" dirty="0" smtClean="0">
                <a:solidFill>
                  <a:schemeClr val="bg2">
                    <a:lumMod val="50000"/>
                  </a:schemeClr>
                </a:solidFill>
              </a:rPr>
              <a:t>Аукцион </a:t>
            </a:r>
            <a:r>
              <a:rPr lang="ru-RU" sz="60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6000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ru-RU" sz="6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124744"/>
            <a:ext cx="7498080" cy="512365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 Кто скажет последним своё слово, тот и побеждает.</a:t>
            </a:r>
          </a:p>
          <a:p>
            <a:r>
              <a:rPr lang="ru-RU" dirty="0" smtClean="0"/>
              <a:t>Смелая</a:t>
            </a:r>
            <a:r>
              <a:rPr lang="ru-RU" b="1" dirty="0" smtClean="0"/>
              <a:t> </a:t>
            </a:r>
            <a:r>
              <a:rPr lang="ru-RU" dirty="0" smtClean="0"/>
              <a:t>– храбрая, бесстрашная, отважная, мужественная, героическая, неустрашимая;</a:t>
            </a:r>
          </a:p>
          <a:p>
            <a:r>
              <a:rPr lang="ru-RU" dirty="0" smtClean="0"/>
              <a:t>Проворная – ловкая, юркая, увертливая, шустрая;</a:t>
            </a:r>
          </a:p>
          <a:p>
            <a:r>
              <a:rPr lang="ru-RU" dirty="0" smtClean="0"/>
              <a:t>Красивая – прекрасная, хорошенькая, замечательная, пригожая;</a:t>
            </a:r>
          </a:p>
          <a:p>
            <a:r>
              <a:rPr lang="ru-RU" dirty="0" smtClean="0"/>
              <a:t>Птица поёт – свищет, заливается, кричит, трещит, стрекочет, чирикает;</a:t>
            </a:r>
          </a:p>
          <a:p>
            <a:r>
              <a:rPr lang="ru-RU" dirty="0" smtClean="0"/>
              <a:t>Летает – вьётся, проносится, порхает, кружит;</a:t>
            </a:r>
          </a:p>
          <a:p>
            <a:r>
              <a:rPr lang="ru-RU" dirty="0" smtClean="0"/>
              <a:t>Клюёт – ест, питается, кормится, подкрепляется, лакомится.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b="1" dirty="0" smtClean="0"/>
              <a:t> </a:t>
            </a:r>
            <a:r>
              <a:rPr lang="ru-RU" sz="4400" b="1" dirty="0" smtClean="0">
                <a:solidFill>
                  <a:schemeClr val="bg2">
                    <a:lumMod val="50000"/>
                  </a:schemeClr>
                </a:solidFill>
              </a:rPr>
              <a:t>Эрудит 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268760"/>
            <a:ext cx="7498080" cy="4979640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Торопиться –           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с</a:t>
            </a:r>
            <a:r>
              <a:rPr lang="ru-RU" b="1" dirty="0" smtClean="0"/>
              <a:t>пешить.</a:t>
            </a:r>
          </a:p>
          <a:p>
            <a:r>
              <a:rPr lang="ru-RU" b="1" dirty="0" smtClean="0"/>
              <a:t>Учить -                        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и</a:t>
            </a:r>
            <a:r>
              <a:rPr lang="ru-RU" b="1" dirty="0" smtClean="0"/>
              <a:t>зучать.</a:t>
            </a:r>
          </a:p>
          <a:p>
            <a:r>
              <a:rPr lang="ru-RU" b="1" dirty="0" smtClean="0"/>
              <a:t>Бежать –                    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н</a:t>
            </a:r>
            <a:r>
              <a:rPr lang="ru-RU" b="1" dirty="0" smtClean="0"/>
              <a:t>естись.</a:t>
            </a:r>
          </a:p>
          <a:p>
            <a:r>
              <a:rPr lang="ru-RU" b="1" dirty="0" smtClean="0"/>
              <a:t>Осилить –                 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о</a:t>
            </a:r>
            <a:r>
              <a:rPr lang="ru-RU" b="1" dirty="0" smtClean="0"/>
              <a:t>долеть.</a:t>
            </a:r>
          </a:p>
          <a:p>
            <a:r>
              <a:rPr lang="ru-RU" b="1" dirty="0" smtClean="0"/>
              <a:t>Известие –               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н</a:t>
            </a:r>
            <a:r>
              <a:rPr lang="ru-RU" b="1" dirty="0" smtClean="0"/>
              <a:t>овость.</a:t>
            </a:r>
          </a:p>
          <a:p>
            <a:r>
              <a:rPr lang="ru-RU" b="1" dirty="0" smtClean="0"/>
              <a:t>Удивить –                 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и</a:t>
            </a:r>
            <a:r>
              <a:rPr lang="ru-RU" b="1" dirty="0" smtClean="0"/>
              <a:t>зумить.</a:t>
            </a:r>
          </a:p>
          <a:p>
            <a:r>
              <a:rPr lang="ru-RU" b="1" dirty="0" smtClean="0"/>
              <a:t>Фантазировать – 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м</a:t>
            </a:r>
            <a:r>
              <a:rPr lang="ru-RU" b="1" dirty="0" smtClean="0"/>
              <a:t>ечтать.</a:t>
            </a:r>
          </a:p>
          <a:p>
            <a:r>
              <a:rPr lang="ru-RU" b="1" dirty="0" smtClean="0"/>
              <a:t>Работа –           </a:t>
            </a:r>
            <a:r>
              <a:rPr lang="ru-RU" b="1" dirty="0" err="1" smtClean="0"/>
              <a:t>з</a:t>
            </a:r>
            <a:r>
              <a:rPr lang="ru-RU" b="1" dirty="0" smtClean="0"/>
              <a:t>...</a:t>
            </a:r>
            <a:br>
              <a:rPr lang="ru-RU" b="1" dirty="0" smtClean="0"/>
            </a:br>
            <a:r>
              <a:rPr lang="ru-RU" b="1" dirty="0" smtClean="0"/>
              <a:t>родник –          и...</a:t>
            </a:r>
            <a:br>
              <a:rPr lang="ru-RU" b="1" dirty="0" smtClean="0"/>
            </a:br>
            <a:r>
              <a:rPr lang="ru-RU" b="1" dirty="0" smtClean="0"/>
              <a:t>холод –             м...</a:t>
            </a:r>
            <a:br>
              <a:rPr lang="ru-RU" b="1" dirty="0" smtClean="0"/>
            </a:br>
            <a:r>
              <a:rPr lang="ru-RU" b="1" dirty="0" smtClean="0"/>
              <a:t>деятельный – а...</a:t>
            </a:r>
          </a:p>
          <a:p>
            <a:r>
              <a:rPr lang="ru-RU" b="1" dirty="0" smtClean="0"/>
              <a:t>Обрыв –           к...</a:t>
            </a:r>
            <a:br>
              <a:rPr lang="ru-RU" b="1" dirty="0" smtClean="0"/>
            </a:br>
            <a:r>
              <a:rPr lang="ru-RU" b="1" dirty="0" smtClean="0"/>
              <a:t>пасмурный – н...</a:t>
            </a:r>
            <a:br>
              <a:rPr lang="ru-RU" b="1" dirty="0" smtClean="0"/>
            </a:br>
            <a:r>
              <a:rPr lang="ru-RU" b="1" dirty="0" smtClean="0"/>
              <a:t>забава –           и...</a:t>
            </a:r>
            <a:br>
              <a:rPr lang="ru-RU" b="1" dirty="0" smtClean="0"/>
            </a:br>
            <a:r>
              <a:rPr lang="ru-RU" b="1" dirty="0" smtClean="0"/>
              <a:t>рубеж –            г...</a:t>
            </a:r>
            <a:br>
              <a:rPr lang="ru-RU" b="1" dirty="0" smtClean="0"/>
            </a:br>
            <a:r>
              <a:rPr lang="ru-RU" b="1" dirty="0" smtClean="0"/>
              <a:t>самописка –  а...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5976" y="116632"/>
            <a:ext cx="4577712" cy="1300688"/>
          </a:xfrm>
        </p:spPr>
        <p:txBody>
          <a:bodyPr>
            <a:normAutofit/>
          </a:bodyPr>
          <a:lstStyle/>
          <a:p>
            <a:pPr lvl="0" algn="ctr"/>
            <a:r>
              <a:rPr lang="ru-RU" sz="5400" b="1" dirty="0" smtClean="0">
                <a:solidFill>
                  <a:schemeClr val="bg2">
                    <a:lumMod val="50000"/>
                  </a:schemeClr>
                </a:solidFill>
              </a:rPr>
              <a:t> Эрудит </a:t>
            </a:r>
            <a:endParaRPr lang="ru-RU" sz="5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332656"/>
            <a:ext cx="3657600" cy="5854784"/>
          </a:xfrm>
        </p:spPr>
        <p:txBody>
          <a:bodyPr>
            <a:noAutofit/>
          </a:bodyPr>
          <a:lstStyle/>
          <a:p>
            <a:r>
              <a:rPr lang="ru-RU" sz="1200" b="1" dirty="0" smtClean="0"/>
              <a:t>Ход игры: напишите слова – синонимы, в которых вторые буквы уже проставлены.</a:t>
            </a:r>
          </a:p>
          <a:p>
            <a:r>
              <a:rPr lang="ru-RU" sz="1200" b="1" dirty="0" smtClean="0"/>
              <a:t>Главный –   .с</a:t>
            </a:r>
          </a:p>
          <a:p>
            <a:r>
              <a:rPr lang="ru-RU" sz="1200" b="1" dirty="0" smtClean="0"/>
              <a:t>Мощный – . и</a:t>
            </a:r>
          </a:p>
          <a:p>
            <a:r>
              <a:rPr lang="ru-RU" sz="1200" b="1" dirty="0" smtClean="0"/>
              <a:t>Иностранный – . </a:t>
            </a:r>
            <a:r>
              <a:rPr lang="ru-RU" sz="1200" b="1" dirty="0" err="1" smtClean="0"/>
              <a:t>н</a:t>
            </a:r>
            <a:endParaRPr lang="ru-RU" sz="1200" b="1" dirty="0" smtClean="0"/>
          </a:p>
          <a:p>
            <a:r>
              <a:rPr lang="ru-RU" sz="1200" b="1" dirty="0" smtClean="0"/>
              <a:t>Жадный – . л</a:t>
            </a:r>
          </a:p>
          <a:p>
            <a:r>
              <a:rPr lang="ru-RU" sz="1200" b="1" dirty="0" smtClean="0"/>
              <a:t>Густой –  . а</a:t>
            </a:r>
          </a:p>
          <a:p>
            <a:r>
              <a:rPr lang="ru-RU" sz="1200" b="1" dirty="0" smtClean="0"/>
              <a:t>Большой –  . г</a:t>
            </a:r>
          </a:p>
          <a:p>
            <a:r>
              <a:rPr lang="ru-RU" sz="1200" b="1" dirty="0" smtClean="0"/>
              <a:t>Смышленый – . о</a:t>
            </a:r>
          </a:p>
          <a:p>
            <a:r>
              <a:rPr lang="ru-RU" sz="1200" b="1" dirty="0" smtClean="0"/>
              <a:t>Занимательный  - . </a:t>
            </a:r>
            <a:r>
              <a:rPr lang="ru-RU" sz="1200" b="1" dirty="0" err="1" smtClean="0"/>
              <a:t>н</a:t>
            </a:r>
            <a:endParaRPr lang="ru-RU" sz="1200" b="1" dirty="0" smtClean="0"/>
          </a:p>
          <a:p>
            <a:r>
              <a:rPr lang="ru-RU" sz="1200" b="1" dirty="0" smtClean="0"/>
              <a:t>Прекрасный - . и</a:t>
            </a:r>
          </a:p>
          <a:p>
            <a:r>
              <a:rPr lang="ru-RU" sz="1200" b="1" dirty="0" smtClean="0"/>
              <a:t>Кроткий – . м</a:t>
            </a:r>
          </a:p>
          <a:p>
            <a:r>
              <a:rPr lang="ru-RU" sz="1200" b="1" dirty="0" smtClean="0"/>
              <a:t>Скорый – . </a:t>
            </a:r>
            <a:r>
              <a:rPr lang="ru-RU" sz="1200" b="1" dirty="0" err="1" smtClean="0"/>
              <a:t>ы</a:t>
            </a:r>
            <a:endParaRPr lang="ru-RU" sz="1200" b="1" dirty="0" smtClean="0"/>
          </a:p>
          <a:p>
            <a:r>
              <a:rPr lang="ru-RU" sz="1200" b="1" dirty="0" smtClean="0"/>
              <a:t>Отчетливый – .  </a:t>
            </a:r>
            <a:r>
              <a:rPr lang="ru-RU" sz="1200" b="1" dirty="0" err="1" smtClean="0"/>
              <a:t>п</a:t>
            </a:r>
            <a:endParaRPr lang="ru-RU" sz="1200" b="1" dirty="0" smtClean="0"/>
          </a:p>
          <a:p>
            <a:r>
              <a:rPr lang="ru-RU" sz="1200" b="1" dirty="0" smtClean="0"/>
              <a:t>Буйный – . </a:t>
            </a:r>
            <a:r>
              <a:rPr lang="ru-RU" sz="1200" b="1" dirty="0" err="1" smtClean="0"/>
              <a:t>р</a:t>
            </a:r>
            <a:endParaRPr lang="ru-RU" sz="1200" b="1" dirty="0" smtClean="0"/>
          </a:p>
          <a:p>
            <a:r>
              <a:rPr lang="ru-RU" sz="1200" b="1" dirty="0" smtClean="0"/>
              <a:t>Притворный – . и </a:t>
            </a:r>
          </a:p>
          <a:p>
            <a:r>
              <a:rPr lang="ru-RU" sz="1200" b="1" dirty="0" smtClean="0"/>
              <a:t>Жгучий –  . а</a:t>
            </a:r>
          </a:p>
          <a:p>
            <a:r>
              <a:rPr lang="ru-RU" sz="1200" b="1" dirty="0" smtClean="0"/>
              <a:t>Смелый – . т</a:t>
            </a:r>
          </a:p>
          <a:p>
            <a:r>
              <a:rPr lang="ru-RU" sz="1200" b="1" dirty="0" smtClean="0"/>
              <a:t>Выносливый –  . е</a:t>
            </a:r>
          </a:p>
          <a:p>
            <a:r>
              <a:rPr lang="ru-RU" sz="1200" b="1" dirty="0" smtClean="0"/>
              <a:t>Гостеприимный – . л</a:t>
            </a:r>
          </a:p>
          <a:p>
            <a:r>
              <a:rPr lang="ru-RU" sz="1200" b="1" dirty="0" smtClean="0"/>
              <a:t>Заискивающий – . </a:t>
            </a:r>
            <a:r>
              <a:rPr lang="ru-RU" sz="1200" b="1" dirty="0" err="1" smtClean="0"/>
              <a:t>ь</a:t>
            </a:r>
            <a:endParaRPr lang="ru-RU" sz="1200" b="1" dirty="0" smtClean="0"/>
          </a:p>
          <a:p>
            <a:r>
              <a:rPr lang="ru-RU" sz="1200" b="1" dirty="0" smtClean="0"/>
              <a:t>Жгучий – . и </a:t>
            </a:r>
          </a:p>
          <a:p>
            <a:r>
              <a:rPr lang="ru-RU" sz="1200" b="1" dirty="0" smtClean="0"/>
              <a:t>Роскошный –  . </a:t>
            </a:r>
            <a:r>
              <a:rPr lang="ru-RU" sz="1200" b="1" dirty="0" err="1" smtClean="0"/>
              <a:t>ы</a:t>
            </a:r>
            <a:endParaRPr lang="ru-RU" sz="1200" b="1" dirty="0" smtClean="0"/>
          </a:p>
          <a:p>
            <a:r>
              <a:rPr lang="ru-RU" sz="1200" b="1" dirty="0" smtClean="0"/>
              <a:t>Бесстрашный – . е</a:t>
            </a:r>
          </a:p>
          <a:p>
            <a:endParaRPr lang="ru-RU" sz="8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196752"/>
            <a:ext cx="3657600" cy="4990688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Слова для справок:</a:t>
            </a:r>
            <a:r>
              <a:rPr lang="ru-RU" i="1" dirty="0" smtClean="0"/>
              <a:t> знойный, жаркий, основной, крикливый, отважный, быстрый, терпеливый, иноязычный, сообразительный, живописный, сильный, интересный, огромный, частый, смущенный, лицемерный, алчный, хлебосольный, определенный, льстивый, безбоязненный, пышный.</a:t>
            </a:r>
          </a:p>
          <a:p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Волшебный мешочек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dirty="0" smtClean="0"/>
              <a:t>  Учащиеся вытягивают предметы из мешочка, называют их, подбирают синоним.</a:t>
            </a:r>
            <a:endParaRPr lang="ru-RU" dirty="0" smtClean="0"/>
          </a:p>
          <a:p>
            <a:r>
              <a:rPr lang="ru-RU" dirty="0" smtClean="0"/>
              <a:t>пена – мусс,</a:t>
            </a:r>
          </a:p>
          <a:p>
            <a:r>
              <a:rPr lang="ru-RU" dirty="0" smtClean="0"/>
              <a:t> выпрямитель – утюжок,</a:t>
            </a:r>
          </a:p>
          <a:p>
            <a:r>
              <a:rPr lang="ru-RU" dirty="0" smtClean="0"/>
              <a:t> невидимка – заколка,</a:t>
            </a:r>
          </a:p>
          <a:p>
            <a:r>
              <a:rPr lang="ru-RU" dirty="0" smtClean="0"/>
              <a:t> расческа – гребень, </a:t>
            </a:r>
          </a:p>
          <a:p>
            <a:r>
              <a:rPr lang="ru-RU" dirty="0" smtClean="0"/>
              <a:t>тушь – краска,  </a:t>
            </a:r>
            <a:r>
              <a:rPr lang="ru-RU" dirty="0" err="1" smtClean="0"/>
              <a:t>бросматик</a:t>
            </a:r>
            <a:r>
              <a:rPr lang="ru-RU" dirty="0" smtClean="0"/>
              <a:t>, </a:t>
            </a:r>
          </a:p>
          <a:p>
            <a:r>
              <a:rPr lang="ru-RU" dirty="0" smtClean="0"/>
              <a:t>бигуди – папильотки, </a:t>
            </a:r>
          </a:p>
          <a:p>
            <a:r>
              <a:rPr lang="ru-RU" dirty="0" smtClean="0"/>
              <a:t>парикмахер – цирюльник, брадобрей.</a:t>
            </a:r>
          </a:p>
          <a:p>
            <a:pPr>
              <a:buNone/>
            </a:pPr>
            <a:r>
              <a:rPr lang="ru-RU" b="1" dirty="0" smtClean="0"/>
              <a:t>       Можно картинки</a:t>
            </a:r>
          </a:p>
          <a:p>
            <a:r>
              <a:rPr lang="ru-RU" dirty="0" smtClean="0"/>
              <a:t>Школьник –ученик</a:t>
            </a:r>
          </a:p>
          <a:p>
            <a:r>
              <a:rPr lang="ru-RU" dirty="0" smtClean="0"/>
              <a:t>Спешить- торопиться</a:t>
            </a:r>
          </a:p>
          <a:p>
            <a:r>
              <a:rPr lang="ru-RU" dirty="0" smtClean="0"/>
              <a:t>Говорить- шептать</a:t>
            </a:r>
          </a:p>
          <a:p>
            <a:r>
              <a:rPr lang="ru-RU" dirty="0" smtClean="0"/>
              <a:t>Дом-изба</a:t>
            </a:r>
          </a:p>
          <a:p>
            <a:r>
              <a:rPr lang="ru-RU" dirty="0" smtClean="0"/>
              <a:t>Дождь- ливень</a:t>
            </a:r>
          </a:p>
          <a:p>
            <a:endParaRPr lang="ru-RU" dirty="0"/>
          </a:p>
        </p:txBody>
      </p:sp>
      <p:pic>
        <p:nvPicPr>
          <p:cNvPr id="17410" name="Picture 2" descr="https://moi-tvoi.ru/upload/iblock/photos144/product_143702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67635" y="2060848"/>
            <a:ext cx="3076365" cy="33966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Кто лишний?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Огонь, дым, пламя</a:t>
            </a:r>
          </a:p>
          <a:p>
            <a:r>
              <a:rPr lang="ru-RU" dirty="0" smtClean="0"/>
              <a:t> Алфавит, чистописание, азбука</a:t>
            </a:r>
          </a:p>
          <a:p>
            <a:r>
              <a:rPr lang="ru-RU" dirty="0" smtClean="0"/>
              <a:t> Лошадь, конница, кавалерия</a:t>
            </a:r>
          </a:p>
          <a:p>
            <a:r>
              <a:rPr lang="ru-RU" dirty="0" smtClean="0"/>
              <a:t> Бросать, кидать, ловить</a:t>
            </a:r>
          </a:p>
          <a:p>
            <a:r>
              <a:rPr lang="ru-RU" dirty="0" smtClean="0"/>
              <a:t>Храбрый, звонкий, смелый, отважный.</a:t>
            </a:r>
          </a:p>
          <a:p>
            <a:r>
              <a:rPr lang="ru-RU" dirty="0" smtClean="0"/>
              <a:t>Умный, большой, громадный, крупный.</a:t>
            </a:r>
          </a:p>
          <a:p>
            <a:r>
              <a:rPr lang="ru-RU" dirty="0" smtClean="0"/>
              <a:t>Горячий, раскаленный, тяжелый, жаркий.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clipartbest.com/cliparts/RTA/ReR/RTAReRkgc.jpg"/>
          <p:cNvPicPr>
            <a:picLocks noChangeAspect="1" noChangeArrowheads="1"/>
          </p:cNvPicPr>
          <p:nvPr/>
        </p:nvPicPr>
        <p:blipFill>
          <a:blip r:embed="rId2" cstate="print"/>
          <a:srcRect t="5387" b="7307"/>
          <a:stretch>
            <a:fillRect/>
          </a:stretch>
        </p:blipFill>
        <p:spPr bwMode="auto">
          <a:xfrm>
            <a:off x="0" y="0"/>
            <a:ext cx="3059832" cy="232265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187624" y="1988840"/>
            <a:ext cx="7704856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ru-RU" sz="2400" i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</a:t>
            </a:r>
            <a:endParaRPr lang="ru-RU" sz="2400" i="1" dirty="0" smtClean="0">
              <a:latin typeface="Georgia" pitchFamily="18" charset="0"/>
            </a:endParaRPr>
          </a:p>
          <a:p>
            <a:pPr algn="just"/>
            <a:r>
              <a:rPr lang="ru-RU" sz="3200" dirty="0" smtClean="0">
                <a:latin typeface="Georgia" pitchFamily="18" charset="0"/>
              </a:rPr>
              <a:t>           </a:t>
            </a:r>
            <a:r>
              <a:rPr lang="ru-RU" sz="3200" b="1" dirty="0" smtClean="0">
                <a:latin typeface="Georgia" pitchFamily="18" charset="0"/>
              </a:rPr>
              <a:t>Назвать антонимы к словам:</a:t>
            </a:r>
          </a:p>
          <a:p>
            <a:r>
              <a:rPr lang="ru-RU" sz="3200" dirty="0" smtClean="0">
                <a:latin typeface="Georgia" pitchFamily="18" charset="0"/>
              </a:rPr>
              <a:t>шум, утро, холод, враг, болезнь, радость,</a:t>
            </a:r>
          </a:p>
          <a:p>
            <a:r>
              <a:rPr lang="ru-RU" sz="3200" dirty="0" smtClean="0">
                <a:latin typeface="Georgia" pitchFamily="18" charset="0"/>
              </a:rPr>
              <a:t> старость,  доброта, потеря, ложь, горе, внизу, черный, маленький, юг, медленно, влево, темно, лето, близко, ругать, сытый, начало, опустить .</a:t>
            </a:r>
          </a:p>
          <a:p>
            <a:pPr>
              <a:buFont typeface="Wingdings" pitchFamily="2" charset="2"/>
              <a:buNone/>
            </a:pPr>
            <a:endParaRPr lang="ru-RU" sz="2400" i="1" dirty="0">
              <a:latin typeface="Georgia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915816" y="274638"/>
            <a:ext cx="5770984" cy="2074241"/>
          </a:xfrm>
        </p:spPr>
        <p:txBody>
          <a:bodyPr>
            <a:normAutofit/>
          </a:bodyPr>
          <a:lstStyle/>
          <a:p>
            <a:pPr algn="ctr"/>
            <a:r>
              <a:rPr lang="ru-RU" i="1" dirty="0" smtClean="0">
                <a:latin typeface="Georgia" pitchFamily="18" charset="0"/>
              </a:rPr>
              <a:t> </a:t>
            </a:r>
            <a:r>
              <a:rPr lang="ru-RU" sz="5400" b="1" dirty="0" smtClean="0">
                <a:solidFill>
                  <a:schemeClr val="bg2">
                    <a:lumMod val="50000"/>
                  </a:schemeClr>
                </a:solidFill>
                <a:latin typeface="Georgia" pitchFamily="18" charset="0"/>
              </a:rPr>
              <a:t>Лови – назови</a:t>
            </a:r>
            <a:br>
              <a:rPr lang="ru-RU" sz="5400" b="1" dirty="0" smtClean="0">
                <a:solidFill>
                  <a:schemeClr val="bg2">
                    <a:lumMod val="50000"/>
                  </a:schemeClr>
                </a:solidFill>
                <a:latin typeface="Georgia" pitchFamily="18" charset="0"/>
              </a:rPr>
            </a:br>
            <a:r>
              <a:rPr lang="ru-RU" sz="5400" b="1" dirty="0" smtClean="0">
                <a:solidFill>
                  <a:schemeClr val="bg2">
                    <a:lumMod val="50000"/>
                  </a:schemeClr>
                </a:solidFill>
              </a:rPr>
              <a:t>Говори наоборот </a:t>
            </a:r>
            <a:r>
              <a:rPr lang="ru-RU" sz="5400" b="1" dirty="0" smtClean="0">
                <a:solidFill>
                  <a:schemeClr val="bg2">
                    <a:lumMod val="50000"/>
                  </a:schemeClr>
                </a:solidFill>
                <a:latin typeface="Georgia" pitchFamily="18" charset="0"/>
              </a:rPr>
              <a:t> </a:t>
            </a:r>
            <a:endParaRPr lang="ru-RU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 flipV="1">
            <a:off x="683568" y="6019800"/>
            <a:ext cx="8003232" cy="481541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Весёлые автомобили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43808" y="1196752"/>
            <a:ext cx="6089880" cy="5051648"/>
          </a:xfrm>
        </p:spPr>
        <p:txBody>
          <a:bodyPr>
            <a:normAutofit lnSpcReduction="10000"/>
          </a:bodyPr>
          <a:lstStyle/>
          <a:p>
            <a:r>
              <a:rPr lang="ru-RU" b="1" u="sng" dirty="0" smtClean="0"/>
              <a:t>Цель:</a:t>
            </a:r>
            <a:r>
              <a:rPr lang="ru-RU" dirty="0" smtClean="0"/>
              <a:t> активизация в речи глаголов движения.</a:t>
            </a:r>
          </a:p>
          <a:p>
            <a:r>
              <a:rPr lang="ru-RU" dirty="0" smtClean="0"/>
              <a:t>Выезжая, по сигналу, каждый  автомобиль  должен сказать глагол движения ( выехал, уехал, поехал, отъехал, покатился, помчался и т.д.).</a:t>
            </a:r>
          </a:p>
          <a:p>
            <a:r>
              <a:rPr lang="ru-RU" dirty="0" smtClean="0"/>
              <a:t>Приехав в гараж, сказать: приехал, подъехал, заехал, прибыл, примчался и т.д. </a:t>
            </a:r>
          </a:p>
          <a:p>
            <a:endParaRPr lang="ru-RU" dirty="0"/>
          </a:p>
        </p:txBody>
      </p:sp>
      <p:pic>
        <p:nvPicPr>
          <p:cNvPr id="13316" name="Picture 4" descr="https://avatars.mds.yandex.net/get-pdb/1942510/abde92c5-b846-45cb-b7a8-0ee58c97430e/s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2871058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Найди антонимы в пословицах 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980728"/>
            <a:ext cx="7818072" cy="526767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 </a:t>
            </a:r>
            <a:r>
              <a:rPr lang="ru-RU" b="1" dirty="0" smtClean="0"/>
              <a:t>Ученье - свет, а </a:t>
            </a:r>
            <a:r>
              <a:rPr lang="ru-RU" b="1" dirty="0" err="1" smtClean="0"/>
              <a:t>неученье</a:t>
            </a:r>
            <a:r>
              <a:rPr lang="ru-RU" b="1" dirty="0" smtClean="0"/>
              <a:t> - тьма.</a:t>
            </a:r>
          </a:p>
          <a:p>
            <a:r>
              <a:rPr lang="ru-RU" b="1" dirty="0" smtClean="0"/>
              <a:t>Меньше говори, а больше делай.</a:t>
            </a:r>
          </a:p>
          <a:p>
            <a:r>
              <a:rPr lang="ru-RU" b="1" dirty="0" smtClean="0"/>
              <a:t>Труд кормит, а лень портит.</a:t>
            </a:r>
          </a:p>
          <a:p>
            <a:r>
              <a:rPr lang="ru-RU" b="1" dirty="0" smtClean="0"/>
              <a:t>Готовь сани летом, а телегу зимой.</a:t>
            </a:r>
          </a:p>
          <a:p>
            <a:r>
              <a:rPr lang="ru-RU" b="1" dirty="0" smtClean="0"/>
              <a:t> Большая работа лучше большого безделья.</a:t>
            </a:r>
          </a:p>
          <a:p>
            <a:r>
              <a:rPr lang="ru-RU" b="1" dirty="0" smtClean="0"/>
              <a:t> Лето собирает, а зима подъедает .</a:t>
            </a:r>
          </a:p>
          <a:p>
            <a:r>
              <a:rPr lang="ru-RU" b="1" dirty="0" smtClean="0"/>
              <a:t> Чужбина - калина, родина – малина.</a:t>
            </a:r>
          </a:p>
          <a:p>
            <a:r>
              <a:rPr lang="ru-RU" b="1" dirty="0" smtClean="0"/>
              <a:t> Маленькое дело лучше большого безделья. </a:t>
            </a:r>
          </a:p>
          <a:p>
            <a:r>
              <a:rPr lang="ru-RU" b="1" dirty="0" smtClean="0"/>
              <a:t>Свет победит тьму, а мир - войну. </a:t>
            </a:r>
          </a:p>
          <a:p>
            <a:r>
              <a:rPr lang="ru-RU" b="1" dirty="0" smtClean="0"/>
              <a:t>Недруг поддакивает, а друг спорит.</a:t>
            </a:r>
          </a:p>
          <a:p>
            <a:r>
              <a:rPr lang="ru-RU" b="1" dirty="0" smtClean="0"/>
              <a:t>Маленькое дело лучше большого безделья.</a:t>
            </a:r>
          </a:p>
          <a:p>
            <a:r>
              <a:rPr lang="ru-RU" b="1" dirty="0" smtClean="0"/>
              <a:t> Умей не только брать, но и отдавать.</a:t>
            </a:r>
          </a:p>
          <a:p>
            <a:r>
              <a:rPr lang="ru-RU" b="1" dirty="0" smtClean="0"/>
              <a:t>Легче друга потерять, чем найти.</a:t>
            </a:r>
          </a:p>
          <a:p>
            <a:r>
              <a:rPr lang="ru-RU" b="1" dirty="0" smtClean="0"/>
              <a:t> Язык длинный , да ум короткий.</a:t>
            </a:r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Дополни антонимы в пословицах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980728"/>
            <a:ext cx="7818072" cy="526767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ru-RU" i="1" dirty="0" smtClean="0"/>
              <a:t> </a:t>
            </a:r>
            <a:r>
              <a:rPr lang="ru-RU" b="1" dirty="0" smtClean="0"/>
              <a:t>Больше думай,.... говори.</a:t>
            </a:r>
          </a:p>
          <a:p>
            <a:r>
              <a:rPr lang="ru-RU" b="1" dirty="0" smtClean="0"/>
              <a:t> Большому уму и в ..... голове не тесно.  </a:t>
            </a:r>
          </a:p>
          <a:p>
            <a:r>
              <a:rPr lang="ru-RU" b="1" dirty="0" smtClean="0"/>
              <a:t> Будет день - будет и ....</a:t>
            </a:r>
          </a:p>
          <a:p>
            <a:r>
              <a:rPr lang="ru-RU" b="1" dirty="0" smtClean="0"/>
              <a:t> Будет зима - будет и ....	</a:t>
            </a:r>
          </a:p>
          <a:p>
            <a:r>
              <a:rPr lang="ru-RU" b="1" dirty="0" smtClean="0"/>
              <a:t> В мороз заснуть легко, проснуться-....</a:t>
            </a:r>
          </a:p>
          <a:p>
            <a:r>
              <a:rPr lang="ru-RU" b="1" dirty="0" smtClean="0"/>
              <a:t> Век долог, да час....</a:t>
            </a:r>
          </a:p>
          <a:p>
            <a:r>
              <a:rPr lang="ru-RU" b="1" dirty="0" smtClean="0"/>
              <a:t> Говорит ...., делает черно.</a:t>
            </a:r>
          </a:p>
          <a:p>
            <a:r>
              <a:rPr lang="ru-RU" b="1" dirty="0" smtClean="0"/>
              <a:t> Горькая правда лучше .... лжи.</a:t>
            </a:r>
          </a:p>
          <a:p>
            <a:r>
              <a:rPr lang="ru-RU" b="1" dirty="0" smtClean="0"/>
              <a:t> Добро помни, а зло ....</a:t>
            </a:r>
          </a:p>
          <a:p>
            <a:r>
              <a:rPr lang="ru-RU" b="1" dirty="0" smtClean="0"/>
              <a:t> Дождик вымочит, а красное солнышко-...</a:t>
            </a:r>
          </a:p>
          <a:p>
            <a:r>
              <a:rPr lang="ru-RU" b="1" dirty="0" smtClean="0"/>
              <a:t> Новых друзей наживай, а .... не теряй.</a:t>
            </a:r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Найди синонимы в пословицах 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i="1" dirty="0" smtClean="0"/>
              <a:t>Скупой глядит - как бы другому не дать, а жадный глядит - как бы у другого отнять.</a:t>
            </a:r>
            <a:endParaRPr lang="ru-RU" dirty="0" smtClean="0"/>
          </a:p>
          <a:p>
            <a:r>
              <a:rPr lang="ru-RU" i="1" dirty="0" smtClean="0"/>
              <a:t> Клевета и ложь - не одно и то же. </a:t>
            </a:r>
          </a:p>
          <a:p>
            <a:r>
              <a:rPr lang="ru-RU" i="1" dirty="0" smtClean="0"/>
              <a:t>Ложь бывает и спроста, а клевета всегда с умыслом.</a:t>
            </a:r>
            <a:endParaRPr lang="ru-RU" dirty="0" smtClean="0"/>
          </a:p>
          <a:p>
            <a:r>
              <a:rPr lang="ru-RU" dirty="0" smtClean="0"/>
              <a:t>Спеши, не спеши, а поторапливайся.</a:t>
            </a:r>
          </a:p>
          <a:p>
            <a:r>
              <a:rPr lang="ru-RU" dirty="0" smtClean="0"/>
              <a:t> Приятелей много, а друга нет.</a:t>
            </a:r>
          </a:p>
          <a:p>
            <a:r>
              <a:rPr lang="ru-RU" dirty="0" smtClean="0"/>
              <a:t> Переливает из пустого в порожнее.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5.infourok.ru/uploads/ex/0d08/0004664f-57789260/img9.jpg"/>
          <p:cNvPicPr>
            <a:picLocks noChangeAspect="1" noChangeArrowheads="1"/>
          </p:cNvPicPr>
          <p:nvPr/>
        </p:nvPicPr>
        <p:blipFill>
          <a:blip r:embed="rId2" cstate="print">
            <a:lum bright="-30000" contrast="40000"/>
          </a:blip>
          <a:srcRect l="8263" t="5070" r="3538" b="5698"/>
          <a:stretch>
            <a:fillRect/>
          </a:stretch>
        </p:blipFill>
        <p:spPr bwMode="auto">
          <a:xfrm>
            <a:off x="611560" y="0"/>
            <a:ext cx="842493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andia.ru/text/84/124/images/img1_31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7" y="188640"/>
            <a:ext cx="7776864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195736" y="3861048"/>
          <a:ext cx="5400600" cy="2376264"/>
        </p:xfrm>
        <a:graphic>
          <a:graphicData uri="http://schemas.openxmlformats.org/drawingml/2006/table">
            <a:tbl>
              <a:tblPr/>
              <a:tblGrid>
                <a:gridCol w="544118"/>
                <a:gridCol w="1515414"/>
                <a:gridCol w="1650248"/>
                <a:gridCol w="1690820"/>
              </a:tblGrid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синонимы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антонимы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омонимы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1187624" y="-9656"/>
            <a:ext cx="7200800" cy="375487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Синонимы. Антонимы. Омонимы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Читаете пары слов, при этом  в нужной ячейке ставите галочки.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Кисть маляра- кисть руки                        6. молодая   – старая     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Быки у моста- быки- животные              7. плитка шоколада –                            плитка на полу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легкая   – тяжёлая                                     8. ливень – дождь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девочка- ученица                                       9. далеко   – близко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древняя   – новая                                        10. ужасное   -красивое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sd.multiurok.ru/html/2018/08/21/s_5b7be6320d5cf/img12.jpg"/>
          <p:cNvPicPr/>
          <p:nvPr/>
        </p:nvPicPr>
        <p:blipFill>
          <a:blip r:embed="rId2" cstate="print"/>
          <a:srcRect l="19081" t="23504" r="22593" b="3632"/>
          <a:stretch>
            <a:fillRect/>
          </a:stretch>
        </p:blipFill>
        <p:spPr bwMode="auto">
          <a:xfrm>
            <a:off x="1619672" y="1484785"/>
            <a:ext cx="561662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5608" y="476672"/>
            <a:ext cx="7498080" cy="940966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chemeClr val="bg2">
                    <a:lumMod val="50000"/>
                  </a:schemeClr>
                </a:solidFill>
              </a:rPr>
              <a:t>Используй цветные карандаши. Раскрась в  одинаковые цвета слова -  синонимы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8388424" y="4797152"/>
            <a:ext cx="545264" cy="1451248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4.infourok.ru/uploads/ex/02ed/000cad1c-4bc5e9f8/img6.jpg"/>
          <p:cNvPicPr/>
          <p:nvPr/>
        </p:nvPicPr>
        <p:blipFill>
          <a:blip r:embed="rId2" cstate="print">
            <a:lum contrast="40000"/>
          </a:blip>
          <a:srcRect t="15458"/>
          <a:stretch>
            <a:fillRect/>
          </a:stretch>
        </p:blipFill>
        <p:spPr bwMode="auto">
          <a:xfrm>
            <a:off x="971601" y="476672"/>
            <a:ext cx="7848872" cy="5328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471</TotalTime>
  <Words>1051</Words>
  <Application>Microsoft Office PowerPoint</Application>
  <PresentationFormat>Экран (4:3)</PresentationFormat>
  <Paragraphs>211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Солнцестояние</vt:lpstr>
      <vt:lpstr>Обогащение активного словарного запаса учащихся в процессе работы над разделом «Язык в действии»  по родному русскому языку во 2 классе.</vt:lpstr>
      <vt:lpstr>Раздел  «Язык в действии»</vt:lpstr>
      <vt:lpstr>Слайд 3</vt:lpstr>
      <vt:lpstr>Слайд 4</vt:lpstr>
      <vt:lpstr>Слайд 5</vt:lpstr>
      <vt:lpstr>Лингвистическое  лото</vt:lpstr>
      <vt:lpstr>Собери пару</vt:lpstr>
      <vt:lpstr>Слайд 8</vt:lpstr>
      <vt:lpstr>Лингвистическая цепочка</vt:lpstr>
      <vt:lpstr>  Располагать синонимы  в порядке возрастания(убывания) признака. </vt:lpstr>
      <vt:lpstr> Аукцион  </vt:lpstr>
      <vt:lpstr> Эрудит </vt:lpstr>
      <vt:lpstr> Эрудит </vt:lpstr>
      <vt:lpstr>Волшебный мешочек</vt:lpstr>
      <vt:lpstr>Кто лишний?</vt:lpstr>
      <vt:lpstr> Лови – назови Говори наоборот  </vt:lpstr>
      <vt:lpstr>Весёлые автомобили</vt:lpstr>
      <vt:lpstr>Найди антонимы в пословицах </vt:lpstr>
      <vt:lpstr>Дополни антонимы в пословицах  </vt:lpstr>
      <vt:lpstr> Найди синонимы в пословицах </vt:lpstr>
      <vt:lpstr>Слайд 21</vt:lpstr>
      <vt:lpstr>Слайд 22</vt:lpstr>
      <vt:lpstr>Слайд 23</vt:lpstr>
      <vt:lpstr>Используй цветные карандаши. Раскрась в  одинаковые цвета слова -  синонимы 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</dc:creator>
  <cp:lastModifiedBy>Ольга</cp:lastModifiedBy>
  <cp:revision>25</cp:revision>
  <dcterms:created xsi:type="dcterms:W3CDTF">2019-11-03T04:20:42Z</dcterms:created>
  <dcterms:modified xsi:type="dcterms:W3CDTF">2021-01-17T10:04:54Z</dcterms:modified>
</cp:coreProperties>
</file>