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sldIdLst>
    <p:sldId id="256" r:id="rId2"/>
    <p:sldId id="257" r:id="rId3"/>
    <p:sldId id="260" r:id="rId4"/>
    <p:sldId id="267" r:id="rId5"/>
    <p:sldId id="268" r:id="rId6"/>
    <p:sldId id="262" r:id="rId7"/>
    <p:sldId id="266" r:id="rId8"/>
    <p:sldId id="261" r:id="rId9"/>
    <p:sldId id="258" r:id="rId10"/>
    <p:sldId id="259" r:id="rId11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-59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414D-9D33-4F01-A8C9-65C125BE2217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783D4-A75A-4278-931A-DC28BE2429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28560-02BA-47E7-B81A-6FFECB59AA33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9EA2E-2D3E-4E55-91D8-9A04CF4BED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32CEE-C050-4C3F-9BBE-F9E90135FF8D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06820-FCCF-4B16-956D-8A452E40C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1EF0-01CA-4537-B73A-53FE22460836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27DD2-D0AC-46A6-90D7-6ACBEEEB9D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A515A-1FD5-459C-BED1-C14026BE53E6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BBE84-38FF-4FAF-8EFA-A9E5E06ECB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D28EC-B846-4FAE-940F-AE1C018DEFCD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3B476-3CE7-46C7-B2A8-889BE6C5EF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D5C20-0046-4DEC-94F3-C2B81577A490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7B144-5458-4A0C-9EFD-5687E3C566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B53C7-CB42-439F-809A-B663FBEF819C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DFC52-A152-435A-B952-805364FCA8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E1526-7621-40AF-90D2-81BFF4585AF4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DEED4-8D4D-4EC6-B439-28FD0CFC9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C01F-59C7-47E1-A837-BEC06FB00791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EE2AF-1AE4-402F-8578-56A757347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E0D14-4A56-41DA-830A-A26668FDFD7F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66301-DAFD-4472-856B-B2DB4F9FB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D8BAFA-6BEF-4E0C-8006-6D1C345D3B57}" type="datetimeFigureOut">
              <a:rPr lang="ru-RU"/>
              <a:pPr>
                <a:defRPr/>
              </a:pPr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6DA204-CB61-49F0-8E07-5C26DA46E2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7" r:id="rId2"/>
    <p:sldLayoutId id="2147483906" r:id="rId3"/>
    <p:sldLayoutId id="2147483905" r:id="rId4"/>
    <p:sldLayoutId id="2147483904" r:id="rId5"/>
    <p:sldLayoutId id="2147483903" r:id="rId6"/>
    <p:sldLayoutId id="2147483902" r:id="rId7"/>
    <p:sldLayoutId id="2147483901" r:id="rId8"/>
    <p:sldLayoutId id="2147483900" r:id="rId9"/>
    <p:sldLayoutId id="2147483899" r:id="rId10"/>
    <p:sldLayoutId id="214748389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906463" y="917575"/>
            <a:ext cx="10434637" cy="23876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Arial" charset="0"/>
                <a:cs typeface="Arial" charset="0"/>
              </a:rPr>
              <a:t>Совершенствование профессиональной компетенции педагогов по формированию предпосылок функциональной грамотности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4025" y="4557713"/>
            <a:ext cx="10079038" cy="1655762"/>
          </a:xfrm>
        </p:spPr>
        <p:txBody>
          <a:bodyPr/>
          <a:lstStyle/>
          <a:p>
            <a:pPr algn="r" eaLnBrk="1" hangingPunct="1"/>
            <a:r>
              <a:rPr lang="ru-RU" smtClean="0">
                <a:latin typeface="Arial" charset="0"/>
                <a:cs typeface="Arial" charset="0"/>
              </a:rPr>
              <a:t>Карпова Светлана Николаевна,</a:t>
            </a:r>
          </a:p>
          <a:p>
            <a:pPr algn="r" eaLnBrk="1" hangingPunct="1"/>
            <a:r>
              <a:rPr lang="ru-RU" smtClean="0">
                <a:latin typeface="Arial" charset="0"/>
                <a:cs typeface="Arial" charset="0"/>
              </a:rPr>
              <a:t>Заместитель заведующего по УВР</a:t>
            </a:r>
          </a:p>
          <a:p>
            <a:pPr algn="r" eaLnBrk="1" hangingPunct="1"/>
            <a:r>
              <a:rPr lang="ru-RU" smtClean="0">
                <a:latin typeface="Arial" charset="0"/>
                <a:cs typeface="Arial" charset="0"/>
              </a:rPr>
              <a:t>МКДОУ црр-д/с «Золотой петушок» г.Слободского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15888" y="388938"/>
            <a:ext cx="11887200" cy="798512"/>
          </a:xfrm>
        </p:spPr>
        <p:txBody>
          <a:bodyPr/>
          <a:lstStyle/>
          <a:p>
            <a:pPr algn="ctr" eaLnBrk="1" hangingPunct="1"/>
            <a:endParaRPr lang="ru-RU" sz="3200" smtClean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0213" y="1303338"/>
            <a:ext cx="11026775" cy="49291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5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15888" y="388938"/>
            <a:ext cx="11887200" cy="798512"/>
          </a:xfrm>
        </p:spPr>
        <p:txBody>
          <a:bodyPr/>
          <a:lstStyle/>
          <a:p>
            <a:pPr algn="ctr" eaLnBrk="1" hangingPunct="1"/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Приказ МО и науки РФ</a:t>
            </a:r>
            <a:r>
              <a:rPr lang="ru-RU" sz="3200" smtClean="0"/>
              <a:t> </a:t>
            </a:r>
            <a:r>
              <a:rPr lang="ru-RU" sz="2400" smtClean="0"/>
              <a:t>от 17 октября 2013 г. N 1155 г. Москва</a:t>
            </a:r>
            <a:br>
              <a:rPr lang="ru-RU" sz="2400" smtClean="0"/>
            </a:br>
            <a:r>
              <a:rPr lang="ru-RU" sz="2400" smtClean="0"/>
              <a:t> «Об утверждении федерального государственного образовательного стандарта ДО»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0213" y="1303338"/>
            <a:ext cx="11352212" cy="5381625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п.3.4.2</a:t>
            </a: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Педагогические работники</a:t>
            </a: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реализующие Программу, должны </a:t>
            </a:r>
            <a:r>
              <a:rPr lang="ru-RU" sz="3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обладать основными компетенциями</a:t>
            </a: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необходимыми для создания условия развития детей, обозначенными в п. 3.2.5 настоящего Стандарта.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п.3.2.5. </a:t>
            </a: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Условия, необходимые для создания социальной ситуации развития детей, соответствующей специфике дошкольного возраста, предполагают: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обеспечение эмоционального благополучия;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поддержку индивидуальности и инициативы детей;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установление правил взаимодействия в разных ситуациях;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построение вариативного развивающего образования, ориентированного на уровень развития, проявляющийся у ребенка в совместной деятельности со взрослым и более опытными сверстниками, но не актуализирующийся в его индивидуальной деятельности (далее — зона ближайшего развития каждого ребенка);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 взаимодействие с родителями (законными представителями) по вопросам образования ребенка, непосредственного вовлечения их в образовательную деятельность, в том числе посредством создания образовательных проектов совместно с семьей на основе выявления потребностей и поддержки образовательных инициатив семьи.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0" y="293688"/>
            <a:ext cx="11887200" cy="80010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Понятие профессиональная компетентность педагога</a:t>
            </a:r>
          </a:p>
        </p:txBody>
      </p:sp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>
          <a:xfrm>
            <a:off x="430213" y="1187450"/>
            <a:ext cx="11506200" cy="5465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20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КОМПЕТЕНЦИЯ – личностные и межличностные качества, способности, навыки и знания, которые выражены в различных формах и ситуациях работы и социальной жизни. В настоящее время понятие «компетентность» расширено, в него включены личностные качества человека.</a:t>
            </a:r>
          </a:p>
          <a:p>
            <a:pPr eaLnBrk="1" hangingPunct="1">
              <a:lnSpc>
                <a:spcPct val="80000"/>
              </a:lnSpc>
            </a:pPr>
            <a:endParaRPr lang="ru-RU" sz="260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Под КОМПЕТЕНТНОСТЬЮ подразумевается – обладание человеком соответствующей компетенцией, включающей его личностное отношение к ней и предмету деятельности. Компетенции являются структурными компонентами компетентности.</a:t>
            </a:r>
          </a:p>
          <a:p>
            <a:pPr eaLnBrk="1" hangingPunct="1">
              <a:lnSpc>
                <a:spcPct val="80000"/>
              </a:lnSpc>
            </a:pPr>
            <a:endParaRPr lang="ru-RU" sz="260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Под ПРОФЕССИОНАЛЬНОЙ КОМПЕТЕНТНОСТЬЮ понимается совокупность профессиональных и личностных качеств, необходимых для успешной педагогической деятельности.</a:t>
            </a:r>
            <a:endParaRPr lang="ru-RU" sz="26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5450"/>
          </a:xfrm>
        </p:spPr>
        <p:txBody>
          <a:bodyPr/>
          <a:lstStyle/>
          <a:p>
            <a:endParaRPr lang="ru-RU" sz="4000" smtClean="0">
              <a:latin typeface="Arial" charset="0"/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73075" y="373063"/>
            <a:ext cx="10974388" cy="5992812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  Инновационный федеральный проект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  «Разработка и реализация вариативных моделей, обеспечивающих возможности формирования предпосылок читательской, математической и естественно-научной грамотности детей 3-7 лет»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Руководитель – Л.Л.Тимофеева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Цель – разработать вариативные модели для формирования у детей 3-7 лет предпосылок читательской, математической и естественно-научной грамотности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smtClean="0">
                <a:latin typeface="Arial" charset="0"/>
              </a:rPr>
              <a:t>Задачи: </a:t>
            </a:r>
          </a:p>
          <a:p>
            <a:pPr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Анализ содержания педпроцесса ДОО</a:t>
            </a:r>
          </a:p>
          <a:p>
            <a:pPr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Анализ программ, пособий, технологий, методов, приёмов</a:t>
            </a:r>
          </a:p>
          <a:p>
            <a:pPr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Внесение изменений в условия ДОО</a:t>
            </a:r>
          </a:p>
          <a:p>
            <a:pPr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Повышение профкомпетентности педагогов</a:t>
            </a:r>
          </a:p>
          <a:p>
            <a:pPr>
              <a:lnSpc>
                <a:spcPct val="80000"/>
              </a:lnSpc>
            </a:pPr>
            <a:r>
              <a:rPr lang="ru-RU" sz="2400" smtClean="0">
                <a:latin typeface="Arial" charset="0"/>
              </a:rPr>
              <a:t>Развитие родительской компетентности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Продукт Проекта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xfrm>
            <a:off x="649288" y="1462088"/>
            <a:ext cx="10704512" cy="4714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mtClean="0">
                <a:latin typeface="Arial" charset="0"/>
              </a:rPr>
              <a:t>Определены теоретические основы формирования предпосылок читательской, математической и естественно-научной грамотности </a:t>
            </a:r>
          </a:p>
          <a:p>
            <a:pPr>
              <a:lnSpc>
                <a:spcPct val="80000"/>
              </a:lnSpc>
            </a:pPr>
            <a:r>
              <a:rPr lang="ru-RU" smtClean="0">
                <a:latin typeface="Arial" charset="0"/>
              </a:rPr>
              <a:t>Выявлены оптимальные компоненты образовательной деятельности: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mtClean="0">
                <a:latin typeface="Arial" charset="0"/>
              </a:rPr>
              <a:t>   содержание, формы, методы, технологии</a:t>
            </a:r>
          </a:p>
          <a:p>
            <a:pPr>
              <a:lnSpc>
                <a:spcPct val="80000"/>
              </a:lnSpc>
            </a:pPr>
            <a:r>
              <a:rPr lang="ru-RU" smtClean="0">
                <a:latin typeface="Arial" charset="0"/>
              </a:rPr>
              <a:t>Инструментарии для оценки условий: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mtClean="0">
                <a:latin typeface="Arial" charset="0"/>
              </a:rPr>
              <a:t>   кадровых, психолого-педагогических, материально-технических, информационно-методических</a:t>
            </a:r>
          </a:p>
          <a:p>
            <a:pPr>
              <a:lnSpc>
                <a:spcPct val="80000"/>
              </a:lnSpc>
            </a:pPr>
            <a:r>
              <a:rPr lang="ru-RU" smtClean="0">
                <a:latin typeface="Arial" charset="0"/>
              </a:rPr>
              <a:t>Система методической и консультативной помощи ДОО и семье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0" y="293688"/>
            <a:ext cx="11887200" cy="106045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>Функциональная математическая грамотность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1325" y="1219200"/>
            <a:ext cx="11382375" cy="5465763"/>
          </a:xfrm>
        </p:spPr>
        <p:txBody>
          <a:bodyPr>
            <a:normAutofit/>
          </a:bodyPr>
          <a:lstStyle/>
          <a:p>
            <a:pPr eaLnBrk="1" hangingPunct="1"/>
            <a:r>
              <a:rPr lang="ru-RU" smtClean="0">
                <a:solidFill>
                  <a:srgbClr val="0070C0"/>
                </a:solidFill>
                <a:latin typeface="Arial" charset="0"/>
                <a:cs typeface="Arial" charset="0"/>
              </a:rPr>
              <a:t>Математическая грамотность </a:t>
            </a:r>
            <a:r>
              <a:rPr lang="ru-RU" smtClean="0">
                <a:solidFill>
                  <a:schemeClr val="tx1"/>
                </a:solidFill>
                <a:latin typeface="Arial" charset="0"/>
                <a:cs typeface="Arial" charset="0"/>
              </a:rPr>
              <a:t> – способность человека рассуждать</a:t>
            </a:r>
          </a:p>
          <a:p>
            <a:pPr eaLnBrk="1" hangingPunct="1"/>
            <a:r>
              <a:rPr lang="ru-RU" smtClean="0">
                <a:solidFill>
                  <a:schemeClr val="tx1"/>
                </a:solidFill>
                <a:latin typeface="Arial" charset="0"/>
                <a:cs typeface="Arial" charset="0"/>
              </a:rPr>
              <a:t>по поводу математического содержания, формулировать, интерпретировать ситуацию, выявляя возможность использования математики для решения проблем в разнообразных контекстах реального мира.</a:t>
            </a:r>
          </a:p>
          <a:p>
            <a:pPr eaLnBrk="1" hangingPunct="1"/>
            <a:r>
              <a:rPr lang="ru-RU" smtClean="0">
                <a:solidFill>
                  <a:schemeClr val="tx1"/>
                </a:solidFill>
                <a:latin typeface="Arial" charset="0"/>
                <a:cs typeface="Arial" charset="0"/>
              </a:rPr>
              <a:t>Функциональная математическая грамотность предполагает использование:</a:t>
            </a:r>
          </a:p>
          <a:p>
            <a:pPr eaLnBrk="1" hangingPunct="1">
              <a:buFont typeface="Arial" charset="0"/>
              <a:buChar char="•"/>
            </a:pPr>
            <a:r>
              <a:rPr lang="ru-RU" smtClean="0">
                <a:solidFill>
                  <a:schemeClr val="tx1"/>
                </a:solidFill>
                <a:latin typeface="Arial" charset="0"/>
                <a:cs typeface="Arial" charset="0"/>
              </a:rPr>
              <a:t> математических понятий,</a:t>
            </a:r>
          </a:p>
          <a:p>
            <a:pPr eaLnBrk="1" hangingPunct="1">
              <a:buFont typeface="Arial" charset="0"/>
              <a:buChar char="•"/>
            </a:pPr>
            <a:r>
              <a:rPr lang="ru-RU" smtClean="0">
                <a:solidFill>
                  <a:schemeClr val="tx1"/>
                </a:solidFill>
                <a:latin typeface="Arial" charset="0"/>
                <a:cs typeface="Arial" charset="0"/>
              </a:rPr>
              <a:t> процедур, </a:t>
            </a:r>
          </a:p>
          <a:p>
            <a:pPr eaLnBrk="1" hangingPunct="1">
              <a:buFont typeface="Arial" charset="0"/>
              <a:buChar char="•"/>
            </a:pPr>
            <a:r>
              <a:rPr lang="ru-RU" smtClean="0">
                <a:solidFill>
                  <a:schemeClr val="tx1"/>
                </a:solidFill>
                <a:latin typeface="Arial" charset="0"/>
                <a:cs typeface="Arial" charset="0"/>
              </a:rPr>
              <a:t> фактов и инструментов для того, чтобы описать, объяснить и предсказать явления.</a:t>
            </a:r>
          </a:p>
          <a:p>
            <a:pPr eaLnBrk="1" hangingPunct="1"/>
            <a:endParaRPr lang="ru-RU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0" y="542925"/>
            <a:ext cx="11887200" cy="774700"/>
          </a:xfrm>
        </p:spPr>
        <p:txBody>
          <a:bodyPr/>
          <a:lstStyle/>
          <a:p>
            <a:pPr algn="ctr" eaLnBrk="1" hangingPunct="1"/>
            <a:r>
              <a:rPr lang="ru-RU" sz="3200" smtClean="0"/>
              <a:t/>
            </a:r>
            <a:br>
              <a:rPr lang="ru-RU" sz="3200" smtClean="0"/>
            </a:br>
            <a:r>
              <a:rPr lang="ru-RU" sz="3600" smtClean="0"/>
              <a:t>Функциональная компетентность педагога </a:t>
            </a:r>
            <a:br>
              <a:rPr lang="ru-RU" sz="3600" smtClean="0"/>
            </a:br>
            <a:r>
              <a:rPr lang="ru-RU" sz="3600" smtClean="0"/>
              <a:t>в формированию предпосылок ФМГ</a:t>
            </a: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441325" y="1746250"/>
            <a:ext cx="11541125" cy="4938713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chemeClr val="tx1"/>
                </a:solidFill>
                <a:latin typeface="Arial" charset="0"/>
                <a:cs typeface="Arial" charset="0"/>
              </a:rPr>
              <a:t>- </a:t>
            </a:r>
            <a:r>
              <a:rPr lang="ru-RU" sz="2800" smtClean="0">
                <a:solidFill>
                  <a:schemeClr val="tx1"/>
                </a:solidFill>
                <a:latin typeface="Arial" charset="0"/>
                <a:cs typeface="Arial" charset="0"/>
              </a:rPr>
              <a:t>ознакомление педагогов с достижениями педагогической теории и практики на пути становления методики математического развития дошкольников;</a:t>
            </a:r>
          </a:p>
          <a:p>
            <a:pPr eaLnBrk="1" hangingPunct="1"/>
            <a:r>
              <a:rPr lang="ru-RU" sz="2800" smtClean="0">
                <a:solidFill>
                  <a:schemeClr val="tx1"/>
                </a:solidFill>
                <a:latin typeface="Arial" charset="0"/>
                <a:cs typeface="Arial" charset="0"/>
              </a:rPr>
              <a:t>− овладение ими проективной, моделирующей, диагностической деятельностью;</a:t>
            </a:r>
          </a:p>
          <a:p>
            <a:pPr eaLnBrk="1" hangingPunct="1"/>
            <a:r>
              <a:rPr lang="ru-RU" sz="2800" smtClean="0">
                <a:solidFill>
                  <a:schemeClr val="tx1"/>
                </a:solidFill>
                <a:latin typeface="Arial" charset="0"/>
                <a:cs typeface="Arial" charset="0"/>
              </a:rPr>
              <a:t>− приобщение к современным подходам в развитии математического образования детей в дошкольном детстве, включая подход к обогащению образовательной среды содержанием авторской технологии </a:t>
            </a:r>
            <a:r>
              <a:rPr lang="ru-RU" i="1" smtClean="0">
                <a:solidFill>
                  <a:schemeClr val="tx1"/>
                </a:solidFill>
                <a:latin typeface="Arial" charset="0"/>
                <a:cs typeface="Arial" charset="0"/>
              </a:rPr>
              <a:t>(геометрическое моделирование оригами Г. А. Соколовой)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115888" y="388938"/>
            <a:ext cx="11887200" cy="798512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ПУТИ РАЗВИТИЯ ПРОФЕССИОНАЛЬНОЙ </a:t>
            </a:r>
            <a:br>
              <a:rPr lang="ru-RU" sz="3200" smtClean="0"/>
            </a:br>
            <a:r>
              <a:rPr lang="ru-RU" sz="3200" smtClean="0"/>
              <a:t>КОМПЕТЕНТНОСТИ ПЕДАГОГА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0213" y="1303338"/>
            <a:ext cx="11026775" cy="49291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в методических объединениях и творческих группах;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исследовательская, экспериментальная деятельность;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инновационная деятельность, освоение новых педагогических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технологий;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различные формы педагогической поддержки;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активное участие в педагогических конкурсах, мастер – классах;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обобщение собственного педагогического опыта.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15888" y="388938"/>
            <a:ext cx="11887200" cy="798512"/>
          </a:xfrm>
        </p:spPr>
        <p:txBody>
          <a:bodyPr/>
          <a:lstStyle/>
          <a:p>
            <a:pPr algn="ctr" eaLnBrk="1" hangingPunct="1"/>
            <a:r>
              <a:rPr lang="ru-RU" sz="3200" smtClean="0"/>
              <a:t>ПЕДАГОГ ДОЛЖЕН ИМЕТЬ ВОЗМОЖНОСТЬ: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0213" y="1303338"/>
            <a:ext cx="11026775" cy="4929187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endParaRPr lang="ru-RU" sz="220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систематически проходить курсы повышения квалификации;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изучать современную методическую, педагогическую литературу;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посещать обучающие семинары, практикумы и т.д.;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участвовать в дискуссиях, обмениваться опытом с коллегами;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участвовать в открытых просмотрах образовательной деятельности;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изучать информационно-компьютерные технологии;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участвовать в конкурсах профессионального мастерства;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иметь доступ в Интернет для общения с коллегами и размещения своих педагогических разработок;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q"/>
            </a:pPr>
            <a:r>
              <a:rPr lang="ru-RU" sz="2600" smtClean="0">
                <a:solidFill>
                  <a:schemeClr val="tx1"/>
                </a:solidFill>
                <a:latin typeface="Arial" charset="0"/>
                <a:cs typeface="Arial" charset="0"/>
              </a:rPr>
              <a:t> осуществлять работу по самообразованию. </a:t>
            </a:r>
            <a:endParaRPr lang="ru-RU" sz="260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2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0099FF"/>
      </a:accent1>
      <a:accent2>
        <a:srgbClr val="00CCFF"/>
      </a:accent2>
      <a:accent3>
        <a:srgbClr val="FFFFFF"/>
      </a:accent3>
      <a:accent4>
        <a:srgbClr val="000000"/>
      </a:accent4>
      <a:accent5>
        <a:srgbClr val="AACAFF"/>
      </a:accent5>
      <a:accent6>
        <a:srgbClr val="00B9E7"/>
      </a:accent6>
      <a:hlink>
        <a:srgbClr val="E2F4CA"/>
      </a:hlink>
      <a:folHlink>
        <a:srgbClr val="8C8C8C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373545"/>
        </a:dk2>
        <a:lt2>
          <a:srgbClr val="DCD8DC"/>
        </a:lt2>
        <a:accent1>
          <a:srgbClr val="AD84C6"/>
        </a:accent1>
        <a:accent2>
          <a:srgbClr val="8784C7"/>
        </a:accent2>
        <a:accent3>
          <a:srgbClr val="FFFFFF"/>
        </a:accent3>
        <a:accent4>
          <a:srgbClr val="000000"/>
        </a:accent4>
        <a:accent5>
          <a:srgbClr val="D3C2DF"/>
        </a:accent5>
        <a:accent6>
          <a:srgbClr val="7A77B4"/>
        </a:accent6>
        <a:hlink>
          <a:srgbClr val="E2F4CA"/>
        </a:hlink>
        <a:folHlink>
          <a:srgbClr val="8C8C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373545"/>
        </a:dk2>
        <a:lt2>
          <a:srgbClr val="DCD8DC"/>
        </a:lt2>
        <a:accent1>
          <a:srgbClr val="0099FF"/>
        </a:accent1>
        <a:accent2>
          <a:srgbClr val="00CCFF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00B9E7"/>
        </a:accent6>
        <a:hlink>
          <a:srgbClr val="E2F4CA"/>
        </a:hlink>
        <a:folHlink>
          <a:srgbClr val="8C8C8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529</Words>
  <Application>Microsoft Office PowerPoint</Application>
  <PresentationFormat>Произвольный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Calibri</vt:lpstr>
      <vt:lpstr>Wingdings</vt:lpstr>
      <vt:lpstr>Тема Office</vt:lpstr>
      <vt:lpstr>Совершенствование профессиональной компетенции педагогов по формированию предпосылок функциональной грамотности</vt:lpstr>
      <vt:lpstr>     Приказ МО и науки РФ от 17 октября 2013 г. N 1155 г. Москва  «Об утверждении федерального государственного образовательного стандарта ДО»</vt:lpstr>
      <vt:lpstr>Понятие профессиональная компетентность педагога</vt:lpstr>
      <vt:lpstr>Слайд 4</vt:lpstr>
      <vt:lpstr>Продукт Проекта</vt:lpstr>
      <vt:lpstr> Функциональная математическая грамотность </vt:lpstr>
      <vt:lpstr> Функциональная компетентность педагога  в формированию предпосылок ФМГ</vt:lpstr>
      <vt:lpstr>ПУТИ РАЗВИТИЯ ПРОФЕССИОНАЛЬНОЙ  КОМПЕТЕНТНОСТИ ПЕДАГОГА</vt:lpstr>
      <vt:lpstr>ПЕДАГОГ ДОЛЖЕН ИМЕТЬ ВОЗМОЖНОСТЬ: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 </dc:title>
  <dc:creator>admin</dc:creator>
  <cp:lastModifiedBy>Владелец</cp:lastModifiedBy>
  <cp:revision>13</cp:revision>
  <dcterms:created xsi:type="dcterms:W3CDTF">2023-02-14T03:13:29Z</dcterms:created>
  <dcterms:modified xsi:type="dcterms:W3CDTF">2023-02-15T12:24:09Z</dcterms:modified>
</cp:coreProperties>
</file>