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5.3153174961141705E-2"/>
          <c:y val="2.5498994214016281E-2"/>
          <c:w val="0.7115509734865646"/>
          <c:h val="0.6648962596079376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2013-2014 уч. год Речевое развитие</c:v>
                </c:pt>
                <c:pt idx="1">
                  <c:v>2013-2014 уч. год Познавательное развитие</c:v>
                </c:pt>
                <c:pt idx="2">
                  <c:v>2014-2015 уч. год Речевое развитие</c:v>
                </c:pt>
                <c:pt idx="3">
                  <c:v>2014-2015 уч. год Познавательное развитие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35</c:v>
                </c:pt>
                <c:pt idx="1">
                  <c:v>29</c:v>
                </c:pt>
                <c:pt idx="2">
                  <c:v>28</c:v>
                </c:pt>
                <c:pt idx="3">
                  <c:v>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2013-2014 уч. год Речевое развитие</c:v>
                </c:pt>
                <c:pt idx="1">
                  <c:v>2013-2014 уч. год Познавательное развитие</c:v>
                </c:pt>
                <c:pt idx="2">
                  <c:v>2014-2015 уч. год Речевое развитие</c:v>
                </c:pt>
                <c:pt idx="3">
                  <c:v>2014-2015 уч. год Познавательное развитие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57</c:v>
                </c:pt>
                <c:pt idx="1">
                  <c:v>59</c:v>
                </c:pt>
                <c:pt idx="2">
                  <c:v>55</c:v>
                </c:pt>
                <c:pt idx="3">
                  <c:v>64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2013-2014 уч. год Речевое развитие</c:v>
                </c:pt>
                <c:pt idx="1">
                  <c:v>2013-2014 уч. год Познавательное развитие</c:v>
                </c:pt>
                <c:pt idx="2">
                  <c:v>2014-2015 уч. год Речевое развитие</c:v>
                </c:pt>
                <c:pt idx="3">
                  <c:v>2014-2015 уч. год Познавательное развитие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8</c:v>
                </c:pt>
                <c:pt idx="1">
                  <c:v>12</c:v>
                </c:pt>
                <c:pt idx="2">
                  <c:v>17</c:v>
                </c:pt>
                <c:pt idx="3">
                  <c:v>9</c:v>
                </c:pt>
              </c:numCache>
            </c:numRef>
          </c:val>
        </c:ser>
        <c:shape val="box"/>
        <c:axId val="116532736"/>
        <c:axId val="116534272"/>
        <c:axId val="0"/>
      </c:bar3DChart>
      <c:catAx>
        <c:axId val="116532736"/>
        <c:scaling>
          <c:orientation val="minMax"/>
        </c:scaling>
        <c:axPos val="b"/>
        <c:tickLblPos val="nextTo"/>
        <c:crossAx val="116534272"/>
        <c:crosses val="autoZero"/>
        <c:auto val="1"/>
        <c:lblAlgn val="ctr"/>
        <c:lblOffset val="100"/>
      </c:catAx>
      <c:valAx>
        <c:axId val="116534272"/>
        <c:scaling>
          <c:orientation val="minMax"/>
        </c:scaling>
        <c:axPos val="l"/>
        <c:majorGridlines/>
        <c:numFmt formatCode="General" sourceLinked="1"/>
        <c:tickLblPos val="nextTo"/>
        <c:crossAx val="11653273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Познавательное развитие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56</c:v>
                </c:pt>
                <c:pt idx="1">
                  <c:v>58</c:v>
                </c:pt>
                <c:pt idx="2">
                  <c:v>64</c:v>
                </c:pt>
                <c:pt idx="3">
                  <c:v>56</c:v>
                </c:pt>
                <c:pt idx="4">
                  <c:v>72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Речевое развитие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52</c:v>
                </c:pt>
                <c:pt idx="1">
                  <c:v>60</c:v>
                </c:pt>
                <c:pt idx="2">
                  <c:v>60</c:v>
                </c:pt>
                <c:pt idx="3">
                  <c:v>68</c:v>
                </c:pt>
                <c:pt idx="4">
                  <c:v>70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shape val="box"/>
        <c:axId val="171574784"/>
        <c:axId val="171576320"/>
        <c:axId val="0"/>
      </c:bar3DChart>
      <c:catAx>
        <c:axId val="171574784"/>
        <c:scaling>
          <c:orientation val="minMax"/>
        </c:scaling>
        <c:axPos val="b"/>
        <c:tickLblPos val="nextTo"/>
        <c:crossAx val="171576320"/>
        <c:crosses val="autoZero"/>
        <c:auto val="1"/>
        <c:lblAlgn val="ctr"/>
        <c:lblOffset val="100"/>
      </c:catAx>
      <c:valAx>
        <c:axId val="171576320"/>
        <c:scaling>
          <c:orientation val="minMax"/>
        </c:scaling>
        <c:axPos val="l"/>
        <c:majorGridlines/>
        <c:numFmt formatCode="General" sourceLinked="1"/>
        <c:tickLblPos val="nextTo"/>
        <c:crossAx val="171574784"/>
        <c:crosses val="autoZero"/>
        <c:crossBetween val="between"/>
      </c:valAx>
    </c:plotArea>
    <c:legend>
      <c:legendPos val="r"/>
      <c:legendEntry>
        <c:idx val="2"/>
        <c:delete val="1"/>
      </c:legendEntry>
      <c:layout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Познавательное развитие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58</c:v>
                </c:pt>
                <c:pt idx="1">
                  <c:v>60</c:v>
                </c:pt>
                <c:pt idx="2">
                  <c:v>68</c:v>
                </c:pt>
                <c:pt idx="3">
                  <c:v>60</c:v>
                </c:pt>
                <c:pt idx="4">
                  <c:v>76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Речевое развитие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56</c:v>
                </c:pt>
                <c:pt idx="1">
                  <c:v>62</c:v>
                </c:pt>
                <c:pt idx="2">
                  <c:v>64</c:v>
                </c:pt>
                <c:pt idx="3">
                  <c:v>72</c:v>
                </c:pt>
                <c:pt idx="4">
                  <c:v>74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shape val="box"/>
        <c:axId val="171858176"/>
        <c:axId val="171876352"/>
        <c:axId val="0"/>
      </c:bar3DChart>
      <c:catAx>
        <c:axId val="171858176"/>
        <c:scaling>
          <c:orientation val="minMax"/>
        </c:scaling>
        <c:axPos val="b"/>
        <c:tickLblPos val="nextTo"/>
        <c:crossAx val="171876352"/>
        <c:crosses val="autoZero"/>
        <c:auto val="1"/>
        <c:lblAlgn val="ctr"/>
        <c:lblOffset val="100"/>
      </c:catAx>
      <c:valAx>
        <c:axId val="171876352"/>
        <c:scaling>
          <c:orientation val="minMax"/>
        </c:scaling>
        <c:axPos val="l"/>
        <c:majorGridlines/>
        <c:numFmt formatCode="General" sourceLinked="1"/>
        <c:tickLblPos val="nextTo"/>
        <c:crossAx val="171858176"/>
        <c:crosses val="autoZero"/>
        <c:crossBetween val="between"/>
      </c:valAx>
    </c:plotArea>
    <c:legend>
      <c:legendPos val="r"/>
      <c:legendEntry>
        <c:idx val="2"/>
        <c:delete val="1"/>
      </c:legendEntry>
      <c:layout/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Познавательное развитие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62</c:v>
                </c:pt>
                <c:pt idx="1">
                  <c:v>64</c:v>
                </c:pt>
                <c:pt idx="2">
                  <c:v>74</c:v>
                </c:pt>
                <c:pt idx="3">
                  <c:v>70</c:v>
                </c:pt>
                <c:pt idx="4">
                  <c:v>76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Речевое развитие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60</c:v>
                </c:pt>
                <c:pt idx="1">
                  <c:v>70</c:v>
                </c:pt>
                <c:pt idx="2">
                  <c:v>76</c:v>
                </c:pt>
                <c:pt idx="3">
                  <c:v>78</c:v>
                </c:pt>
                <c:pt idx="4">
                  <c:v>74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группа "Ромашки"</c:v>
                </c:pt>
                <c:pt idx="1">
                  <c:v>группа "Колокольчики"</c:v>
                </c:pt>
                <c:pt idx="2">
                  <c:v>группа "Подсолнушки"</c:v>
                </c:pt>
                <c:pt idx="3">
                  <c:v>группа "Капельки"</c:v>
                </c:pt>
                <c:pt idx="4">
                  <c:v>группа "Росинки"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shape val="box"/>
        <c:axId val="171761664"/>
        <c:axId val="171879808"/>
        <c:axId val="0"/>
      </c:bar3DChart>
      <c:catAx>
        <c:axId val="171761664"/>
        <c:scaling>
          <c:orientation val="minMax"/>
        </c:scaling>
        <c:axPos val="b"/>
        <c:tickLblPos val="nextTo"/>
        <c:crossAx val="171879808"/>
        <c:crosses val="autoZero"/>
        <c:auto val="1"/>
        <c:lblAlgn val="ctr"/>
        <c:lblOffset val="100"/>
      </c:catAx>
      <c:valAx>
        <c:axId val="171879808"/>
        <c:scaling>
          <c:orientation val="minMax"/>
        </c:scaling>
        <c:axPos val="l"/>
        <c:majorGridlines/>
        <c:numFmt formatCode="General" sourceLinked="1"/>
        <c:tickLblPos val="nextTo"/>
        <c:crossAx val="171761664"/>
        <c:crosses val="autoZero"/>
        <c:crossBetween val="between"/>
      </c:valAx>
    </c:plotArea>
    <c:legend>
      <c:legendPos val="r"/>
      <c:legendEntry>
        <c:idx val="2"/>
        <c:delete val="1"/>
      </c:legendEntry>
      <c:layout/>
    </c:legend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5630E-0AED-4B79-9EE0-2945890AB8E5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A7D27-0742-43A3-9A9F-8BD6738A267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727595-6570-49E9-ABA3-B1D79D9988E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A587F8C-4DCE-4BA5-87B2-514D08F25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916832"/>
            <a:ext cx="8458200" cy="29523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8640"/>
            <a:ext cx="8155632" cy="1368152"/>
          </a:xfrm>
        </p:spPr>
        <p:txBody>
          <a:bodyPr>
            <a:norm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Муниципальное казенное дошкольное образовательное учреждение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детский сад </a:t>
            </a:r>
            <a:r>
              <a:rPr lang="ru-RU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общеразвивающего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вида «</a:t>
            </a:r>
            <a:r>
              <a:rPr lang="ru-RU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»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города Слободского Кировской области</a:t>
            </a:r>
          </a:p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07524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600" b="1" dirty="0"/>
          </a:p>
        </p:txBody>
      </p:sp>
      <p:pic>
        <p:nvPicPr>
          <p:cNvPr id="5" name="Picture 4" descr="https://www.i-ias.ru/publikacia/events/20072017_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097556"/>
            <a:ext cx="7169682" cy="5067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4" name="Picture 2" descr="https://childreninfo.ru/wp-content/uploads/2018/11/Kak-mozhno-vliyat-na-samootsenku-rebenka-33-1024x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96752"/>
            <a:ext cx="7316094" cy="4872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6340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16386" name="Picture 2" descr="https://im0-tub-ru.yandex.net/i?id=0e6a26e7281c72dd10dbc83652835642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43" y="1196752"/>
            <a:ext cx="7567106" cy="504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562074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19256" cy="52772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259632" y="1988840"/>
          <a:ext cx="662473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9552" y="1484784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196752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Уровень усвоения программного материала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(речевое, познавательное развитие в %)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70609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147248" cy="52772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Дошкольное детство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– значимый этап становления способностей человека: речевых, познавательных, творческих и других. На данном этапе важно комплексно и разносторонне развивать инициативность ребёнка. 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58136"/>
            <a:ext cx="6984776" cy="3928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562074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19256" cy="52772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Цель:</a:t>
            </a:r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создание условий для всестороннего развития познавательно-речевого потенциала дошкольника через работу по сбору информации и организацию функционирования музейной	 экспозиции истории детского сада.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Задачи:</a:t>
            </a:r>
            <a:endParaRPr lang="ru-RU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формирование банка информации об истории детского сада и оформление музейной экспозиции;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повышение уровня познавательно-речевой деятельности детей дошкольного возраста посредством создания музейной экспозиции истории детского сада;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повышение педагогической культуры педагогов и родителей.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562074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4" name="Содержимое 3" descr="DSC03506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3888432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Аленушкак\Desktop\о1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104456" cy="273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Users\Аленушка\Desktop\IMG_3663.JPG"/>
          <p:cNvPicPr/>
          <p:nvPr/>
        </p:nvPicPr>
        <p:blipFill>
          <a:blip r:embed="rId4" cstate="print"/>
          <a:srcRect b="30954"/>
          <a:stretch>
            <a:fillRect/>
          </a:stretch>
        </p:blipFill>
        <p:spPr bwMode="auto">
          <a:xfrm>
            <a:off x="1979712" y="3861048"/>
            <a:ext cx="5040560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70609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147248" cy="520519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Ведущие научные сотрудники известных музеев нашей страны: 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О.Н.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Кокшайская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(Исторический музей),  Г.В.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Великовская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(Литературный музей), Т.В. Романова (музей Л.Н. Толстого), О.Л. Некрасова –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Каратеева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(Эрмитаж); </a:t>
            </a:r>
          </a:p>
          <a:p>
            <a:pPr algn="just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Педагоги педагогики и методики дошкольного образования:</a:t>
            </a:r>
          </a:p>
          <a:p>
            <a:pPr algn="just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  К.Ю. Белая, А.Н. Морозова, О.В. Мельникова;</a:t>
            </a:r>
          </a:p>
          <a:p>
            <a:pPr algn="just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Экспериментальные программы:</a:t>
            </a:r>
          </a:p>
          <a:p>
            <a:pPr algn="just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«Музей и культура» (МИРОС, Москва), «Здравствуй, музей» (Русский музей, Санкт – Петербург), «Я поведу тебя в музей» М.Ю.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Мухневич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70609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4" name="Стрелка вниз 3"/>
          <p:cNvSpPr/>
          <p:nvPr/>
        </p:nvSpPr>
        <p:spPr>
          <a:xfrm rot="1951889">
            <a:off x="2440168" y="1860963"/>
            <a:ext cx="270123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20044143">
            <a:off x="5618602" y="1865810"/>
            <a:ext cx="268685" cy="7501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636912"/>
            <a:ext cx="3600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МБУК «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Слободской-музейно-выставочный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центр»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2636912"/>
            <a:ext cx="367240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МКУДО "Станция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юных туристов и техников" города Слободского Кировской области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 rot="1951889">
            <a:off x="1052283" y="3615924"/>
            <a:ext cx="270123" cy="3788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9571393">
            <a:off x="2926380" y="3616133"/>
            <a:ext cx="270123" cy="3788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4077072"/>
            <a:ext cx="1656184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«Дети» 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(экскурсии, образовательная деятельность, беседы, викторины и т.д.)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11760" y="4077072"/>
            <a:ext cx="1656184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«Музейное дело» 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(консультационная помощь в ведении документации и правил оформления музейной экспозиции)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sz="quarter" idx="1"/>
          </p:nvPr>
        </p:nvSpPr>
        <p:spPr>
          <a:xfrm>
            <a:off x="457200" y="1196975"/>
            <a:ext cx="7715200" cy="5758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Социальное партнерство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562074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22530" name="Picture 2" descr="http://dsalen.ucoz.ru/_ld/0/s972099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3744416" cy="5303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24744"/>
            <a:ext cx="3779912" cy="5274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70609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26626" name="Picture 2" descr="http://dsalen.ucoz.ru/_ld/1/172_xBc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196752"/>
            <a:ext cx="3842064" cy="5283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6340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Входная диагностика воспитанников </a:t>
            </a: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 познавательно-речевому развитию (сентябрь 2017 год)</a:t>
            </a: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75656" y="2564904"/>
          <a:ext cx="6552728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490066"/>
          </a:xfrm>
        </p:spPr>
        <p:txBody>
          <a:bodyPr>
            <a:normAutofit fontScale="90000"/>
          </a:bodyPr>
          <a:lstStyle/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147248" cy="432048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4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3000" b="1" dirty="0" smtClean="0">
                <a:latin typeface="Arial" pitchFamily="34" charset="0"/>
                <a:cs typeface="Arial" pitchFamily="34" charset="0"/>
              </a:rPr>
              <a:t>Работа по развитию познавательно-речевой деятельности детей  в процессе создания и функционирования музейной экспозиции истории детского сада велась по трем основным проектам:</a:t>
            </a:r>
          </a:p>
          <a:p>
            <a:pPr>
              <a:buFont typeface="Wingdings" pitchFamily="2" charset="2"/>
              <a:buChar char="Ø"/>
            </a:pPr>
            <a:r>
              <a:rPr lang="ru-RU" sz="3000" dirty="0" smtClean="0">
                <a:latin typeface="Arial" pitchFamily="34" charset="0"/>
                <a:cs typeface="Arial" pitchFamily="34" charset="0"/>
              </a:rPr>
              <a:t>«Юный экскурсовод»;</a:t>
            </a:r>
          </a:p>
          <a:p>
            <a:pPr>
              <a:buFont typeface="Wingdings" pitchFamily="2" charset="2"/>
              <a:buChar char="Ø"/>
            </a:pPr>
            <a:r>
              <a:rPr lang="ru-RU" sz="3000" dirty="0" smtClean="0">
                <a:latin typeface="Arial" pitchFamily="34" charset="0"/>
                <a:cs typeface="Arial" pitchFamily="34" charset="0"/>
              </a:rPr>
              <a:t>«Сердце отдавали детям»;</a:t>
            </a:r>
          </a:p>
          <a:p>
            <a:pPr>
              <a:buFont typeface="Wingdings" pitchFamily="2" charset="2"/>
              <a:buChar char="Ø"/>
            </a:pPr>
            <a:r>
              <a:rPr lang="ru-RU" sz="3000" dirty="0" smtClean="0">
                <a:latin typeface="Arial" pitchFamily="34" charset="0"/>
                <a:cs typeface="Arial" pitchFamily="34" charset="0"/>
              </a:rPr>
              <a:t>«Река времени… История игрушки детского сада «</a:t>
            </a:r>
            <a:r>
              <a:rPr lang="ru-RU" sz="30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3000" dirty="0" smtClean="0">
                <a:latin typeface="Arial" pitchFamily="34" charset="0"/>
                <a:cs typeface="Arial" pitchFamily="34" charset="0"/>
              </a:rPr>
              <a:t>»</a:t>
            </a:r>
            <a:endParaRPr lang="ru-RU" sz="3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568952" cy="561662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ru-RU" sz="32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Совместная деятельность воспитанников, педагогов, родителей, ветеранов труда детского сада «</a:t>
            </a:r>
            <a:r>
              <a:rPr lang="ru-RU" sz="3200" b="1" dirty="0" err="1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32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»: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организация музейных экспозиций (подбор материалов, пополнение на постоянное и временное хранение музейных экспонатов);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проведение и участие в праздничных, юбилейных мероприятиях, познавательных, познавательно - музыкальных программах в рамках музейной экспозиции: «Я садовником родился», «Юный кулинар», «Широкая масленица с участием ветеранов педагогического труда», «День пожилого человека», «День Победы. Детский сад в годы войны», «С Днем рождения ветеран», «В гостях у ветерана» и т.д.;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создание книги памяти;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проведение экологического десанта «Аллея памяти»;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проведение экскурсий для воспитанников, педагогов, ветеранов и гостей детского сада в музейной экспозиции МКДОУ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д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/с «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»;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совместное участие воспитанников и ветеранов образовательной организации в проведении экскурсий в музейной экспозиции МКДОУ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д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/с «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208912" cy="5277200"/>
          </a:xfrm>
        </p:spPr>
        <p:txBody>
          <a:bodyPr/>
          <a:lstStyle/>
          <a:p>
            <a:pPr algn="ctr">
              <a:buNone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Промежуточная диагностика воспитанников </a:t>
            </a:r>
            <a:endParaRPr lang="ru-RU" sz="18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 познавательно-речевому развитию (май 2018 год)</a:t>
            </a:r>
            <a:endParaRPr lang="ru-RU" sz="18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835696" y="2060848"/>
          <a:ext cx="576064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490066"/>
          </a:xfrm>
        </p:spPr>
        <p:txBody>
          <a:bodyPr>
            <a:normAutofit fontScale="90000"/>
          </a:bodyPr>
          <a:lstStyle/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291264" cy="542121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18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ru-RU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Юными экскурсоводами детского сада «</a:t>
            </a:r>
            <a:r>
              <a:rPr lang="ru-RU" b="1" dirty="0" err="1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» создано: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15 альбомов экскурсионных программ с рассказами собственного сочинения и иллюстрированными рисунками и фотографиями.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 Музейная экспозиция пополнилась: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5 книгами иллюстрированных рассказов, сочиненных детьми в результате встреч воспитанников  с ветеранами и  гостями МКДОУ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д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/с «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».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    Руками наших воспитанников изготовлено: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40 музейных экспонатов - игрушек из разного материала;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создано 20 тематических альбомов;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25 альбомов с рассказами детей.</a:t>
            </a:r>
            <a:endParaRPr lang="ru-RU" b="1" dirty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147248" cy="568863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600" dirty="0" smtClean="0"/>
              <a:t>   </a:t>
            </a:r>
            <a:r>
              <a:rPr lang="ru-RU" sz="2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На базе музейной экспозиции истории детского сада создано: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32 музейные экспозиции;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 49 экскурсий проведено юными экскурсоводами:</a:t>
            </a:r>
          </a:p>
          <a:p>
            <a:pPr algn="just"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   «О чем рассказал купеческий особняк», «Нам 90», «История игрушки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»», «История новогодней игрушки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»», «Книги наших дедушек и бабушек», «Страницы истории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»», «Выпускники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»», «Мои веселые летние каникулы», «Осенние фантазии», «Город Слободской глазами воспитанников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»», «Дом в котором все окна распахнуты в детство», «Тряпичные истории. Кукла, сделанная руками воспитанников детского сада», «Воспитатель глазами детей», «Золотая осень в детском саду», «Подарок ветерану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», «Новогодняя елка», «Игрушка из глины детского сада «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»», «О героях слобожанах Великой Отечественной войны» и другие.</a:t>
            </a:r>
          </a:p>
          <a:p>
            <a:pPr>
              <a:buNone/>
            </a:pPr>
            <a:r>
              <a:rPr lang="ru-RU" sz="2600" dirty="0" smtClean="0"/>
              <a:t>    </a:t>
            </a:r>
            <a:r>
              <a:rPr lang="ru-RU" sz="2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Основной фонд музейной экспозиции насчитывает:</a:t>
            </a:r>
          </a:p>
          <a:p>
            <a:pPr>
              <a:buFont typeface="Wingdings" pitchFamily="2" charset="2"/>
              <a:buChar char="Ø"/>
            </a:pPr>
            <a:r>
              <a:rPr lang="ru-RU" sz="2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300 экземпляров.</a:t>
            </a:r>
          </a:p>
          <a:p>
            <a:pPr>
              <a:buNone/>
            </a:pPr>
            <a:r>
              <a:rPr lang="ru-RU" sz="2600" dirty="0" smtClean="0"/>
              <a:t>    </a:t>
            </a:r>
            <a:r>
              <a:rPr lang="ru-RU" sz="2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На временное хранение принято: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 232 экспоната. </a:t>
            </a:r>
          </a:p>
          <a:p>
            <a:pPr>
              <a:buNone/>
            </a:pPr>
            <a:r>
              <a:rPr lang="ru-RU" sz="2600" dirty="0" smtClean="0"/>
              <a:t>    </a:t>
            </a:r>
            <a:r>
              <a:rPr lang="ru-RU" sz="2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В книге гостей зарегистрировано: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58 посещений почётных посетителей.</a:t>
            </a: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6340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91264" cy="5349208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За период работы инновационной площадки в было проведено: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6 педагогических советов;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10 заседаний творческой проблемной группы;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два городских семинара для педагогов дошкольных учреждений города по теме «Развитие познавательно-речевой деятельности дошкольников в процессе создания и функционирования музейной экспозиции истории детского сада» (апрель 2018 год, апрель 2019 год).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221088"/>
            <a:ext cx="396844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52174"/>
            <a:ext cx="4007767" cy="3005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628800"/>
            <a:ext cx="4107867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052736"/>
            <a:ext cx="364224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124744"/>
            <a:ext cx="4196465" cy="5545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19256" cy="5133184"/>
          </a:xfrm>
        </p:spPr>
        <p:txBody>
          <a:bodyPr/>
          <a:lstStyle/>
          <a:p>
            <a:pPr algn="ctr">
              <a:buNone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Заключительная диагностика воспитанников</a:t>
            </a:r>
            <a:endParaRPr lang="ru-RU" sz="18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 познавательно-речевому развитию</a:t>
            </a:r>
            <a:endParaRPr lang="ru-RU" sz="18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547664" y="2348880"/>
          <a:ext cx="5904656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РАЗВИТИЕ ПОЗНАВАТЕЛЬНО-РЕЧЕВОЙ ДЕЯТЕЛЬНОСТИ ДОШКОЛЬНИКОВ В ПРОЦЕССЕ СОЗДАНИЯ И ФУНКЦИОНИРОВАНИЯ МУЗЕЯ ИСТОРИИ ДЕТСКОГО САДА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19256" cy="5133184"/>
          </a:xfrm>
        </p:spPr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4293388" cy="2852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7" y="3717032"/>
            <a:ext cx="4334599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147248" cy="26642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БЛАГОДАРЮ </a:t>
            </a:r>
            <a:br>
              <a:rPr lang="ru-RU" sz="6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</a:br>
            <a:r>
              <a:rPr lang="ru-RU" sz="6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ЗА</a:t>
            </a:r>
            <a:br>
              <a:rPr lang="ru-RU" sz="6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</a:br>
            <a:r>
              <a:rPr lang="ru-RU" sz="66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ВНИМАНИЕ</a:t>
            </a:r>
            <a:endParaRPr lang="ru-RU" sz="6600" b="1" dirty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349</TotalTime>
  <Words>1070</Words>
  <Application>Microsoft Office PowerPoint</Application>
  <PresentationFormat>Экран (4:3)</PresentationFormat>
  <Paragraphs>88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Эркер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РАЗВИТИЕ ПОЗНАВАТЕЛЬНО-РЕЧЕВОЙ ДЕЯТЕЛЬНОСТИ ДОШКОЛЬНИКОВ В ПРОЦЕССЕ СОЗДАНИЯ И ФУНКЦИОНИРОВАНИЯ МУЗЕЯ ИСТОРИИ ДЕТСКОГО САДА </vt:lpstr>
      <vt:lpstr>БЛАГОДАРЮ 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ПОЗНАВАТЕЛЬНО-РЕЧЕВОЙ ДЕЯТЕЛЬНОСТИ ДОШКОЛЬНИКОВ В ПРОЦЕССЕ СОЗДАНИЯ И ФУНКЦИОНИРОВАНИЯ МУЗЕЯ ИСТОРИИ ДЕТСКОГО САДА</dc:title>
  <dc:creator>User</dc:creator>
  <cp:lastModifiedBy>User</cp:lastModifiedBy>
  <cp:revision>22</cp:revision>
  <dcterms:created xsi:type="dcterms:W3CDTF">2020-10-14T10:50:42Z</dcterms:created>
  <dcterms:modified xsi:type="dcterms:W3CDTF">2021-02-01T08:45:43Z</dcterms:modified>
</cp:coreProperties>
</file>