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handoutMasterIdLst>
    <p:handoutMasterId r:id="rId26"/>
  </p:handoutMasterIdLst>
  <p:sldIdLst>
    <p:sldId id="256" r:id="rId2"/>
    <p:sldId id="257" r:id="rId3"/>
    <p:sldId id="258" r:id="rId4"/>
    <p:sldId id="260" r:id="rId5"/>
    <p:sldId id="284" r:id="rId6"/>
    <p:sldId id="283" r:id="rId7"/>
    <p:sldId id="280" r:id="rId8"/>
    <p:sldId id="264" r:id="rId9"/>
    <p:sldId id="285" r:id="rId10"/>
    <p:sldId id="265" r:id="rId11"/>
    <p:sldId id="274" r:id="rId12"/>
    <p:sldId id="266" r:id="rId13"/>
    <p:sldId id="272" r:id="rId14"/>
    <p:sldId id="268" r:id="rId15"/>
    <p:sldId id="271" r:id="rId16"/>
    <p:sldId id="278" r:id="rId17"/>
    <p:sldId id="273" r:id="rId18"/>
    <p:sldId id="261" r:id="rId19"/>
    <p:sldId id="276" r:id="rId20"/>
    <p:sldId id="279" r:id="rId21"/>
    <p:sldId id="282" r:id="rId22"/>
    <p:sldId id="275" r:id="rId23"/>
    <p:sldId id="281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2800">
                <a:solidFill>
                  <a:schemeClr val="accent1">
                    <a:lumMod val="75000"/>
                  </a:schemeClr>
                </a:solidFill>
              </a:defRPr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Возрастной состав руководящих работников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(%)</a:t>
            </a:r>
          </a:p>
        </c:rich>
      </c:tx>
      <c:layout>
        <c:manualLayout>
          <c:xMode val="edge"/>
          <c:yMode val="edge"/>
          <c:x val="0.24580623602605303"/>
          <c:y val="2.6357830681291192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 возрастному составу (%)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 35 лет</c:v>
                </c:pt>
                <c:pt idx="1">
                  <c:v>35-50 лет</c:v>
                </c:pt>
                <c:pt idx="2">
                  <c:v>50-55 лет</c:v>
                </c:pt>
                <c:pt idx="3">
                  <c:v>Свыше 55 лет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56</c:v>
                </c:pt>
                <c:pt idx="2">
                  <c:v>16</c:v>
                </c:pt>
                <c:pt idx="3">
                  <c:v>20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2800">
                <a:solidFill>
                  <a:schemeClr val="accent1">
                    <a:lumMod val="75000"/>
                  </a:schemeClr>
                </a:solidFill>
              </a:defRPr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Стаж руководящих работников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ДОО  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(%)</a:t>
            </a:r>
          </a:p>
        </c:rich>
      </c:tx>
      <c:layout>
        <c:manualLayout>
          <c:xMode val="edge"/>
          <c:yMode val="edge"/>
          <c:x val="0.11477749806560565"/>
          <c:y val="0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Стаж руководящих работников ДОО (%)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 3 лет</c:v>
                </c:pt>
                <c:pt idx="1">
                  <c:v>3-5 лет</c:v>
                </c:pt>
                <c:pt idx="2">
                  <c:v>5-10 лет</c:v>
                </c:pt>
                <c:pt idx="3">
                  <c:v>10-25 лет</c:v>
                </c:pt>
                <c:pt idx="4">
                  <c:v>свыше 25 лет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28</c:v>
                </c:pt>
                <c:pt idx="1">
                  <c:v>12</c:v>
                </c:pt>
                <c:pt idx="2">
                  <c:v>12</c:v>
                </c:pt>
                <c:pt idx="3">
                  <c:v>28</c:v>
                </c:pt>
                <c:pt idx="4">
                  <c:v>20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2017-18 уч.г.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Высшая категория</c:v>
                </c:pt>
                <c:pt idx="1">
                  <c:v>Первая категория</c:v>
                </c:pt>
                <c:pt idx="2">
                  <c:v>СЗД</c:v>
                </c:pt>
                <c:pt idx="3">
                  <c:v>Без категории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102</c:v>
                </c:pt>
                <c:pt idx="1">
                  <c:v>40</c:v>
                </c:pt>
                <c:pt idx="2">
                  <c:v>28</c:v>
                </c:pt>
                <c:pt idx="3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2018-19 уч. 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Высшая категория</c:v>
                </c:pt>
                <c:pt idx="1">
                  <c:v>Первая категория</c:v>
                </c:pt>
                <c:pt idx="2">
                  <c:v>СЗД</c:v>
                </c:pt>
                <c:pt idx="3">
                  <c:v>Без категории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107</c:v>
                </c:pt>
                <c:pt idx="1">
                  <c:v>34</c:v>
                </c:pt>
                <c:pt idx="2">
                  <c:v>23</c:v>
                </c:pt>
                <c:pt idx="3">
                  <c:v>30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2019-20 уч.г.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Высшая категория</c:v>
                </c:pt>
                <c:pt idx="1">
                  <c:v>Первая категория</c:v>
                </c:pt>
                <c:pt idx="2">
                  <c:v>СЗД</c:v>
                </c:pt>
                <c:pt idx="3">
                  <c:v>Без категории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107</c:v>
                </c:pt>
                <c:pt idx="1">
                  <c:v>34</c:v>
                </c:pt>
                <c:pt idx="2">
                  <c:v>25</c:v>
                </c:pt>
                <c:pt idx="3">
                  <c:v>32</c:v>
                </c:pt>
              </c:numCache>
            </c:numRef>
          </c:val>
        </c:ser>
        <c:axId val="63975424"/>
        <c:axId val="63976960"/>
      </c:barChart>
      <c:catAx>
        <c:axId val="63975424"/>
        <c:scaling>
          <c:orientation val="minMax"/>
        </c:scaling>
        <c:axPos val="b"/>
        <c:tickLblPos val="nextTo"/>
        <c:crossAx val="63976960"/>
        <c:crosses val="autoZero"/>
        <c:auto val="1"/>
        <c:lblAlgn val="ctr"/>
        <c:lblOffset val="100"/>
      </c:catAx>
      <c:valAx>
        <c:axId val="63976960"/>
        <c:scaling>
          <c:orientation val="minMax"/>
        </c:scaling>
        <c:axPos val="l"/>
        <c:majorGridlines/>
        <c:numFmt formatCode="General" sourceLinked="1"/>
        <c:tickLblPos val="nextTo"/>
        <c:crossAx val="6397542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2017-18 уч.г.</c:v>
                </c:pt>
              </c:strCache>
            </c:strRef>
          </c:tx>
          <c:dLbls>
            <c:showVal val="1"/>
          </c:dLbls>
          <c:cat>
            <c:strRef>
              <c:f>Лист1!$A$2:$A$6</c:f>
              <c:strCache>
                <c:ptCount val="5"/>
                <c:pt idx="0">
                  <c:v>До 3 лет</c:v>
                </c:pt>
                <c:pt idx="1">
                  <c:v>3 -5 лет</c:v>
                </c:pt>
                <c:pt idx="2">
                  <c:v>5 - 10 лет</c:v>
                </c:pt>
                <c:pt idx="3">
                  <c:v>10 - 25 лет</c:v>
                </c:pt>
                <c:pt idx="4">
                  <c:v>свыше 25 лет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7.7</c:v>
                </c:pt>
                <c:pt idx="1">
                  <c:v>6.7</c:v>
                </c:pt>
                <c:pt idx="2">
                  <c:v>17.5</c:v>
                </c:pt>
                <c:pt idx="3">
                  <c:v>28.4</c:v>
                </c:pt>
                <c:pt idx="4">
                  <c:v>39.700000000000003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2018-19 уч.г.</c:v>
                </c:pt>
              </c:strCache>
            </c:strRef>
          </c:tx>
          <c:dLbls>
            <c:showVal val="1"/>
          </c:dLbls>
          <c:cat>
            <c:strRef>
              <c:f>Лист1!$A$2:$A$6</c:f>
              <c:strCache>
                <c:ptCount val="5"/>
                <c:pt idx="0">
                  <c:v>До 3 лет</c:v>
                </c:pt>
                <c:pt idx="1">
                  <c:v>3 -5 лет</c:v>
                </c:pt>
                <c:pt idx="2">
                  <c:v>5 - 10 лет</c:v>
                </c:pt>
                <c:pt idx="3">
                  <c:v>10 - 25 лет</c:v>
                </c:pt>
                <c:pt idx="4">
                  <c:v>свыше 25 лет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8.3000000000000007</c:v>
                </c:pt>
                <c:pt idx="1">
                  <c:v>8.8000000000000007</c:v>
                </c:pt>
                <c:pt idx="2">
                  <c:v>12.9</c:v>
                </c:pt>
                <c:pt idx="3">
                  <c:v>32</c:v>
                </c:pt>
                <c:pt idx="4">
                  <c:v>38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2019-20 уч.г.</c:v>
                </c:pt>
              </c:strCache>
            </c:strRef>
          </c:tx>
          <c:dLbls>
            <c:showVal val="1"/>
          </c:dLbls>
          <c:cat>
            <c:strRef>
              <c:f>Лист1!$A$2:$A$6</c:f>
              <c:strCache>
                <c:ptCount val="5"/>
                <c:pt idx="0">
                  <c:v>До 3 лет</c:v>
                </c:pt>
                <c:pt idx="1">
                  <c:v>3 -5 лет</c:v>
                </c:pt>
                <c:pt idx="2">
                  <c:v>5 - 10 лет</c:v>
                </c:pt>
                <c:pt idx="3">
                  <c:v>10 - 25 лет</c:v>
                </c:pt>
                <c:pt idx="4">
                  <c:v>свыше 25 лет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13.1</c:v>
                </c:pt>
                <c:pt idx="1">
                  <c:v>7.5</c:v>
                </c:pt>
                <c:pt idx="2">
                  <c:v>11.6</c:v>
                </c:pt>
                <c:pt idx="3">
                  <c:v>31.8</c:v>
                </c:pt>
                <c:pt idx="4">
                  <c:v>35.800000000000004</c:v>
                </c:pt>
              </c:numCache>
            </c:numRef>
          </c:val>
        </c:ser>
        <c:axId val="66064768"/>
        <c:axId val="66066304"/>
      </c:barChart>
      <c:catAx>
        <c:axId val="66064768"/>
        <c:scaling>
          <c:orientation val="minMax"/>
        </c:scaling>
        <c:axPos val="b"/>
        <c:tickLblPos val="nextTo"/>
        <c:crossAx val="66066304"/>
        <c:crosses val="autoZero"/>
        <c:auto val="1"/>
        <c:lblAlgn val="ctr"/>
        <c:lblOffset val="100"/>
      </c:catAx>
      <c:valAx>
        <c:axId val="66066304"/>
        <c:scaling>
          <c:orientation val="minMax"/>
        </c:scaling>
        <c:axPos val="l"/>
        <c:majorGridlines/>
        <c:numFmt formatCode="General" sourceLinked="1"/>
        <c:tickLblPos val="nextTo"/>
        <c:crossAx val="6606476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2017-18 уч.г.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до 35 лет</c:v>
                </c:pt>
                <c:pt idx="1">
                  <c:v>35 - 50 лет</c:v>
                </c:pt>
                <c:pt idx="2">
                  <c:v>50 - 55 лет</c:v>
                </c:pt>
                <c:pt idx="3">
                  <c:v>свыше 55 лет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23.7</c:v>
                </c:pt>
                <c:pt idx="1">
                  <c:v>43.3</c:v>
                </c:pt>
                <c:pt idx="2">
                  <c:v>19</c:v>
                </c:pt>
                <c:pt idx="3">
                  <c:v>13.9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2018 -19 уч.г.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до 35 лет</c:v>
                </c:pt>
                <c:pt idx="1">
                  <c:v>35 - 50 лет</c:v>
                </c:pt>
                <c:pt idx="2">
                  <c:v>50 - 55 лет</c:v>
                </c:pt>
                <c:pt idx="3">
                  <c:v>свыше 55 лет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24.7</c:v>
                </c:pt>
                <c:pt idx="1">
                  <c:v>42.3</c:v>
                </c:pt>
                <c:pt idx="2">
                  <c:v>20.6</c:v>
                </c:pt>
                <c:pt idx="3">
                  <c:v>12.4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2019 -20 уч.г.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до 35 лет</c:v>
                </c:pt>
                <c:pt idx="1">
                  <c:v>35 - 50 лет</c:v>
                </c:pt>
                <c:pt idx="2">
                  <c:v>50 - 55 лет</c:v>
                </c:pt>
                <c:pt idx="3">
                  <c:v>свыше 55 лет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23.2</c:v>
                </c:pt>
                <c:pt idx="1">
                  <c:v>44.4</c:v>
                </c:pt>
                <c:pt idx="2">
                  <c:v>17.100000000000001</c:v>
                </c:pt>
                <c:pt idx="3">
                  <c:v>15.1</c:v>
                </c:pt>
              </c:numCache>
            </c:numRef>
          </c:val>
        </c:ser>
        <c:axId val="66134016"/>
        <c:axId val="66135552"/>
      </c:barChart>
      <c:catAx>
        <c:axId val="66134016"/>
        <c:scaling>
          <c:orientation val="minMax"/>
        </c:scaling>
        <c:axPos val="b"/>
        <c:tickLblPos val="nextTo"/>
        <c:crossAx val="66135552"/>
        <c:crosses val="autoZero"/>
        <c:auto val="1"/>
        <c:lblAlgn val="ctr"/>
        <c:lblOffset val="100"/>
      </c:catAx>
      <c:valAx>
        <c:axId val="66135552"/>
        <c:scaling>
          <c:orientation val="minMax"/>
        </c:scaling>
        <c:axPos val="l"/>
        <c:majorGridlines/>
        <c:numFmt formatCode="General" sourceLinked="1"/>
        <c:tickLblPos val="nextTo"/>
        <c:crossAx val="6613401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45245175808200766"/>
          <c:y val="3.6002955489575508E-2"/>
          <c:w val="0.32163110294642355"/>
          <c:h val="0.86280683370629163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рук.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2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2</c:v>
                </c:pt>
                <c:pt idx="10">
                  <c:v>3</c:v>
                </c:pt>
                <c:pt idx="11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зам. рук.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1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воспит. мл. и ср. гр.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3</c:v>
                </c:pt>
                <c:pt idx="1">
                  <c:v>0</c:v>
                </c:pt>
                <c:pt idx="2">
                  <c:v>8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воспит. стар. и подг. гр.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  <c:pt idx="0">
                  <c:v>3</c:v>
                </c:pt>
                <c:pt idx="1">
                  <c:v>0</c:v>
                </c:pt>
                <c:pt idx="2">
                  <c:v>5</c:v>
                </c:pt>
                <c:pt idx="3">
                  <c:v>7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муз. рук.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6</c:v>
                </c:pt>
                <c:pt idx="3">
                  <c:v>9</c:v>
                </c:pt>
                <c:pt idx="4">
                  <c:v>3</c:v>
                </c:pt>
                <c:pt idx="5">
                  <c:v>2</c:v>
                </c:pt>
                <c:pt idx="6">
                  <c:v>0</c:v>
                </c:pt>
                <c:pt idx="7">
                  <c:v>6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2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инст. по ф.к.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</c:v>
                </c:pt>
                <c:pt idx="5">
                  <c:v>МКДОУ д/с  "Колокольчик"</c:v>
                </c:pt>
                <c:pt idx="6">
                  <c:v>МКДОУ д/с "Колобок</c:v>
                </c:pt>
                <c:pt idx="7">
                  <c:v>МКДОУ црр д/с "Золотой  петушок"</c:v>
                </c:pt>
                <c:pt idx="8">
                  <c:v>МКДОУ д/с "Золотой ключик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  <c:pt idx="0">
                  <c:v>2</c:v>
                </c:pt>
                <c:pt idx="1">
                  <c:v>3</c:v>
                </c:pt>
                <c:pt idx="2">
                  <c:v>3</c:v>
                </c:pt>
                <c:pt idx="3">
                  <c:v>6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7</c:v>
                </c:pt>
                <c:pt idx="8">
                  <c:v>0</c:v>
                </c:pt>
                <c:pt idx="9">
                  <c:v>0</c:v>
                </c:pt>
                <c:pt idx="10">
                  <c:v>1</c:v>
                </c:pt>
                <c:pt idx="11">
                  <c:v>0</c:v>
                </c:pt>
              </c:numCache>
            </c:numRef>
          </c:val>
        </c:ser>
        <c:axId val="66660608"/>
        <c:axId val="66678784"/>
      </c:barChart>
      <c:catAx>
        <c:axId val="66660608"/>
        <c:scaling>
          <c:orientation val="minMax"/>
        </c:scaling>
        <c:axPos val="l"/>
        <c:tickLblPos val="nextTo"/>
        <c:crossAx val="66678784"/>
        <c:crosses val="autoZero"/>
        <c:auto val="1"/>
        <c:lblAlgn val="ctr"/>
        <c:lblOffset val="100"/>
      </c:catAx>
      <c:valAx>
        <c:axId val="66678784"/>
        <c:scaling>
          <c:orientation val="minMax"/>
        </c:scaling>
        <c:axPos val="b"/>
        <c:majorGridlines/>
        <c:minorGridlines/>
        <c:numFmt formatCode="General" sourceLinked="1"/>
        <c:tickLblPos val="nextTo"/>
        <c:crossAx val="66660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083131377471583"/>
          <c:y val="0.20526735866907325"/>
          <c:w val="0.2017249294491576"/>
          <c:h val="0.61892198852803126"/>
        </c:manualLayout>
      </c:layout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49349603699321731"/>
          <c:y val="3.9912290099780728E-2"/>
          <c:w val="0.37674972420065622"/>
          <c:h val="0.84790989021979857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6</c:v>
                </c:pt>
                <c:pt idx="4">
                  <c:v>2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8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8">
                  <c:v>2</c:v>
                </c:pt>
                <c:pt idx="9">
                  <c:v>1</c:v>
                </c:pt>
                <c:pt idx="10">
                  <c:v>0</c:v>
                </c:pt>
                <c:pt idx="11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0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0</c:v>
                </c:pt>
                <c:pt idx="5">
                  <c:v>2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axId val="66999808"/>
        <c:axId val="67001344"/>
      </c:barChart>
      <c:catAx>
        <c:axId val="66999808"/>
        <c:scaling>
          <c:orientation val="minMax"/>
        </c:scaling>
        <c:axPos val="l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67001344"/>
        <c:crosses val="autoZero"/>
        <c:auto val="1"/>
        <c:lblAlgn val="ctr"/>
        <c:lblOffset val="100"/>
      </c:catAx>
      <c:valAx>
        <c:axId val="67001344"/>
        <c:scaling>
          <c:orientation val="minMax"/>
        </c:scaling>
        <c:axPos val="b"/>
        <c:majorGridlines/>
        <c:minorGridlines/>
        <c:numFmt formatCode="General" sourceLinked="1"/>
        <c:tickLblPos val="nextTo"/>
        <c:crossAx val="66999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815680831686171"/>
          <c:y val="0.38380109565951237"/>
          <c:w val="0.11930947442110112"/>
          <c:h val="0.23239752298099381"/>
        </c:manualLayout>
      </c:layout>
    </c:legend>
    <c:plotVisOnly val="1"/>
  </c:chart>
  <c:txPr>
    <a:bodyPr/>
    <a:lstStyle/>
    <a:p>
      <a:pPr>
        <a:defRPr sz="1400" baseline="0">
          <a:latin typeface="Times New Roman" pitchFamily="18" charset="0"/>
        </a:defRPr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47697321786963626"/>
          <c:y val="2.9331294769854452E-2"/>
          <c:w val="0.38258651892731615"/>
          <c:h val="0.88822992039819626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г.</c:v>
                </c:pt>
              </c:strCache>
            </c:strRef>
          </c:tx>
          <c:dLbls>
            <c:delete val="1"/>
          </c:dLbls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3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г.</c:v>
                </c:pt>
              </c:strCache>
            </c:strRef>
          </c:tx>
          <c:dLbls>
            <c:delete val="1"/>
          </c:dLbls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0</c:v>
                </c:pt>
                <c:pt idx="1">
                  <c:v>2</c:v>
                </c:pt>
                <c:pt idx="2">
                  <c:v>0</c:v>
                </c:pt>
                <c:pt idx="3">
                  <c:v>4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г.</c:v>
                </c:pt>
              </c:strCache>
            </c:strRef>
          </c:tx>
          <c:dLbls>
            <c:delete val="1"/>
          </c:dLbls>
          <c:cat>
            <c:strRef>
              <c:f>Лист1!$A$2:$A$13</c:f>
              <c:strCache>
                <c:ptCount val="12"/>
                <c:pt idx="0">
                  <c:v>МКДОУ д/с №16</c:v>
                </c:pt>
                <c:pt idx="1">
                  <c:v>МКДОУ д/с "Тополёк"</c:v>
                </c:pt>
                <c:pt idx="2">
                  <c:v>МКДОУ црр д/с "Солнышко"</c:v>
                </c:pt>
                <c:pt idx="3">
                  <c:v>МКДОУ д/с "Родничок"</c:v>
                </c:pt>
                <c:pt idx="4">
                  <c:v>МКДОУ д/с "Огонёк"</c:v>
                </c:pt>
                <c:pt idx="5">
                  <c:v>МКДОУ д/с "Колокольчик"</c:v>
                </c:pt>
                <c:pt idx="6">
                  <c:v>МКДОУ д/с "Колобок"</c:v>
                </c:pt>
                <c:pt idx="7">
                  <c:v>МКДОУ црр д/с "Золотой петушок"</c:v>
                </c:pt>
                <c:pt idx="8">
                  <c:v>МКДОУ д/с "Золотой ключик"</c:v>
                </c:pt>
                <c:pt idx="9">
                  <c:v>МКДОУ д/с "Звёздочка"</c:v>
                </c:pt>
                <c:pt idx="10">
                  <c:v>МКДОУ д/с "Берёзка"</c:v>
                </c:pt>
                <c:pt idx="11">
                  <c:v>МКДОУ д/с "Алёнушка"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0</c:v>
                </c:pt>
                <c:pt idx="1">
                  <c:v>2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1</c:v>
                </c:pt>
                <c:pt idx="11">
                  <c:v>0</c:v>
                </c:pt>
              </c:numCache>
            </c:numRef>
          </c:val>
        </c:ser>
        <c:dLbls>
          <c:showVal val="1"/>
        </c:dLbls>
        <c:axId val="82862848"/>
        <c:axId val="82864384"/>
      </c:barChart>
      <c:catAx>
        <c:axId val="82862848"/>
        <c:scaling>
          <c:orientation val="minMax"/>
        </c:scaling>
        <c:axPos val="l"/>
        <c:tickLblPos val="nextTo"/>
        <c:crossAx val="82864384"/>
        <c:crosses val="autoZero"/>
        <c:auto val="1"/>
        <c:lblAlgn val="ctr"/>
        <c:lblOffset val="100"/>
      </c:catAx>
      <c:valAx>
        <c:axId val="82864384"/>
        <c:scaling>
          <c:orientation val="minMax"/>
        </c:scaling>
        <c:axPos val="b"/>
        <c:majorGridlines/>
        <c:numFmt formatCode="General" sourceLinked="1"/>
        <c:tickLblPos val="nextTo"/>
        <c:crossAx val="828628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904687993343965"/>
          <c:y val="0.41460614495874432"/>
          <c:w val="0.11830359588455533"/>
          <c:h val="0.170787500123351"/>
        </c:manualLayout>
      </c:layout>
    </c:legend>
    <c:plotVisOnly val="1"/>
  </c:chart>
  <c:txPr>
    <a:bodyPr/>
    <a:lstStyle/>
    <a:p>
      <a:pPr>
        <a:defRPr sz="1800" baseline="0">
          <a:latin typeface="Times New Roman" pitchFamily="18" charset="0"/>
        </a:defRPr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46634125379098407"/>
          <c:y val="3.4860003523430591E-2"/>
          <c:w val="0.37261345795566275"/>
          <c:h val="0.86716217612261937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1</c:v>
                </c:pt>
                <c:pt idx="11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0</c:v>
                </c:pt>
                <c:pt idx="10">
                  <c:v>0</c:v>
                </c:pt>
                <c:pt idx="11">
                  <c:v>1</c:v>
                </c:pt>
              </c:numCache>
            </c:numRef>
          </c:val>
        </c:ser>
        <c:axId val="126574592"/>
        <c:axId val="126576128"/>
      </c:barChart>
      <c:catAx>
        <c:axId val="126574592"/>
        <c:scaling>
          <c:orientation val="minMax"/>
        </c:scaling>
        <c:axPos val="l"/>
        <c:tickLblPos val="nextTo"/>
        <c:crossAx val="126576128"/>
        <c:crosses val="autoZero"/>
        <c:auto val="1"/>
        <c:lblAlgn val="ctr"/>
        <c:lblOffset val="100"/>
      </c:catAx>
      <c:valAx>
        <c:axId val="126576128"/>
        <c:scaling>
          <c:orientation val="minMax"/>
          <c:max val="5"/>
        </c:scaling>
        <c:axPos val="b"/>
        <c:majorGridlines/>
        <c:numFmt formatCode="General" sourceLinked="1"/>
        <c:tickLblPos val="nextTo"/>
        <c:crossAx val="126574592"/>
        <c:crosses val="autoZero"/>
        <c:crossBetween val="between"/>
        <c:majorUnit val="1"/>
      </c:valAx>
    </c:plotArea>
    <c:legend>
      <c:legendPos val="r"/>
      <c:layout/>
    </c:legend>
    <c:plotVisOnly val="1"/>
  </c:chart>
  <c:txPr>
    <a:bodyPr/>
    <a:lstStyle/>
    <a:p>
      <a:pPr>
        <a:defRPr sz="1800" baseline="0">
          <a:latin typeface="Times New Roman" pitchFamily="18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47567460675146939"/>
          <c:y val="3.7330730960067456E-2"/>
          <c:w val="0.31841370702335525"/>
          <c:h val="0.8882299438653305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Рождественская открытка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8</c:v>
                </c:pt>
                <c:pt idx="1">
                  <c:v>8</c:v>
                </c:pt>
                <c:pt idx="2">
                  <c:v>20</c:v>
                </c:pt>
                <c:pt idx="3">
                  <c:v>20</c:v>
                </c:pt>
                <c:pt idx="4">
                  <c:v>4</c:v>
                </c:pt>
                <c:pt idx="5">
                  <c:v>14</c:v>
                </c:pt>
                <c:pt idx="6">
                  <c:v>7</c:v>
                </c:pt>
                <c:pt idx="7">
                  <c:v>5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Игрушка для украшения рождественской ёлки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11</c:v>
                </c:pt>
                <c:pt idx="1">
                  <c:v>8</c:v>
                </c:pt>
                <c:pt idx="2">
                  <c:v>10</c:v>
                </c:pt>
                <c:pt idx="3">
                  <c:v>0</c:v>
                </c:pt>
                <c:pt idx="4">
                  <c:v>7</c:v>
                </c:pt>
                <c:pt idx="5">
                  <c:v>13</c:v>
                </c:pt>
                <c:pt idx="6">
                  <c:v>11</c:v>
                </c:pt>
                <c:pt idx="7">
                  <c:v>24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победители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МКДОУ д/с № 16</c:v>
                </c:pt>
                <c:pt idx="1">
                  <c:v>МКДОУ "Тополёк"</c:v>
                </c:pt>
                <c:pt idx="2">
                  <c:v>МКДОУ црр д/с "Солнышко"</c:v>
                </c:pt>
                <c:pt idx="3">
                  <c:v>МКДОУ "Родничок"</c:v>
                </c:pt>
                <c:pt idx="4">
                  <c:v>МКДОУ "Огонёк"</c:v>
                </c:pt>
                <c:pt idx="5">
                  <c:v>МКДОУ д/с "Колокольчик"</c:v>
                </c:pt>
                <c:pt idx="6">
                  <c:v>МКДОУ "Колобок"</c:v>
                </c:pt>
                <c:pt idx="7">
                  <c:v>МКДОУ црр д/с "Золотой петушок"</c:v>
                </c:pt>
                <c:pt idx="8">
                  <c:v>МКДОУ "Золотой ключик"</c:v>
                </c:pt>
                <c:pt idx="9">
                  <c:v>МКДОУ "Звёздочка"</c:v>
                </c:pt>
                <c:pt idx="10">
                  <c:v>МКДОУ д/с "Берёзка"</c:v>
                </c:pt>
                <c:pt idx="11">
                  <c:v>МКДОУ д/с "Алёнушка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3</c:v>
                </c:pt>
              </c:numCache>
            </c:numRef>
          </c:val>
        </c:ser>
        <c:axId val="129934080"/>
        <c:axId val="129935616"/>
      </c:barChart>
      <c:catAx>
        <c:axId val="129934080"/>
        <c:scaling>
          <c:orientation val="minMax"/>
        </c:scaling>
        <c:axPos val="l"/>
        <c:tickLblPos val="nextTo"/>
        <c:crossAx val="129935616"/>
        <c:crosses val="autoZero"/>
        <c:auto val="1"/>
        <c:lblAlgn val="ctr"/>
        <c:lblOffset val="100"/>
      </c:catAx>
      <c:valAx>
        <c:axId val="129935616"/>
        <c:scaling>
          <c:orientation val="minMax"/>
          <c:max val="25"/>
        </c:scaling>
        <c:axPos val="b"/>
        <c:majorGridlines/>
        <c:minorGridlines/>
        <c:numFmt formatCode="General" sourceLinked="1"/>
        <c:tickLblPos val="nextTo"/>
        <c:crossAx val="129934080"/>
        <c:crosses val="autoZero"/>
        <c:crossBetween val="between"/>
        <c:majorUnit val="5"/>
      </c:valAx>
    </c:plotArea>
    <c:legend>
      <c:legendPos val="r"/>
      <c:legendEntry>
        <c:idx val="1"/>
        <c:txPr>
          <a:bodyPr/>
          <a:lstStyle/>
          <a:p>
            <a:pPr>
              <a:defRPr sz="1500" baseline="0"/>
            </a:pPr>
            <a:endParaRPr lang="ru-RU"/>
          </a:p>
        </c:txPr>
      </c:legendEntry>
      <c:layout>
        <c:manualLayout>
          <c:xMode val="edge"/>
          <c:yMode val="edge"/>
          <c:x val="0.80266927441795666"/>
          <c:y val="0.20922090050625344"/>
          <c:w val="0.19527542363132341"/>
          <c:h val="0.6055565260332505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</c:chart>
  <c:txPr>
    <a:bodyPr/>
    <a:lstStyle/>
    <a:p>
      <a:pPr>
        <a:defRPr sz="1800" baseline="0">
          <a:latin typeface="Times New Roman" pitchFamily="18" charset="0"/>
        </a:defRPr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26D04-57CB-4522-83F2-43F1929A4CBE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4A2841-2326-44D7-8F9C-853D47B309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6FDC8D-2290-43EB-B8C5-C9D18911FDF0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DCA0A1-2457-4972-AAF3-14D82782857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908720"/>
            <a:ext cx="87129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Об итогах</a:t>
            </a:r>
          </a:p>
          <a:p>
            <a:pPr algn="ctr"/>
            <a:r>
              <a:rPr lang="ru-RU" sz="4400" dirty="0" smtClean="0"/>
              <a:t> методической  работы </a:t>
            </a:r>
          </a:p>
          <a:p>
            <a:pPr algn="ctr"/>
            <a:r>
              <a:rPr lang="ru-RU" sz="4400" dirty="0" smtClean="0"/>
              <a:t>с ДОО  </a:t>
            </a:r>
          </a:p>
          <a:p>
            <a:pPr algn="ctr"/>
            <a:r>
              <a:rPr lang="ru-RU" sz="4400" dirty="0" smtClean="0"/>
              <a:t>города Слободского</a:t>
            </a:r>
          </a:p>
          <a:p>
            <a:pPr algn="ctr"/>
            <a:r>
              <a:rPr lang="ru-RU" sz="4400" dirty="0" smtClean="0"/>
              <a:t> в 2019 - 2020 учебном году </a:t>
            </a:r>
          </a:p>
          <a:p>
            <a:pPr algn="ctr"/>
            <a:r>
              <a:rPr lang="ru-RU" sz="4400" smtClean="0"/>
              <a:t>и задачах</a:t>
            </a:r>
          </a:p>
          <a:p>
            <a:pPr algn="ctr"/>
            <a:r>
              <a:rPr lang="ru-RU" sz="4400" smtClean="0"/>
              <a:t> на новый учебный год 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052736"/>
          <a:ext cx="8229600" cy="4983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980728"/>
          <a:ext cx="8157592" cy="5469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47088"/>
          </a:xfrm>
        </p:spPr>
        <p:txBody>
          <a:bodyPr/>
          <a:lstStyle/>
          <a:p>
            <a:pPr algn="ctr"/>
            <a:r>
              <a:rPr lang="ru-RU" b="1" dirty="0" smtClean="0"/>
              <a:t>Аттестация педагогических работников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08912" cy="136815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Стаж педагогических</a:t>
            </a:r>
            <a:br>
              <a:rPr lang="ru-RU" sz="4000" b="1" dirty="0" smtClean="0"/>
            </a:br>
            <a:r>
              <a:rPr lang="ru-RU" sz="4000" b="1" dirty="0" smtClean="0"/>
              <a:t> работников (%)</a:t>
            </a: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988840"/>
          <a:ext cx="8219256" cy="4767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19256" cy="13704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Возрастной состав педагогических работников (%)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Руководители ГМО 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sz="1800" dirty="0" smtClean="0"/>
              <a:t>ГМО руководителей - </a:t>
            </a:r>
            <a:r>
              <a:rPr lang="ru-RU" sz="1800" b="1" dirty="0" smtClean="0"/>
              <a:t>Пахомова Наталья Владимировна</a:t>
            </a:r>
            <a:r>
              <a:rPr lang="ru-RU" sz="1800" dirty="0" smtClean="0"/>
              <a:t>, заведующий МКДОУ црр д/с «Золотой петушок» </a:t>
            </a:r>
          </a:p>
          <a:p>
            <a:pPr algn="just"/>
            <a:r>
              <a:rPr lang="ru-RU" sz="1800" dirty="0" smtClean="0"/>
              <a:t>ГМО заместителей заведующих по УВР  - </a:t>
            </a:r>
            <a:r>
              <a:rPr lang="ru-RU" sz="1800" b="1" dirty="0" smtClean="0"/>
              <a:t>Карпова Светлана Николаевна</a:t>
            </a:r>
            <a:r>
              <a:rPr lang="ru-RU" sz="1800" dirty="0" smtClean="0"/>
              <a:t>, заместитель заведующей по УВР МКДОУ црр д/с «Золотой петушок»,</a:t>
            </a:r>
          </a:p>
          <a:p>
            <a:pPr algn="just"/>
            <a:r>
              <a:rPr lang="ru-RU" sz="1800" dirty="0" smtClean="0"/>
              <a:t>ГМО воспитателей младших и средних </a:t>
            </a:r>
            <a:r>
              <a:rPr lang="ru-RU" sz="1800" dirty="0" smtClean="0"/>
              <a:t>возрастных </a:t>
            </a:r>
            <a:r>
              <a:rPr lang="ru-RU" sz="1800" dirty="0" smtClean="0"/>
              <a:t>групп - </a:t>
            </a:r>
            <a:r>
              <a:rPr lang="ru-RU" sz="1800" b="1" dirty="0" smtClean="0"/>
              <a:t>Шикалова Галина Евгеньевна</a:t>
            </a:r>
            <a:r>
              <a:rPr lang="ru-RU" sz="1800" dirty="0" smtClean="0"/>
              <a:t>, воспитатель высшей квалификационной категории МКДОУ д/с №16, </a:t>
            </a:r>
          </a:p>
          <a:p>
            <a:pPr algn="just"/>
            <a:r>
              <a:rPr lang="ru-RU" sz="1800" dirty="0" smtClean="0"/>
              <a:t> ГМО воспитателей старших и возрастных групп - </a:t>
            </a:r>
            <a:r>
              <a:rPr lang="ru-RU" sz="1800" b="1" dirty="0" smtClean="0"/>
              <a:t>Малых Наталья Александровна, </a:t>
            </a:r>
            <a:r>
              <a:rPr lang="ru-RU" sz="1800" dirty="0" smtClean="0"/>
              <a:t>заместитель заведующей по УВР МКДОУ д/с «Родничок»,</a:t>
            </a:r>
          </a:p>
          <a:p>
            <a:pPr algn="just"/>
            <a:r>
              <a:rPr lang="ru-RU" sz="1800" dirty="0" smtClean="0"/>
              <a:t>ГМО инструкторов по физической культуре - </a:t>
            </a:r>
            <a:r>
              <a:rPr lang="ru-RU" sz="1800" b="1" dirty="0" smtClean="0"/>
              <a:t>Глызина Светлана Николаевна, </a:t>
            </a:r>
            <a:r>
              <a:rPr lang="ru-RU" sz="1800" dirty="0" smtClean="0"/>
              <a:t>инструктор по физической культуре МКДОУ д/с « Родничок».</a:t>
            </a:r>
          </a:p>
          <a:p>
            <a:r>
              <a:rPr lang="ru-RU" sz="1800" dirty="0" smtClean="0"/>
              <a:t>ГМО музыкальных  руководителей – </a:t>
            </a:r>
            <a:r>
              <a:rPr lang="ru-RU" sz="1800" b="1" dirty="0" smtClean="0"/>
              <a:t>Ушахина Наталья Леонидовна</a:t>
            </a:r>
            <a:r>
              <a:rPr lang="ru-RU" sz="1800" dirty="0" smtClean="0"/>
              <a:t>, музыкальный руководитель высшей квалификационной категории МКДОУ црр д/с «Солнышко».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19256" cy="8640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Вопросы, рассмотренные на ГМО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5055840"/>
          </a:xfrm>
        </p:spPr>
        <p:txBody>
          <a:bodyPr>
            <a:normAutofit lnSpcReduction="10000"/>
          </a:bodyPr>
          <a:lstStyle/>
          <a:p>
            <a:r>
              <a:rPr lang="ru-RU" sz="1600" dirty="0" smtClean="0"/>
              <a:t>- </a:t>
            </a:r>
            <a:r>
              <a:rPr lang="ru-RU" sz="1600" b="1" dirty="0" smtClean="0"/>
              <a:t>ГМО заведующих ДОО </a:t>
            </a:r>
            <a:r>
              <a:rPr lang="ru-RU" sz="1600" dirty="0" smtClean="0"/>
              <a:t>– формирование компетентности руководителей в современном менеджменте и администрировании системы ДО, решение проблемы по реализации ИОМ и адаптивной программы ДОО, по инновационной деятельности в области физического развития, формирования ЗОЖ у детей; 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ГМО заместителей заведующих по УВР </a:t>
            </a:r>
            <a:r>
              <a:rPr lang="ru-RU" sz="1600" dirty="0" smtClean="0"/>
              <a:t>– мотивация педагогов ДОО к профессиональной деятельности, организация контрольно-аналитической деятельности в ДОО, инновационная деятельность педагогических коллективов;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ГМО воспитателей младших и средних групп </a:t>
            </a:r>
            <a:r>
              <a:rPr lang="ru-RU" sz="1600" dirty="0" smtClean="0"/>
              <a:t>– применение современных психолого-педагогических технологий в работе с детьми младшего и среднего возраста;</a:t>
            </a:r>
          </a:p>
          <a:p>
            <a:r>
              <a:rPr lang="ru-RU" sz="1600" b="1" dirty="0" smtClean="0"/>
              <a:t>- ГМО  воспитателей старших и подготовительных груп </a:t>
            </a:r>
            <a:r>
              <a:rPr lang="ru-RU" sz="1600" dirty="0" smtClean="0"/>
              <a:t>– повышение компетенции педагогов в области использования современных инновационных образовательных технологий по основным линиям развития ребёнка, профессионального мастерства педагогов, распространение педагогического опыта;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ГМО музыкальных руководителей </a:t>
            </a:r>
            <a:r>
              <a:rPr lang="ru-RU" sz="1600" dirty="0" smtClean="0"/>
              <a:t>– решение профессиональных проблем, связанных с организацией музыкально-образовательной деятельности в соответствии с ФГОС;</a:t>
            </a:r>
          </a:p>
          <a:p>
            <a:r>
              <a:rPr lang="ru-RU" sz="1600" dirty="0" smtClean="0"/>
              <a:t>- </a:t>
            </a:r>
            <a:r>
              <a:rPr lang="ru-RU" sz="1600" b="1" dirty="0" smtClean="0"/>
              <a:t>ГМО инструкторов по физической культуре «Здоровый ребёнок» </a:t>
            </a:r>
            <a:r>
              <a:rPr lang="ru-RU" sz="1600" dirty="0" smtClean="0"/>
              <a:t>– реализация инновационных подходов в физическом развитии дошкольников.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19256" cy="12264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Участие педагогов в ГМО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57592" cy="172819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/>
              <a:t>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Участие в муниципальном конкурсе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профессионального </a:t>
            </a:r>
            <a:r>
              <a:rPr lang="ru-RU" sz="3600" b="1" smtClean="0"/>
              <a:t>мастерства </a:t>
            </a:r>
            <a:br>
              <a:rPr lang="ru-RU" sz="3600" b="1" smtClean="0"/>
            </a:br>
            <a:r>
              <a:rPr lang="ru-RU" sz="3600" b="1" smtClean="0"/>
              <a:t> </a:t>
            </a:r>
            <a:r>
              <a:rPr lang="ru-RU" sz="3600" b="1" dirty="0" smtClean="0"/>
              <a:t>«Мой лучший урок»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2420888"/>
          <a:ext cx="8301608" cy="381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229600" cy="1935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4000" b="1" dirty="0" smtClean="0"/>
              <a:t>Победители муниципального конкурса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/>
              <a:t> «Мой лучший урок»-2019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I степени</a:t>
            </a:r>
          </a:p>
          <a:p>
            <a:r>
              <a:rPr lang="ru-RU" dirty="0" smtClean="0"/>
              <a:t>Зырянова Ольга Сергеевна,  музыкальный  руководитель  МКДОУ д/с «Солнышко»</a:t>
            </a:r>
          </a:p>
          <a:p>
            <a:r>
              <a:rPr lang="ru-RU" b="1" dirty="0" smtClean="0"/>
              <a:t>II степени</a:t>
            </a:r>
          </a:p>
          <a:p>
            <a:r>
              <a:rPr lang="ru-RU" dirty="0" smtClean="0"/>
              <a:t>Шерстюк Татьяна Евгеньевна, педагог-психолог  МКДОУ д/с «Родничок»,</a:t>
            </a:r>
          </a:p>
          <a:p>
            <a:r>
              <a:rPr lang="ru-RU" dirty="0" smtClean="0"/>
              <a:t>Ларина Наталья Валерьевна, воспитатель МКДОУ д/с «Солнышко»</a:t>
            </a:r>
          </a:p>
          <a:p>
            <a:r>
              <a:rPr lang="ru-RU" b="1" dirty="0" smtClean="0"/>
              <a:t>III степени</a:t>
            </a:r>
          </a:p>
          <a:p>
            <a:r>
              <a:rPr lang="ru-RU" dirty="0" smtClean="0"/>
              <a:t>Кузнецова Марина Геннадьевна, музыкальный руководитель МКДОУ д/с «Золотой ключик»</a:t>
            </a:r>
          </a:p>
          <a:p>
            <a:r>
              <a:rPr lang="ru-RU" dirty="0" smtClean="0"/>
              <a:t>Белодед Ирина Александровна, воспитатель  МКДОУ д/с «Родничок»,</a:t>
            </a:r>
          </a:p>
          <a:p>
            <a:r>
              <a:rPr lang="ru-RU" dirty="0" smtClean="0"/>
              <a:t>Шихова Надежда Юрьевна,  воспитатель МКДОУ д/с «Родничок»</a:t>
            </a:r>
          </a:p>
          <a:p>
            <a:r>
              <a:rPr lang="ru-RU" dirty="0" smtClean="0"/>
              <a:t>Пентина  Юлия Владимировна, воспитатель  МКДОУ д/с «Тополёк»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787208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</a:t>
            </a:r>
            <a:r>
              <a:rPr lang="ru-RU" sz="4400" b="1" dirty="0" smtClean="0"/>
              <a:t>Муниципальный конкурс </a:t>
            </a:r>
            <a:br>
              <a:rPr lang="ru-RU" sz="4400" b="1" dirty="0" smtClean="0"/>
            </a:br>
            <a:r>
              <a:rPr lang="ru-RU" sz="4400" b="1" dirty="0" smtClean="0"/>
              <a:t>«Мои инновации в образовании»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19256" cy="15864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b="1" dirty="0" smtClean="0"/>
              <a:t>Победители </a:t>
            </a:r>
            <a:br>
              <a:rPr lang="ru-RU" sz="4400" b="1" dirty="0" smtClean="0"/>
            </a:br>
            <a:r>
              <a:rPr lang="ru-RU" sz="4400" b="1" dirty="0" smtClean="0"/>
              <a:t>муниципального конкурса</a:t>
            </a:r>
            <a:br>
              <a:rPr lang="ru-RU" sz="4400" b="1" dirty="0" smtClean="0"/>
            </a:br>
            <a:r>
              <a:rPr lang="ru-RU" sz="4400" b="1" dirty="0" smtClean="0"/>
              <a:t>«Мои инновации в </a:t>
            </a:r>
            <a:r>
              <a:rPr lang="ru-RU" sz="4400" b="1" smtClean="0"/>
              <a:t>образовании»-2019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492896"/>
            <a:ext cx="8219256" cy="4191744"/>
          </a:xfrm>
        </p:spPr>
        <p:txBody>
          <a:bodyPr/>
          <a:lstStyle/>
          <a:p>
            <a:r>
              <a:rPr lang="ru-RU" b="1" dirty="0" smtClean="0"/>
              <a:t>Дипломом I степени: </a:t>
            </a:r>
            <a:r>
              <a:rPr lang="ru-RU" dirty="0" smtClean="0"/>
              <a:t>Соловьёва Наталья Николаевна,  инструктор по физической культуре МКДОУ д/с «Колокольчик».</a:t>
            </a:r>
          </a:p>
          <a:p>
            <a:r>
              <a:rPr lang="ru-RU" b="1" dirty="0" smtClean="0"/>
              <a:t>Дипломом II степени: </a:t>
            </a:r>
            <a:r>
              <a:rPr lang="ru-RU" dirty="0" smtClean="0"/>
              <a:t>Косарева Нина Николаевна,  воспитатель МКДОУ д/с «Родничок».</a:t>
            </a:r>
          </a:p>
          <a:p>
            <a:r>
              <a:rPr lang="ru-RU" b="1" dirty="0" smtClean="0"/>
              <a:t>Дипломом III степени: </a:t>
            </a:r>
            <a:r>
              <a:rPr lang="ru-RU" dirty="0" smtClean="0"/>
              <a:t>Пентина Юлия Владимировна, Климова Юлия Владимировна,  воспитатели МКДОУ д/с «Тополек».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085584" cy="1656184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униципальный конкурс 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года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»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номинации 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 года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»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772816"/>
          <a:ext cx="8219256" cy="4983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75240" cy="115212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«Воспитатель  года -2019»</a:t>
            </a:r>
            <a:endParaRPr lang="ru-RU" dirty="0"/>
          </a:p>
        </p:txBody>
      </p:sp>
      <p:pic>
        <p:nvPicPr>
          <p:cNvPr id="1026" name="Picture 2" descr="F:\Учитель года 2019\IMG_E11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246" t="14347" b="16753"/>
          <a:stretch>
            <a:fillRect/>
          </a:stretch>
        </p:blipFill>
        <p:spPr bwMode="auto">
          <a:xfrm>
            <a:off x="395536" y="1652535"/>
            <a:ext cx="8352928" cy="446121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99592" y="3861048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212976"/>
            <a:ext cx="4680520" cy="2304256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победитель</a:t>
            </a: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муниципального этапа </a:t>
            </a:r>
            <a:b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Всероссийского  конкурса </a:t>
            </a:r>
            <a:b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«Учитель  года России»</a:t>
            </a:r>
            <a:b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«Учитель года города Слободского – 2019»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номинации «Воспитатель года». 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3" descr="C:\Users\Katya\Desktop\Фотограф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124744"/>
            <a:ext cx="3312368" cy="4758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520" y="908720"/>
            <a:ext cx="4320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Кропачева </a:t>
            </a:r>
          </a:p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Ольга</a:t>
            </a:r>
          </a:p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Владимировна</a:t>
            </a:r>
          </a:p>
          <a:p>
            <a:endParaRPr lang="ru-RU" sz="4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5877272"/>
            <a:ext cx="3222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</a:t>
            </a:r>
          </a:p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МКДОУ д/с «Золотой ключик</a:t>
            </a: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8147248" cy="15144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Конкурс «Рождество приходит в каждый дом» -2019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1560" y="1556792"/>
          <a:ext cx="8280920" cy="4839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Документы\Фото рожд чтения\20191227_1332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4050"/>
          <a:stretch>
            <a:fillRect/>
          </a:stretch>
        </p:blipFill>
        <p:spPr bwMode="auto">
          <a:xfrm>
            <a:off x="179513" y="980728"/>
            <a:ext cx="4392488" cy="2736304"/>
          </a:xfrm>
          <a:prstGeom prst="rect">
            <a:avLst/>
          </a:prstGeom>
          <a:noFill/>
        </p:spPr>
      </p:pic>
      <p:pic>
        <p:nvPicPr>
          <p:cNvPr id="4" name="Рисунок 3" descr="C:\Users\Пользователь\Desktop\Документы\Фото рожд чтения\20191227_133520.jpg"/>
          <p:cNvPicPr/>
          <p:nvPr/>
        </p:nvPicPr>
        <p:blipFill>
          <a:blip r:embed="rId3" cstate="print"/>
          <a:srcRect l="1443" t="17094" b="8333"/>
          <a:stretch>
            <a:fillRect/>
          </a:stretch>
        </p:blipFill>
        <p:spPr bwMode="auto">
          <a:xfrm>
            <a:off x="4644008" y="2636912"/>
            <a:ext cx="4248472" cy="2958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ользователь\Desktop\Документы\Фото рожд чтения\20191227_133313.jpg"/>
          <p:cNvPicPr/>
          <p:nvPr/>
        </p:nvPicPr>
        <p:blipFill>
          <a:blip r:embed="rId4" cstate="print"/>
          <a:srcRect l="799" t="1706" b="20043"/>
          <a:stretch>
            <a:fillRect/>
          </a:stretch>
        </p:blipFill>
        <p:spPr bwMode="auto">
          <a:xfrm>
            <a:off x="179512" y="3789040"/>
            <a:ext cx="432048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B h="0"/>
          </a:sp3d>
        </p:spPr>
      </p:pic>
      <p:sp>
        <p:nvSpPr>
          <p:cNvPr id="12" name="Прямоугольник 11"/>
          <p:cNvSpPr/>
          <p:nvPr/>
        </p:nvSpPr>
        <p:spPr>
          <a:xfrm>
            <a:off x="5004048" y="908720"/>
            <a:ext cx="3377715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Рождественские </a:t>
            </a:r>
          </a:p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</a:t>
            </a:r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ткрытки</a:t>
            </a:r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и игрушки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139952" y="5877272"/>
            <a:ext cx="482824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2019 год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260648"/>
            <a:ext cx="681507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«12 событий Слободского»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498" t="4921" r="10321" b="6492"/>
          <a:stretch>
            <a:fillRect/>
          </a:stretch>
        </p:blipFill>
        <p:spPr>
          <a:xfrm>
            <a:off x="5508104" y="2780928"/>
            <a:ext cx="2376264" cy="3888432"/>
          </a:xfrm>
        </p:spPr>
      </p:pic>
      <p:pic>
        <p:nvPicPr>
          <p:cNvPr id="7" name="Рисунок 6" descr="1 мл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789040"/>
            <a:ext cx="4320480" cy="2880320"/>
          </a:xfrm>
          <a:prstGeom prst="rect">
            <a:avLst/>
          </a:prstGeom>
        </p:spPr>
      </p:pic>
      <p:pic>
        <p:nvPicPr>
          <p:cNvPr id="8" name="Рисунок 7" descr="Фото3.jpg"/>
          <p:cNvPicPr>
            <a:picLocks noChangeAspect="1"/>
          </p:cNvPicPr>
          <p:nvPr/>
        </p:nvPicPr>
        <p:blipFill>
          <a:blip r:embed="rId4" cstate="print"/>
          <a:srcRect t="17837"/>
          <a:stretch>
            <a:fillRect/>
          </a:stretch>
        </p:blipFill>
        <p:spPr>
          <a:xfrm>
            <a:off x="251520" y="1052736"/>
            <a:ext cx="4320480" cy="263186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572000" y="1196752"/>
            <a:ext cx="439248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Акция</a:t>
            </a:r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«С любовью </a:t>
            </a:r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 городу»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16632"/>
            <a:ext cx="913796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«12 событий Слободского»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Инновационные площадки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3891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Муниципальный уровень:</a:t>
            </a:r>
          </a:p>
          <a:p>
            <a:r>
              <a:rPr lang="ru-RU" dirty="0" smtClean="0"/>
              <a:t>«Физическое развитие детей старшего дошкольного возраста через использование элементов фитнеса» на 2016 – 2019 годы </a:t>
            </a:r>
          </a:p>
          <a:p>
            <a:pPr>
              <a:buNone/>
            </a:pPr>
            <a:r>
              <a:rPr lang="ru-RU" dirty="0" smtClean="0"/>
              <a:t>    МКДОУ д/с «Колокольчик», МКДОУ д/с»Колобок»;</a:t>
            </a:r>
          </a:p>
          <a:p>
            <a:r>
              <a:rPr lang="ru-RU" dirty="0" smtClean="0"/>
              <a:t>«Развитие познавательно-речевой деятельности для дошкольников в процессе создания и функционирования музея истории детского сада 2016 – 2020 г.» </a:t>
            </a:r>
          </a:p>
          <a:p>
            <a:pPr>
              <a:buNone/>
            </a:pPr>
            <a:r>
              <a:rPr lang="ru-RU" dirty="0" smtClean="0"/>
              <a:t>     МКДОУ д/с «Алёнушка»; </a:t>
            </a:r>
          </a:p>
          <a:p>
            <a:pPr>
              <a:buNone/>
            </a:pPr>
            <a:r>
              <a:rPr lang="ru-RU" b="1" dirty="0" smtClean="0"/>
              <a:t>Федеральный урвень:</a:t>
            </a:r>
          </a:p>
          <a:p>
            <a:r>
              <a:rPr lang="ru-RU" dirty="0" smtClean="0"/>
              <a:t> «Вариативно-развивающее образование как  инструмент достижения требований ФГОС ДО на основании реализации примерной основной программы «Тропинки» под редакцией В.Т. Кудрявцева  в 2018  - 2019 г.» </a:t>
            </a:r>
          </a:p>
          <a:p>
            <a:pPr>
              <a:buNone/>
            </a:pPr>
            <a:r>
              <a:rPr lang="ru-RU" dirty="0" smtClean="0"/>
              <a:t>    МКДОУ црр д/с «Золотой петушок».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Результат работы инновационных площадок</a:t>
            </a:r>
            <a:endParaRPr lang="ru-RU" b="1" dirty="0"/>
          </a:p>
        </p:txBody>
      </p:sp>
      <p:pic>
        <p:nvPicPr>
          <p:cNvPr id="2050" name="Picture 2" descr="C:\Users\Пользователь\Desktop\20200820_1149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19256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54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5400" dirty="0" smtClean="0">
                <a:latin typeface="Times New Roman"/>
                <a:ea typeface="Calibri"/>
                <a:cs typeface="Times New Roman"/>
              </a:rPr>
            </a:br>
            <a:r>
              <a:rPr lang="ru-RU" sz="4900" dirty="0" smtClean="0">
                <a:latin typeface="Times New Roman"/>
                <a:ea typeface="Calibri"/>
                <a:cs typeface="Times New Roman"/>
              </a:rPr>
              <a:t> </a:t>
            </a:r>
            <a:br>
              <a:rPr lang="ru-RU" sz="4900" dirty="0" smtClean="0">
                <a:latin typeface="Times New Roman"/>
                <a:ea typeface="Calibri"/>
                <a:cs typeface="Times New Roman"/>
              </a:rPr>
            </a:br>
            <a:r>
              <a:rPr lang="ru-RU" sz="4900" dirty="0" smtClean="0">
                <a:latin typeface="Times New Roman"/>
                <a:ea typeface="Calibri"/>
                <a:cs typeface="Times New Roman"/>
              </a:rPr>
              <a:t/>
            </a:r>
            <a:br>
              <a:rPr lang="ru-RU" sz="4900" dirty="0" smtClean="0">
                <a:latin typeface="Times New Roman"/>
                <a:ea typeface="Calibri"/>
                <a:cs typeface="Times New Roman"/>
              </a:rPr>
            </a:br>
            <a:r>
              <a:rPr lang="ru-RU" sz="4900" b="1" dirty="0" smtClean="0">
                <a:latin typeface="Times New Roman"/>
                <a:ea typeface="Calibri"/>
                <a:cs typeface="Times New Roman"/>
              </a:rPr>
              <a:t>Н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ормативно – правовые документы</a:t>
            </a:r>
            <a:endParaRPr lang="ru-RU" sz="49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800"/>
          <a:ext cx="8568952" cy="47364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956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. Постановление 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Главного государственного санитарного врача Российской Федерации «Об утверждении санитарно – эпидемиологических правил СП 3.1/2.4. 3598 -20 «Санитарно – эпидемиологические требования к устройству, содержанию и организации работы образовательных организаций и других  объектов социальной инфраструктуры для детей и молодёжи в условиях распространения новой короновирусной инфекции (COVID-19)» от 30.06.2020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№16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95" marR="408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3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2. Распоряжение Министерства просвещения Российской Федерации «Об утверждении примерного Пложения о психолого-педагогическом консилиуме образовательной организации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»  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от 9 сентября 2019 г. N Р-93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95" marR="408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3. Распоряжение министерства образования Кировской области о почётном звании «Почётный наставник в сфере образования Кировской области»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от 5 июня 2019 года № 5- 522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95" marR="408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53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4.ФЗ-304</a:t>
                      </a:r>
                      <a:r>
                        <a:rPr lang="ru-RU" sz="1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«Об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образовании в </a:t>
                      </a:r>
                      <a:r>
                        <a:rPr lang="ru-RU" sz="1800">
                          <a:latin typeface="Times New Roman"/>
                          <a:ea typeface="Calibri"/>
                          <a:cs typeface="Times New Roman"/>
                        </a:rPr>
                        <a:t>Росийской </a:t>
                      </a:r>
                      <a:r>
                        <a:rPr lang="ru-RU" sz="1800" smtClean="0">
                          <a:latin typeface="Times New Roman"/>
                          <a:ea typeface="Calibri"/>
                          <a:cs typeface="Times New Roman"/>
                        </a:rPr>
                        <a:t>Федерации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» по вопросам воспитания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обучающихся» </a:t>
                      </a:r>
                      <a:r>
                        <a:rPr lang="ru-RU" sz="1800" smtClean="0">
                          <a:latin typeface="Times New Roman"/>
                          <a:ea typeface="Calibri"/>
                          <a:cs typeface="Times New Roman"/>
                        </a:rPr>
                        <a:t>от 31.07.2020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(вступает в силу с </a:t>
                      </a: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1 сентября 2020 </a:t>
                      </a: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года)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895" marR="408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Задачи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1. Обеспечение непрерывности самообразования педагогических работников через различные формы.</a:t>
            </a:r>
          </a:p>
          <a:p>
            <a:r>
              <a:rPr lang="ru-RU" dirty="0" smtClean="0"/>
              <a:t>2. Повышение профессиональной компетентности педагогов ДОО в вопросах организации образовательной деятельности в соответствии с ФГОС ДО через различные методические мероприятия в межкурсовой период.</a:t>
            </a:r>
          </a:p>
          <a:p>
            <a:r>
              <a:rPr lang="ru-RU" dirty="0" smtClean="0"/>
              <a:t>3. Активизация работы педагогов по эффективному взаимодействию детского сада и семьи в условиях ФГОС.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ownloads\5d87ea57-2e24-40c4-8df2-88a559e665c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8784976" cy="55446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5949280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altLang="ru-RU" sz="2000" b="1" i="1" dirty="0" smtClean="0"/>
              <a:t>С вопросами и предложениями обращаться по тел.:  4-69-35,  4-23-94</a:t>
            </a:r>
          </a:p>
          <a:p>
            <a:pPr>
              <a:buNone/>
            </a:pPr>
            <a:r>
              <a:rPr lang="ru-RU" altLang="ru-RU" sz="2000" b="1" i="1" dirty="0" smtClean="0"/>
              <a:t>Эл.почта</a:t>
            </a:r>
            <a:r>
              <a:rPr lang="ru-RU" altLang="ru-RU" sz="2000" b="1" i="1" dirty="0" smtClean="0"/>
              <a:t>: </a:t>
            </a:r>
            <a:r>
              <a:rPr lang="en-US" sz="2000" b="1" u="sng" dirty="0" smtClean="0"/>
              <a:t>gmkslob@mail.ru</a:t>
            </a:r>
            <a:endParaRPr lang="ru-RU" altLang="ru-RU" sz="2000" b="1" u="sng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314</TotalTime>
  <Words>796</Words>
  <Application>Microsoft Office PowerPoint</Application>
  <PresentationFormat>Экран (4:3)</PresentationFormat>
  <Paragraphs>85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Слайд 1</vt:lpstr>
      <vt:lpstr>Слайд 2</vt:lpstr>
      <vt:lpstr>Слайд 3</vt:lpstr>
      <vt:lpstr>Аттестация педагогических работников</vt:lpstr>
      <vt:lpstr>Стаж педагогических  работников (%)</vt:lpstr>
      <vt:lpstr>Возрастной состав педагогических работников (%)</vt:lpstr>
      <vt:lpstr>Руководители ГМО </vt:lpstr>
      <vt:lpstr>Вопросы, рассмотренные на ГМО</vt:lpstr>
      <vt:lpstr>  Участие педагогов в ГМО</vt:lpstr>
      <vt:lpstr>                Участие в муниципальном конкурсе профессионального мастерства   «Мой лучший урок»</vt:lpstr>
      <vt:lpstr>  Победители муниципального конкурса  «Мой лучший урок»-2019</vt:lpstr>
      <vt:lpstr>  Муниципальный конкурс  «Мои инновации в образовании»</vt:lpstr>
      <vt:lpstr>  Победители  муниципального конкурса «Мои инновации в образовании»-2019</vt:lpstr>
      <vt:lpstr>  Муниципальный конкурс «Учитель года»  в номинации «Воспитатель года»</vt:lpstr>
      <vt:lpstr>«Воспитатель  года -2019»</vt:lpstr>
      <vt:lpstr>       победитель муниципального этапа  Всероссийского  конкурса  «Учитель  года России» «Учитель года города Слободского – 2019»  в номинации «Воспитатель года». </vt:lpstr>
      <vt:lpstr>    Конкурс «Рождество приходит в каждый дом» -2019 </vt:lpstr>
      <vt:lpstr>Слайд 18</vt:lpstr>
      <vt:lpstr>Слайд 19</vt:lpstr>
      <vt:lpstr>Инновационные площадки</vt:lpstr>
      <vt:lpstr>Результат работы инновационных площадок</vt:lpstr>
      <vt:lpstr>            Нормативно – правовые документы</vt:lpstr>
      <vt:lpstr>Задачи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110</cp:revision>
  <dcterms:created xsi:type="dcterms:W3CDTF">2020-08-18T06:22:15Z</dcterms:created>
  <dcterms:modified xsi:type="dcterms:W3CDTF">2021-02-01T06:45:17Z</dcterms:modified>
</cp:coreProperties>
</file>