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323" r:id="rId4"/>
    <p:sldId id="321" r:id="rId5"/>
    <p:sldId id="320" r:id="rId6"/>
    <p:sldId id="324" r:id="rId7"/>
    <p:sldId id="288" r:id="rId8"/>
    <p:sldId id="290" r:id="rId9"/>
    <p:sldId id="289" r:id="rId10"/>
    <p:sldId id="287" r:id="rId11"/>
    <p:sldId id="286" r:id="rId12"/>
    <p:sldId id="313" r:id="rId13"/>
    <p:sldId id="291" r:id="rId14"/>
    <p:sldId id="299" r:id="rId15"/>
    <p:sldId id="326" r:id="rId16"/>
    <p:sldId id="325" r:id="rId17"/>
    <p:sldId id="293" r:id="rId18"/>
    <p:sldId id="294" r:id="rId19"/>
    <p:sldId id="327" r:id="rId20"/>
    <p:sldId id="292" r:id="rId21"/>
    <p:sldId id="330" r:id="rId22"/>
    <p:sldId id="329" r:id="rId23"/>
    <p:sldId id="328" r:id="rId24"/>
    <p:sldId id="285" r:id="rId25"/>
    <p:sldId id="298" r:id="rId26"/>
    <p:sldId id="314" r:id="rId27"/>
    <p:sldId id="315" r:id="rId28"/>
    <p:sldId id="316" r:id="rId29"/>
    <p:sldId id="302" r:id="rId30"/>
    <p:sldId id="305" r:id="rId31"/>
    <p:sldId id="297" r:id="rId32"/>
    <p:sldId id="331" r:id="rId33"/>
    <p:sldId id="301" r:id="rId34"/>
    <p:sldId id="300" r:id="rId35"/>
    <p:sldId id="303" r:id="rId36"/>
    <p:sldId id="307" r:id="rId37"/>
    <p:sldId id="318" r:id="rId38"/>
    <p:sldId id="332" r:id="rId39"/>
    <p:sldId id="308" r:id="rId40"/>
    <p:sldId id="296" r:id="rId41"/>
    <p:sldId id="319" r:id="rId42"/>
    <p:sldId id="311" r:id="rId43"/>
    <p:sldId id="333" r:id="rId44"/>
    <p:sldId id="334" r:id="rId45"/>
    <p:sldId id="295" r:id="rId46"/>
  </p:sldIdLst>
  <p:sldSz cx="18288000" cy="10287000"/>
  <p:notesSz cx="6858000" cy="9144000"/>
  <p:embeddedFontLst>
    <p:embeddedFont>
      <p:font typeface="Gothic A1 Bold Bold" charset="-127"/>
      <p:regular r:id="rId48"/>
    </p:embeddedFont>
    <p:embeddedFont>
      <p:font typeface="Gothic A1 Bold" charset="-127"/>
      <p:regular r:id="rId49"/>
    </p:embeddedFont>
    <p:embeddedFont>
      <p:font typeface="Gothic A1 Medium" charset="-127"/>
      <p:regular r:id="rId50"/>
    </p:embeddedFont>
    <p:embeddedFont>
      <p:font typeface="Calibri" pitchFamily="34" charset="0"/>
      <p:regular r:id="rId51"/>
      <p:bold r:id="rId52"/>
      <p:italic r:id="rId53"/>
      <p:boldItalic r:id="rId54"/>
    </p:embeddedFont>
    <p:embeddedFont>
      <p:font typeface="Aharoni" pitchFamily="2" charset="-79"/>
      <p:bold r:id="rId55"/>
    </p:embeddedFont>
    <p:embeddedFont>
      <p:font typeface="Gothic A1 Light" charset="-127"/>
      <p:regular r:id="rId56"/>
    </p:embeddedFont>
    <p:embeddedFont>
      <p:font typeface="Comic Sans MS" pitchFamily="66" charset="0"/>
      <p:regular r:id="rId57"/>
      <p:bold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A7EA7-7EAE-4B01-88F8-FDE75A7C3B0F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C3968-FFF6-4805-B8B1-3E4B2F6D3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C3968-FFF6-4805-B8B1-3E4B2F6D3D0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&#1088;&#1084;&#1094;43.&#1088;&#1092;/dlya-pedagogov/metodicheskie-materialy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&#1088;&#1084;&#1094;43.&#1088;&#1092;/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22194" y="-342900"/>
            <a:ext cx="18310194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5823188" y="9187392"/>
            <a:ext cx="1436112" cy="9525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1" name="Group 11"/>
          <p:cNvGrpSpPr/>
          <p:nvPr/>
        </p:nvGrpSpPr>
        <p:grpSpPr>
          <a:xfrm>
            <a:off x="990600" y="1943101"/>
            <a:ext cx="8349407" cy="5539978"/>
            <a:chOff x="-1849069" y="-759811"/>
            <a:chExt cx="11132542" cy="11836934"/>
          </a:xfrm>
        </p:grpSpPr>
        <p:sp>
          <p:nvSpPr>
            <p:cNvPr id="12" name="TextBox 12"/>
            <p:cNvSpPr txBox="1"/>
            <p:nvPr/>
          </p:nvSpPr>
          <p:spPr>
            <a:xfrm>
              <a:off x="-1849069" y="-759811"/>
              <a:ext cx="11132542" cy="118369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6000" dirty="0" smtClean="0">
                  <a:solidFill>
                    <a:srgbClr val="FFFFFF"/>
                  </a:solidFill>
                  <a:latin typeface="Gothic A1 Bold Bold"/>
                </a:rPr>
                <a:t>О</a:t>
              </a:r>
              <a:r>
                <a:rPr lang="ru-RU" sz="30000" dirty="0" smtClean="0">
                  <a:solidFill>
                    <a:srgbClr val="FFFFFF"/>
                  </a:solidFill>
                  <a:latin typeface="Gothic A1 Bold Bold"/>
                </a:rPr>
                <a:t> </a:t>
              </a:r>
              <a:r>
                <a:rPr lang="ru-RU" sz="6000" dirty="0" smtClean="0">
                  <a:solidFill>
                    <a:srgbClr val="FFFFFF"/>
                  </a:solidFill>
                  <a:latin typeface="Gothic A1 Bold Bold"/>
                </a:rPr>
                <a:t>требованиях </a:t>
              </a:r>
            </a:p>
            <a:p>
              <a:r>
                <a:rPr lang="ru-RU" sz="6000" dirty="0" smtClean="0">
                  <a:solidFill>
                    <a:srgbClr val="FFFFFF"/>
                  </a:solidFill>
                  <a:latin typeface="Gothic A1 Bold Bold"/>
                </a:rPr>
                <a:t>к структуре ДООП</a:t>
              </a:r>
              <a:endParaRPr lang="en-US" sz="30000" dirty="0">
                <a:solidFill>
                  <a:srgbClr val="FFFFFF"/>
                </a:solidFill>
                <a:latin typeface="Gothic A1 Bold Bold"/>
              </a:endParaRP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0" y="5720143"/>
              <a:ext cx="6496404" cy="1172203"/>
              <a:chOff x="0" y="0"/>
              <a:chExt cx="6063126" cy="110617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064396" cy="1107440"/>
              </a:xfrm>
              <a:custGeom>
                <a:avLst/>
                <a:gdLst/>
                <a:ahLst/>
                <a:cxnLst/>
                <a:rect l="l" t="t" r="r" b="b"/>
                <a:pathLst>
                  <a:path w="6064396" h="1107440">
                    <a:moveTo>
                      <a:pt x="5510676" y="45720"/>
                    </a:moveTo>
                    <a:cubicBezTo>
                      <a:pt x="5790076" y="45720"/>
                      <a:pt x="6017406" y="273050"/>
                      <a:pt x="6017406" y="552450"/>
                    </a:cubicBezTo>
                    <a:cubicBezTo>
                      <a:pt x="6017406" y="831850"/>
                      <a:pt x="5790076" y="1059180"/>
                      <a:pt x="5510676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5510676" y="45720"/>
                    </a:lnTo>
                    <a:moveTo>
                      <a:pt x="5510676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5510676" y="1107440"/>
                    </a:lnTo>
                    <a:cubicBezTo>
                      <a:pt x="5816746" y="1107440"/>
                      <a:pt x="6064396" y="859790"/>
                      <a:pt x="6064396" y="553720"/>
                    </a:cubicBezTo>
                    <a:cubicBezTo>
                      <a:pt x="6063126" y="247650"/>
                      <a:pt x="5815476" y="0"/>
                      <a:pt x="5510676" y="0"/>
                    </a:cubicBezTo>
                    <a:close/>
                  </a:path>
                </a:pathLst>
              </a:custGeom>
              <a:solidFill>
                <a:srgbClr val="FFFFFF">
                  <a:alpha val="7843"/>
                </a:srgbClr>
              </a:solidFill>
            </p:spPr>
          </p:sp>
        </p:grpSp>
      </p:grpSp>
      <p:sp>
        <p:nvSpPr>
          <p:cNvPr id="20" name="TextBox 20"/>
          <p:cNvSpPr txBox="1"/>
          <p:nvPr/>
        </p:nvSpPr>
        <p:spPr>
          <a:xfrm>
            <a:off x="1028700" y="9014142"/>
            <a:ext cx="526895" cy="336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2100" dirty="0">
                <a:solidFill>
                  <a:srgbClr val="FFFFFF"/>
                </a:solidFill>
                <a:latin typeface="Gothic A1 Bold"/>
              </a:rPr>
              <a:t>01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007436" y="1082548"/>
            <a:ext cx="8127164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spc="32" dirty="0" smtClean="0">
                <a:solidFill>
                  <a:srgbClr val="FFFFFF"/>
                </a:solidFill>
                <a:latin typeface="Gothic A1 Medium"/>
              </a:rPr>
              <a:t>Четверикова Н.А., старший методист </a:t>
            </a:r>
          </a:p>
          <a:p>
            <a:pPr>
              <a:lnSpc>
                <a:spcPct val="150000"/>
              </a:lnSpc>
            </a:pPr>
            <a:r>
              <a:rPr lang="ru-RU" sz="2800" b="1" spc="32" dirty="0" smtClean="0">
                <a:solidFill>
                  <a:srgbClr val="FFFFFF"/>
                </a:solidFill>
                <a:latin typeface="Gothic A1 Medium"/>
              </a:rPr>
              <a:t>КОГОБУ ДО «Дворец творчества - Мемориал»</a:t>
            </a:r>
            <a:endParaRPr lang="en-US" sz="2800" b="1" spc="32" dirty="0">
              <a:solidFill>
                <a:srgbClr val="FFFFFF"/>
              </a:solidFill>
              <a:latin typeface="Gothic A1 Medium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52500"/>
            <a:ext cx="105420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12496800" y="5143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15600" y="1181100"/>
            <a:ext cx="6477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10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1447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81200" y="495300"/>
            <a:ext cx="15163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dirty="0" smtClean="0"/>
              <a:t>ТРЕБОВАНИЯ К СТРУКТУРЕ ДОПОЛНИТЕЛЬНОЙ ОБЩЕОБРАЗОВАТЕЛЬНОЙ ОБЩЕРАЗВИВАЮЩЕЙ ПРОГРАММЫ</a:t>
            </a:r>
          </a:p>
          <a:p>
            <a:pPr algn="ctr">
              <a:defRPr/>
            </a:pPr>
            <a:endParaRPr lang="ru-RU" sz="4000" b="1" dirty="0" smtClean="0"/>
          </a:p>
          <a:p>
            <a:pPr algn="just">
              <a:defRPr/>
            </a:pPr>
            <a:r>
              <a:rPr lang="ru-RU" sz="4400" dirty="0" smtClean="0"/>
              <a:t> </a:t>
            </a:r>
            <a:endParaRPr lang="ru-RU" sz="4800" b="1" dirty="0" smtClean="0"/>
          </a:p>
          <a:p>
            <a:pPr indent="14288" algn="just">
              <a:defRPr/>
            </a:pPr>
            <a:endParaRPr lang="ru-RU" sz="4800" b="1" dirty="0" smtClean="0"/>
          </a:p>
          <a:p>
            <a:pPr indent="14288" algn="just">
              <a:defRPr/>
            </a:pPr>
            <a:endParaRPr lang="ru-RU" sz="48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68742" y="2933700"/>
            <a:ext cx="15328657" cy="69249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60363" indent="14288" algn="just">
              <a:lnSpc>
                <a:spcPct val="150000"/>
              </a:lnSpc>
              <a:defRPr/>
            </a:pPr>
            <a:r>
              <a:rPr lang="ru-RU" sz="4400" dirty="0" smtClean="0"/>
              <a:t>ДОП включает в себя следующие структурные компоненты: </a:t>
            </a:r>
          </a:p>
          <a:p>
            <a:pPr marL="360363" indent="14288" algn="just">
              <a:lnSpc>
                <a:spcPct val="150000"/>
              </a:lnSpc>
              <a:defRPr/>
            </a:pPr>
            <a:r>
              <a:rPr lang="ru-RU" sz="4800" b="1" dirty="0" smtClean="0"/>
              <a:t>1. Титульный лист</a:t>
            </a:r>
          </a:p>
          <a:p>
            <a:pPr marL="360363" indent="14288" algn="just">
              <a:lnSpc>
                <a:spcPct val="150000"/>
              </a:lnSpc>
              <a:defRPr/>
            </a:pPr>
            <a:r>
              <a:rPr lang="ru-RU" sz="4800" b="1" dirty="0" smtClean="0"/>
              <a:t> 2. Комплекс основных характеристик программы </a:t>
            </a:r>
          </a:p>
          <a:p>
            <a:pPr marL="360363" indent="14288" algn="just">
              <a:lnSpc>
                <a:spcPct val="150000"/>
              </a:lnSpc>
              <a:defRPr/>
            </a:pPr>
            <a:r>
              <a:rPr lang="ru-RU" sz="4800" b="1" dirty="0" smtClean="0"/>
              <a:t>3. Комплекс организационно-педагогических условий </a:t>
            </a:r>
          </a:p>
          <a:p>
            <a:pPr marL="360363" indent="14288" algn="just">
              <a:lnSpc>
                <a:spcPct val="150000"/>
              </a:lnSpc>
              <a:defRPr/>
            </a:pPr>
            <a:r>
              <a:rPr lang="ru-RU" sz="4800" b="1" dirty="0" smtClean="0"/>
              <a:t> 4. Список литературы</a:t>
            </a:r>
          </a:p>
          <a:p>
            <a:pPr marL="360363" indent="14288" algn="just">
              <a:lnSpc>
                <a:spcPct val="150000"/>
              </a:lnSpc>
              <a:defRPr/>
            </a:pPr>
            <a:r>
              <a:rPr lang="ru-RU" sz="4800" b="1" dirty="0" smtClean="0"/>
              <a:t> 5. Приложения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11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47700"/>
            <a:ext cx="11906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00200" y="1028701"/>
            <a:ext cx="7315200" cy="83407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ru-RU" sz="2400" b="1" dirty="0" smtClean="0"/>
              <a:t>  </a:t>
            </a:r>
            <a:r>
              <a:rPr lang="ru-RU" sz="2800" b="1" dirty="0" smtClean="0"/>
              <a:t>Титульный лист Программы </a:t>
            </a:r>
            <a:r>
              <a:rPr lang="ru-RU" sz="2800" dirty="0" smtClean="0"/>
              <a:t>- первая страница, предваряющая текст программы и служащая источником библиографической информации для идентификации документа.</a:t>
            </a:r>
            <a:endParaRPr lang="ru-RU" sz="2400" dirty="0" smtClean="0"/>
          </a:p>
          <a:p>
            <a:pPr>
              <a:buFont typeface="Arial" pitchFamily="34" charset="0"/>
              <a:buNone/>
            </a:pPr>
            <a:endParaRPr lang="ru-RU" sz="1600" dirty="0" smtClean="0"/>
          </a:p>
          <a:p>
            <a:pPr>
              <a:buFont typeface="Arial" pitchFamily="34" charset="0"/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На титульном листе указывается:</a:t>
            </a:r>
          </a:p>
          <a:p>
            <a:pPr>
              <a:buFont typeface="Arial" pitchFamily="34" charset="0"/>
              <a:buNone/>
            </a:pPr>
            <a:r>
              <a:rPr lang="ru-RU" sz="2400" b="1" dirty="0" smtClean="0"/>
              <a:t> - </a:t>
            </a:r>
            <a:r>
              <a:rPr lang="ru-RU" sz="2400" dirty="0" smtClean="0"/>
              <a:t>наименование учредителя и полное наименование учреждения; </a:t>
            </a:r>
          </a:p>
          <a:p>
            <a:pPr>
              <a:buFont typeface="Arial" pitchFamily="34" charset="0"/>
              <a:buNone/>
            </a:pPr>
            <a:r>
              <a:rPr lang="ru-RU" sz="2400" dirty="0" smtClean="0"/>
              <a:t>- номер протокола и дата принятия решения педагогическим (методическим) советом учреждения (в соответствии с уставом ОО), гриф утверждения программы (в соответствии с локальным актом: номер приказа директора об утверждении программы, подпись директора, печать);  </a:t>
            </a:r>
          </a:p>
          <a:p>
            <a:pPr>
              <a:buFont typeface="Arial" pitchFamily="34" charset="0"/>
              <a:buNone/>
            </a:pPr>
            <a:r>
              <a:rPr lang="ru-RU" sz="2400" dirty="0" smtClean="0"/>
              <a:t>- название программы; </a:t>
            </a:r>
          </a:p>
          <a:p>
            <a:pPr>
              <a:buFont typeface="Arial" pitchFamily="34" charset="0"/>
              <a:buNone/>
            </a:pPr>
            <a:r>
              <a:rPr lang="ru-RU" sz="2400" dirty="0" smtClean="0"/>
              <a:t>- направленность программы; </a:t>
            </a:r>
          </a:p>
          <a:p>
            <a:pPr>
              <a:buFont typeface="Arial" pitchFamily="34" charset="0"/>
              <a:buNone/>
            </a:pPr>
            <a:r>
              <a:rPr lang="ru-RU" sz="2400" dirty="0" smtClean="0"/>
              <a:t>- возраст обучающихся, на которых рассчитана программа; </a:t>
            </a:r>
          </a:p>
          <a:p>
            <a:pPr>
              <a:buFont typeface="Arial" pitchFamily="34" charset="0"/>
              <a:buNone/>
            </a:pPr>
            <a:r>
              <a:rPr lang="ru-RU" sz="2400" dirty="0" smtClean="0"/>
              <a:t>- срок реализации программы; </a:t>
            </a:r>
          </a:p>
          <a:p>
            <a:pPr>
              <a:buFont typeface="Arial" pitchFamily="34" charset="0"/>
              <a:buNone/>
            </a:pPr>
            <a:r>
              <a:rPr lang="ru-RU" sz="2400" dirty="0" smtClean="0"/>
              <a:t>- ФИО, должность автора(-</a:t>
            </a:r>
            <a:r>
              <a:rPr lang="ru-RU" sz="2400" dirty="0" err="1" smtClean="0"/>
              <a:t>ов</a:t>
            </a:r>
            <a:r>
              <a:rPr lang="ru-RU" sz="2400" dirty="0" smtClean="0"/>
              <a:t>) или составителя(-ей) (разработчика) программы; </a:t>
            </a:r>
          </a:p>
          <a:p>
            <a:pPr>
              <a:buFont typeface="Arial" pitchFamily="34" charset="0"/>
              <a:buNone/>
            </a:pPr>
            <a:r>
              <a:rPr lang="ru-RU" sz="2400" dirty="0" smtClean="0"/>
              <a:t>- населенный пункт; год разработки программы. </a:t>
            </a:r>
            <a:endParaRPr lang="ru-RU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>
          <a:xfrm>
            <a:off x="9144000" y="342900"/>
            <a:ext cx="8610600" cy="9220200"/>
          </a:xfrm>
          <a:prstGeom prst="rect">
            <a:avLst/>
          </a:prstGeom>
          <a:ln w="12700" algn="in">
            <a:solidFill>
              <a:srgbClr val="000000"/>
            </a:solidFill>
          </a:ln>
        </p:spPr>
        <p:txBody>
          <a:bodyPr lIns="36576" tIns="36576" rIns="36576" bIns="36576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itchFamily="34" charset="0"/>
              <a:ea typeface="+mn-ea"/>
              <a:cs typeface="+mn-cs"/>
            </a:endParaRPr>
          </a:p>
          <a:p>
            <a:pPr algn="ctr"/>
            <a:r>
              <a:rPr lang="ru-RU" sz="1400" dirty="0" smtClean="0"/>
              <a:t>Министерство образования Кировской области</a:t>
            </a:r>
            <a:br>
              <a:rPr lang="ru-RU" sz="1400" dirty="0" smtClean="0"/>
            </a:br>
            <a:r>
              <a:rPr lang="ru-RU" sz="1400" dirty="0" smtClean="0"/>
              <a:t>Муниципальное образовательное учреждение</a:t>
            </a:r>
            <a:br>
              <a:rPr lang="ru-RU" sz="1400" dirty="0" smtClean="0"/>
            </a:br>
            <a:r>
              <a:rPr lang="ru-RU" sz="1400" dirty="0" smtClean="0"/>
              <a:t>дополнительного образования детей</a:t>
            </a:r>
            <a:br>
              <a:rPr lang="ru-RU" sz="1400" dirty="0" smtClean="0"/>
            </a:br>
            <a:r>
              <a:rPr lang="ru-RU" sz="1400" dirty="0" smtClean="0"/>
              <a:t>Дом детского творчества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Franklin Gothic Book" pitchFamily="34" charset="0"/>
                <a:cs typeface="Aharoni" pitchFamily="2" charset="-79"/>
              </a:rPr>
              <a:t>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Franklin Gothic Book" pitchFamily="34" charset="0"/>
                <a:cs typeface="Aharoni" pitchFamily="2" charset="-79"/>
              </a:rPr>
              <a:t>                                                                                                                                        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haroni" pitchFamily="2" charset="-79"/>
                <a:cs typeface="Aharoni" pitchFamily="2" charset="-79"/>
              </a:rPr>
              <a:t>«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Franklin Gothic Book" pitchFamily="34" charset="0"/>
                <a:cs typeface="Aharoni" pitchFamily="2" charset="-79"/>
              </a:rPr>
              <a:t>___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haroni" pitchFamily="2" charset="-79"/>
                <a:cs typeface="Aharoni" pitchFamily="2" charset="-79"/>
              </a:rPr>
              <a:t>»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Franklin Gothic Book" pitchFamily="34" charset="0"/>
                <a:cs typeface="Aharoni" pitchFamily="2" charset="-79"/>
              </a:rPr>
              <a:t>_________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haroni" pitchFamily="2" charset="-79"/>
                <a:cs typeface="Aharoni" pitchFamily="2" charset="-79"/>
              </a:rPr>
              <a:t>__20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Franklin Gothic Book" pitchFamily="34" charset="0"/>
                <a:cs typeface="Aharoni" pitchFamily="2" charset="-79"/>
              </a:rPr>
              <a:t>20г.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Franklin Gothic Book" pitchFamily="34" charset="0"/>
              <a:cs typeface="Aharoni" pitchFamily="2" charset="-79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None/>
              <a:tabLst/>
              <a:defRPr/>
            </a:pPr>
            <a:endParaRPr lang="ru-RU" sz="1200" b="1" dirty="0" smtClean="0">
              <a:latin typeface="Franklin Gothic Book" pitchFamily="34" charset="0"/>
              <a:cs typeface="Aharoni" pitchFamily="2" charset="-79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Franklin Gothic Book" pitchFamily="34" charset="0"/>
              <a:cs typeface="Aharoni" pitchFamily="2" charset="-79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None/>
              <a:tabLst/>
              <a:defRPr/>
            </a:pPr>
            <a:endParaRPr lang="ru-RU" sz="1200" b="1" dirty="0" smtClean="0">
              <a:latin typeface="Franklin Gothic Book" pitchFamily="34" charset="0"/>
              <a:cs typeface="Aharoni" pitchFamily="2" charset="-79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Franklin Gothic Book" pitchFamily="34" charset="0"/>
              <a:cs typeface="Aharoni" pitchFamily="2" charset="-79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Franklin Gothic Book" pitchFamily="34" charset="0"/>
                <a:cs typeface="Aharoni" pitchFamily="2" charset="-79"/>
              </a:rPr>
              <a:t>ДОПОЛНИТЕЛЬНАЯ  ОБЩЕОБРАЗОВАТЕЛЬНАЯ ОБЩЕРАЗВИВАЮЩАЯ ПРОГРАММА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Franklin Gothic Book" pitchFamily="34" charset="0"/>
                <a:cs typeface="Aharoni" pitchFamily="2" charset="-79"/>
              </a:rPr>
              <a:t>ХУДОЖЕСТВЕННОЙ НАПРАВЛЕННОСТИ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haroni" pitchFamily="2" charset="-79"/>
                <a:cs typeface="Aharoni" pitchFamily="2" charset="-79"/>
              </a:rPr>
              <a:t>«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Franklin Gothic Book" pitchFamily="34" charset="0"/>
                <a:cs typeface="Aharoni" pitchFamily="2" charset="-79"/>
              </a:rPr>
              <a:t>Основы дизайна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haroni" pitchFamily="2" charset="-79"/>
                <a:cs typeface="Aharoni" pitchFamily="2" charset="-79"/>
              </a:rPr>
              <a:t>»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Franklin Gothic Book" pitchFamily="34" charset="0"/>
                <a:cs typeface="Aharoni" pitchFamily="2" charset="-79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Franklin Gothic Book" pitchFamily="34" charset="0"/>
                <a:cs typeface="Aharoni" pitchFamily="2" charset="-79"/>
              </a:rPr>
              <a:t>Возраст обучающихся: </a:t>
            </a:r>
            <a:r>
              <a:rPr lang="ru-RU" sz="1400" b="1" dirty="0" smtClean="0">
                <a:latin typeface="Franklin Gothic Book" pitchFamily="34" charset="0"/>
                <a:cs typeface="Aharoni" pitchFamily="2" charset="-79"/>
              </a:rPr>
              <a:t>7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Franklin Gothic Book" pitchFamily="34" charset="0"/>
                <a:cs typeface="Aharoni" pitchFamily="2" charset="-79"/>
              </a:rPr>
              <a:t>-10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Franklin Gothic Book" pitchFamily="34" charset="0"/>
                <a:cs typeface="Aharoni" pitchFamily="2" charset="-79"/>
              </a:rPr>
              <a:t>лет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Franklin Gothic Book" pitchFamily="34" charset="0"/>
                <a:cs typeface="Aharoni" pitchFamily="2" charset="-79"/>
              </a:rPr>
              <a:t>Срок реализации: 1 год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Franklin Gothic Book" pitchFamily="34" charset="0"/>
              <a:cs typeface="Aharoni" pitchFamily="2" charset="-79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Franklin Gothic Book" pitchFamily="34" charset="0"/>
                <a:cs typeface="Aharoni" pitchFamily="2" charset="-79"/>
              </a:rPr>
              <a:t>Составитель (или автор):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Franklin Gothic Book" pitchFamily="34" charset="0"/>
                <a:cs typeface="Aharoni" pitchFamily="2" charset="-79"/>
              </a:rPr>
              <a:t>Ф.И.О.,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Franklin Gothic Book" pitchFamily="34" charset="0"/>
                <a:cs typeface="Aharoni" pitchFamily="2" charset="-79"/>
              </a:rPr>
              <a:t>педагог дополнительного образования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Franklin Gothic Book" pitchFamily="34" charset="0"/>
              <a:cs typeface="Aharoni" pitchFamily="2" charset="-79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sz="1200" b="1" dirty="0" smtClean="0">
              <a:latin typeface="Franklin Gothic Book" pitchFamily="34" charset="0"/>
              <a:cs typeface="Aharoni" pitchFamily="2" charset="-79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Franklin Gothic Book" pitchFamily="34" charset="0"/>
              <a:cs typeface="Aharoni" pitchFamily="2" charset="-79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sz="1200" b="1" dirty="0" smtClean="0">
              <a:latin typeface="Franklin Gothic Book" pitchFamily="34" charset="0"/>
              <a:cs typeface="Aharoni" pitchFamily="2" charset="-79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Franklin Gothic Book" pitchFamily="34" charset="0"/>
              <a:cs typeface="Aharoni" pitchFamily="2" charset="-79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sz="1200" b="1" dirty="0" smtClean="0">
              <a:latin typeface="Franklin Gothic Book" pitchFamily="34" charset="0"/>
              <a:cs typeface="Aharoni" pitchFamily="2" charset="-79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Franklin Gothic Book" pitchFamily="34" charset="0"/>
              <a:cs typeface="Aharoni" pitchFamily="2" charset="-79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Franklin Gothic Book" pitchFamily="34" charset="0"/>
                <a:cs typeface="Aharoni" pitchFamily="2" charset="-79"/>
              </a:rPr>
              <a:t>Киров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haroni" pitchFamily="2" charset="-79"/>
                <a:cs typeface="Aharoni" pitchFamily="2" charset="-79"/>
              </a:rPr>
              <a:t>2020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Franklin Gothic Book" pitchFamily="34" charset="0"/>
              <a:cs typeface="Aharoni" pitchFamily="2" charset="-79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Franklin Gothic Book" pitchFamily="34" charset="0"/>
                <a:cs typeface="Aharoni" pitchFamily="2" charset="-79"/>
              </a:rPr>
              <a:t>                       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Aharoni" pitchFamily="2" charset="-79"/>
              <a:cs typeface="Aharoni" pitchFamily="2" charset="-79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Aharoni" pitchFamily="2" charset="-79"/>
              <a:cs typeface="Aharoni" pitchFamily="2" charset="-79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Aharoni" pitchFamily="2" charset="-79"/>
              <a:cs typeface="Aharoni" pitchFamily="2" charset="-79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Aharoni" pitchFamily="2" charset="-79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cs typeface="Aharoni" pitchFamily="2" charset="-79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906000" y="1790700"/>
          <a:ext cx="70866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675"/>
                <a:gridCol w="3687925"/>
              </a:tblGrid>
              <a:tr h="190500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Принята на заседании</a:t>
                      </a:r>
                    </a:p>
                    <a:p>
                      <a:r>
                        <a:rPr lang="ru-RU" sz="1800" dirty="0" smtClean="0"/>
                        <a:t>методического (педагогического) совета   </a:t>
                      </a:r>
                    </a:p>
                    <a:p>
                      <a:r>
                        <a:rPr lang="ru-RU" sz="1800" dirty="0" smtClean="0"/>
                        <a:t>от «__» ______________ 20__ г.</a:t>
                      </a:r>
                    </a:p>
                    <a:p>
                      <a:r>
                        <a:rPr lang="ru-RU" sz="1800" dirty="0" smtClean="0"/>
                        <a:t>Протокол № _______________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Franklin Gothic Book" pitchFamily="34" charset="0"/>
                          <a:cs typeface="Aharoni" pitchFamily="2" charset="-79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Утверждаю: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Директор МОУ ДОД ДДТ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_____________________ /Ф.И.О./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«__» ______________ 20__ г.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52600" y="342900"/>
            <a:ext cx="70866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Титульный лист программы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12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81200" y="342900"/>
            <a:ext cx="13944600" cy="91101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63525" algn="just">
              <a:defRPr/>
            </a:pPr>
            <a:r>
              <a:rPr lang="ru-RU" sz="2800" b="1" dirty="0" smtClean="0"/>
              <a:t>Содержание </a:t>
            </a:r>
          </a:p>
          <a:p>
            <a:pPr marL="263525" algn="just">
              <a:defRPr/>
            </a:pPr>
            <a:endParaRPr lang="ru-RU" sz="900" b="1" dirty="0" smtClean="0"/>
          </a:p>
          <a:p>
            <a:pPr marL="263525" algn="just">
              <a:defRPr/>
            </a:pPr>
            <a:r>
              <a:rPr lang="ru-RU" sz="2800" b="1" dirty="0" smtClean="0"/>
              <a:t>Раздел 1 «Комплекс основных характеристик программы»....................................3 </a:t>
            </a:r>
          </a:p>
          <a:p>
            <a:pPr marL="263525" algn="just">
              <a:defRPr/>
            </a:pPr>
            <a:endParaRPr lang="ru-RU" sz="700" b="1" dirty="0" smtClean="0"/>
          </a:p>
          <a:p>
            <a:pPr marL="263525" algn="just">
              <a:defRPr/>
            </a:pPr>
            <a:r>
              <a:rPr lang="ru-RU" sz="2800" b="1" dirty="0" smtClean="0"/>
              <a:t>    1.1    </a:t>
            </a:r>
            <a:r>
              <a:rPr lang="ru-RU" sz="2800" dirty="0" smtClean="0"/>
              <a:t>Пояснительная записка </a:t>
            </a:r>
            <a:r>
              <a:rPr lang="ru-RU" sz="2800" b="1" dirty="0" smtClean="0"/>
              <a:t>...................................................................................3 </a:t>
            </a:r>
          </a:p>
          <a:p>
            <a:pPr marL="263525" algn="just">
              <a:defRPr/>
            </a:pPr>
            <a:endParaRPr lang="ru-RU" sz="1400" b="1" dirty="0" smtClean="0"/>
          </a:p>
          <a:p>
            <a:pPr marL="263525" algn="just">
              <a:defRPr/>
            </a:pPr>
            <a:r>
              <a:rPr lang="ru-RU" sz="2800" b="1" dirty="0" smtClean="0"/>
              <a:t>    1.2    </a:t>
            </a:r>
            <a:r>
              <a:rPr lang="ru-RU" sz="2800" dirty="0" smtClean="0"/>
              <a:t>Цели и задачи </a:t>
            </a:r>
            <a:r>
              <a:rPr lang="ru-RU" sz="2800" b="1" dirty="0" smtClean="0"/>
              <a:t>.................................................................................................5 </a:t>
            </a:r>
          </a:p>
          <a:p>
            <a:pPr marL="263525" algn="just">
              <a:defRPr/>
            </a:pPr>
            <a:endParaRPr lang="ru-RU" sz="1600" b="1" dirty="0" smtClean="0"/>
          </a:p>
          <a:p>
            <a:pPr marL="263525" algn="just">
              <a:defRPr/>
            </a:pPr>
            <a:r>
              <a:rPr lang="ru-RU" sz="2800" b="1" dirty="0" smtClean="0"/>
              <a:t>    1.3    </a:t>
            </a:r>
            <a:r>
              <a:rPr lang="ru-RU" sz="2800" dirty="0" smtClean="0"/>
              <a:t>Учебно-тематический   план программы </a:t>
            </a:r>
            <a:r>
              <a:rPr lang="ru-RU" sz="2800" b="1" dirty="0" smtClean="0"/>
              <a:t>........................................................6 </a:t>
            </a:r>
          </a:p>
          <a:p>
            <a:pPr marL="263525" algn="just">
              <a:defRPr/>
            </a:pPr>
            <a:endParaRPr lang="ru-RU" sz="1200" b="1" dirty="0" smtClean="0"/>
          </a:p>
          <a:p>
            <a:pPr marL="263525" algn="just">
              <a:defRPr/>
            </a:pPr>
            <a:r>
              <a:rPr lang="ru-RU" sz="2800" b="1" dirty="0" smtClean="0"/>
              <a:t>    1.4    </a:t>
            </a:r>
            <a:r>
              <a:rPr lang="ru-RU" sz="2800" dirty="0" smtClean="0"/>
              <a:t>Содержание учебного плана программы </a:t>
            </a:r>
            <a:r>
              <a:rPr lang="ru-RU" sz="2800" b="1" dirty="0" smtClean="0"/>
              <a:t>.......................................................7 </a:t>
            </a:r>
          </a:p>
          <a:p>
            <a:pPr marL="263525" algn="just">
              <a:defRPr/>
            </a:pPr>
            <a:endParaRPr lang="ru-RU" sz="1200" b="1" dirty="0" smtClean="0"/>
          </a:p>
          <a:p>
            <a:pPr marL="263525" algn="just">
              <a:defRPr/>
            </a:pPr>
            <a:r>
              <a:rPr lang="ru-RU" sz="2800" b="1" dirty="0" smtClean="0"/>
              <a:t>    1.5    </a:t>
            </a:r>
            <a:r>
              <a:rPr lang="ru-RU" sz="2800" dirty="0" smtClean="0"/>
              <a:t>Планируемые результаты </a:t>
            </a:r>
            <a:r>
              <a:rPr lang="ru-RU" sz="2800" b="1" dirty="0" smtClean="0"/>
              <a:t>.............................................................................. 8 </a:t>
            </a:r>
          </a:p>
          <a:p>
            <a:pPr marL="263525" algn="just">
              <a:defRPr/>
            </a:pPr>
            <a:endParaRPr lang="ru-RU" sz="2800" b="1" dirty="0" smtClean="0"/>
          </a:p>
          <a:p>
            <a:pPr marL="263525" algn="just">
              <a:defRPr/>
            </a:pPr>
            <a:r>
              <a:rPr lang="ru-RU" sz="2800" b="1" dirty="0" smtClean="0"/>
              <a:t>Раздел 2 «Комплекс организационно-педагогических условий»........................... 10 </a:t>
            </a:r>
          </a:p>
          <a:p>
            <a:pPr marL="263525" algn="just">
              <a:defRPr/>
            </a:pPr>
            <a:endParaRPr lang="ru-RU" sz="1600" b="1" dirty="0" smtClean="0"/>
          </a:p>
          <a:p>
            <a:pPr marL="263525" algn="just">
              <a:defRPr/>
            </a:pPr>
            <a:r>
              <a:rPr lang="ru-RU" sz="2800" b="1" dirty="0" smtClean="0"/>
              <a:t>   2.1 </a:t>
            </a:r>
            <a:r>
              <a:rPr lang="ru-RU" sz="2800" dirty="0" smtClean="0"/>
              <a:t>Календарный учебный график</a:t>
            </a:r>
            <a:r>
              <a:rPr lang="ru-RU" sz="2800" b="1" dirty="0" smtClean="0"/>
              <a:t>.......................................................................... 10 </a:t>
            </a:r>
          </a:p>
          <a:p>
            <a:pPr marL="263525" algn="just">
              <a:defRPr/>
            </a:pPr>
            <a:endParaRPr lang="ru-RU" sz="1600" b="1" dirty="0" smtClean="0"/>
          </a:p>
          <a:p>
            <a:pPr marL="263525" algn="just">
              <a:defRPr/>
            </a:pPr>
            <a:r>
              <a:rPr lang="ru-RU" sz="2800" b="1" dirty="0" smtClean="0"/>
              <a:t>   </a:t>
            </a:r>
            <a:r>
              <a:rPr lang="ru-RU" sz="2800" dirty="0" smtClean="0"/>
              <a:t>2.2 Условия реализации программы </a:t>
            </a:r>
            <a:r>
              <a:rPr lang="ru-RU" sz="2800" b="1" dirty="0" smtClean="0"/>
              <a:t>...................................................................... 12 </a:t>
            </a:r>
          </a:p>
          <a:p>
            <a:pPr marL="263525" algn="just">
              <a:defRPr/>
            </a:pPr>
            <a:endParaRPr lang="ru-RU" sz="1600" b="1" dirty="0" smtClean="0"/>
          </a:p>
          <a:p>
            <a:pPr marL="263525" algn="just">
              <a:defRPr/>
            </a:pPr>
            <a:r>
              <a:rPr lang="ru-RU" sz="2800" b="1" dirty="0" smtClean="0"/>
              <a:t>   2.3 </a:t>
            </a:r>
            <a:r>
              <a:rPr lang="ru-RU" sz="2800" dirty="0" smtClean="0"/>
              <a:t>Методические материалы</a:t>
            </a:r>
            <a:r>
              <a:rPr lang="ru-RU" sz="2800" b="1" dirty="0" smtClean="0"/>
              <a:t>................................................................................. 13 </a:t>
            </a:r>
          </a:p>
          <a:p>
            <a:pPr marL="263525" algn="just">
              <a:defRPr/>
            </a:pPr>
            <a:endParaRPr lang="ru-RU" b="1" dirty="0" smtClean="0"/>
          </a:p>
          <a:p>
            <a:pPr marL="263525" algn="just">
              <a:defRPr/>
            </a:pPr>
            <a:r>
              <a:rPr lang="ru-RU" sz="2800" b="1" dirty="0" smtClean="0"/>
              <a:t>   2.4 </a:t>
            </a:r>
            <a:r>
              <a:rPr lang="ru-RU" sz="2800" dirty="0" smtClean="0"/>
              <a:t>Оценочные материалы и формы аттестации </a:t>
            </a:r>
            <a:r>
              <a:rPr lang="ru-RU" sz="2800" b="1" dirty="0" smtClean="0"/>
              <a:t>................................................... 15 </a:t>
            </a:r>
          </a:p>
          <a:p>
            <a:pPr marL="263525" algn="just">
              <a:defRPr/>
            </a:pPr>
            <a:endParaRPr lang="ru-RU" sz="1600" b="1" dirty="0" smtClean="0"/>
          </a:p>
          <a:p>
            <a:pPr marL="263525" algn="just">
              <a:defRPr/>
            </a:pPr>
            <a:r>
              <a:rPr lang="ru-RU" sz="2800" b="1" dirty="0" smtClean="0"/>
              <a:t>   2.5 </a:t>
            </a:r>
            <a:r>
              <a:rPr lang="ru-RU" sz="2800" dirty="0" smtClean="0"/>
              <a:t>Список литературы ............................................................................................... </a:t>
            </a:r>
            <a:r>
              <a:rPr lang="ru-RU" sz="2800" b="1" dirty="0" smtClean="0"/>
              <a:t>.17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13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52600" y="1562100"/>
            <a:ext cx="15163800" cy="184665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tIns="0" bIns="0" rtlCol="0">
            <a:spAutoFit/>
          </a:bodyPr>
          <a:lstStyle/>
          <a:p>
            <a:pPr marL="179388" algn="just"/>
            <a:r>
              <a:rPr lang="ru-RU" sz="4000" dirty="0" smtClean="0"/>
              <a:t>Включает пояснительную записку, цели и задачи программы, учебный/ учебно-тематический план, содержание, </a:t>
            </a:r>
          </a:p>
          <a:p>
            <a:pPr marL="179388" algn="just"/>
            <a:r>
              <a:rPr lang="ru-RU" sz="4000" dirty="0" smtClean="0"/>
              <a:t>Планируемые  результаты.  </a:t>
            </a:r>
            <a:endParaRPr lang="ru-RU" sz="3200" dirty="0" smtClean="0">
              <a:ea typeface="Calibri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19400" y="342900"/>
            <a:ext cx="11887200" cy="838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Комплекс основных характеристик программы 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4914900"/>
            <a:ext cx="4724400" cy="2062103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/>
                </a:solidFill>
              </a:rPr>
              <a:t>Пояснительная записка: (</a:t>
            </a:r>
            <a:r>
              <a:rPr lang="ru-RU" sz="3200" dirty="0" smtClean="0">
                <a:solidFill>
                  <a:prstClr val="black"/>
                </a:solidFill>
              </a:rPr>
              <a:t>общая характеристика программы) содержит следующие компоненты: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9400" y="3695700"/>
            <a:ext cx="11049000" cy="563231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ru-RU" b="1" i="1" dirty="0" smtClean="0"/>
          </a:p>
          <a:p>
            <a:pPr>
              <a:buFont typeface="Wingdings" pitchFamily="2" charset="2"/>
              <a:buChar char="ü"/>
            </a:pPr>
            <a:r>
              <a:rPr lang="ru-RU" sz="3600" b="1" i="1" dirty="0" smtClean="0"/>
              <a:t>Направленность программы </a:t>
            </a:r>
            <a:r>
              <a:rPr lang="ru-RU" sz="3600" i="1" dirty="0" smtClean="0"/>
              <a:t>(техническая, естественнонаучная, физкультурно-спортивная, художественная, туристско-краеведческая, социально-гуманитарная); </a:t>
            </a:r>
            <a:endParaRPr lang="ru-RU" sz="3600" dirty="0" smtClean="0"/>
          </a:p>
          <a:p>
            <a:pPr>
              <a:buFont typeface="Wingdings" pitchFamily="2" charset="2"/>
              <a:buChar char="ü"/>
            </a:pPr>
            <a:r>
              <a:rPr lang="ru-RU" sz="3600" b="1" i="1" dirty="0" smtClean="0"/>
              <a:t>Название направленности </a:t>
            </a:r>
            <a:r>
              <a:rPr lang="ru-RU" sz="3600" i="1" dirty="0" smtClean="0"/>
              <a:t>должно соответствовать установленному перечню направленностей программ;</a:t>
            </a:r>
            <a:endParaRPr lang="ru-RU" sz="3600" dirty="0" smtClean="0"/>
          </a:p>
          <a:p>
            <a:pPr lvl="0">
              <a:buFont typeface="Wingdings" pitchFamily="2" charset="2"/>
              <a:buChar char="ü"/>
            </a:pPr>
            <a:r>
              <a:rPr lang="ru-RU" sz="3600" b="1" i="1" dirty="0" smtClean="0"/>
              <a:t>Направленности </a:t>
            </a:r>
            <a:r>
              <a:rPr lang="ru-RU" sz="3600" i="1" dirty="0" smtClean="0"/>
              <a:t>должны соответствовать название программы, ее цель, задачи, содержание.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 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14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71500"/>
            <a:ext cx="106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00200" y="1181100"/>
            <a:ext cx="16383000" cy="889474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63525">
              <a:buFontTx/>
              <a:buChar char="-"/>
              <a:defRPr/>
            </a:pPr>
            <a:r>
              <a:rPr lang="ru-RU" sz="3600" b="1" dirty="0" smtClean="0"/>
              <a:t>актуальность</a:t>
            </a:r>
            <a:r>
              <a:rPr lang="ru-RU" sz="3600" dirty="0" smtClean="0"/>
              <a:t> программы (своевременность, современность программы) </a:t>
            </a:r>
            <a:r>
              <a:rPr lang="ru-RU" sz="3200" b="1" dirty="0" smtClean="0"/>
              <a:t>- </a:t>
            </a:r>
            <a:r>
              <a:rPr lang="ru-RU" sz="3200" dirty="0" smtClean="0"/>
              <a:t>ответ на вопрос, зачем современным детям в современных условиях нужна конкретная программа.</a:t>
            </a:r>
            <a:r>
              <a:rPr lang="ru-RU" sz="3200" b="1" dirty="0" smtClean="0"/>
              <a:t> </a:t>
            </a:r>
            <a:r>
              <a:rPr lang="ru-RU" sz="3200" dirty="0" smtClean="0"/>
              <a:t>Актуальность может базироваться на:</a:t>
            </a:r>
          </a:p>
          <a:p>
            <a:pPr marL="1081088" lvl="0">
              <a:buFont typeface="Wingdings" pitchFamily="2" charset="2"/>
              <a:buChar char="ü"/>
            </a:pPr>
            <a:r>
              <a:rPr lang="ru-RU" sz="3200" dirty="0" smtClean="0"/>
              <a:t>анализе социальных проблем,</a:t>
            </a:r>
          </a:p>
          <a:p>
            <a:pPr marL="1081088" lvl="0">
              <a:buFont typeface="Wingdings" pitchFamily="2" charset="2"/>
              <a:buChar char="ü"/>
            </a:pPr>
            <a:r>
              <a:rPr lang="ru-RU" sz="3200" dirty="0" smtClean="0"/>
              <a:t>материалах научных исследований,</a:t>
            </a:r>
          </a:p>
          <a:p>
            <a:pPr marL="1081088" lvl="0">
              <a:buFont typeface="Wingdings" pitchFamily="2" charset="2"/>
              <a:buChar char="ü"/>
            </a:pPr>
            <a:r>
              <a:rPr lang="ru-RU" sz="3200" dirty="0" smtClean="0"/>
              <a:t>анализе педагогического опыта,</a:t>
            </a:r>
          </a:p>
          <a:p>
            <a:pPr marL="1081088" lvl="0">
              <a:buFont typeface="Wingdings" pitchFamily="2" charset="2"/>
              <a:buChar char="ü"/>
            </a:pPr>
            <a:r>
              <a:rPr lang="ru-RU" sz="3200" dirty="0" smtClean="0"/>
              <a:t>анализе детского или родительского спроса,</a:t>
            </a:r>
          </a:p>
          <a:p>
            <a:pPr marL="1081088" lvl="0">
              <a:buFont typeface="Wingdings" pitchFamily="2" charset="2"/>
              <a:buChar char="ü"/>
            </a:pPr>
            <a:r>
              <a:rPr lang="ru-RU" sz="3200" dirty="0" smtClean="0"/>
              <a:t>современных требованиях модернизации системы образования,</a:t>
            </a:r>
          </a:p>
          <a:p>
            <a:pPr marL="1081088" lvl="0">
              <a:buFont typeface="Wingdings" pitchFamily="2" charset="2"/>
              <a:buChar char="ü"/>
            </a:pPr>
            <a:r>
              <a:rPr lang="ru-RU" sz="3200" dirty="0" smtClean="0"/>
              <a:t>потенциале образовательного учреждения;</a:t>
            </a:r>
          </a:p>
          <a:p>
            <a:pPr marL="1081088" lvl="0">
              <a:buFont typeface="Wingdings" pitchFamily="2" charset="2"/>
              <a:buChar char="ü"/>
            </a:pPr>
            <a:r>
              <a:rPr lang="ru-RU" sz="3200" dirty="0" smtClean="0"/>
              <a:t>социальном заказе муниципального образования и др. факторах.</a:t>
            </a:r>
          </a:p>
          <a:p>
            <a:pPr marL="1787525">
              <a:defRPr/>
            </a:pPr>
            <a:endParaRPr lang="ru-RU" sz="1400" b="1" dirty="0" smtClean="0"/>
          </a:p>
          <a:p>
            <a:pPr marL="1787525">
              <a:defRPr/>
            </a:pPr>
            <a:r>
              <a:rPr lang="ru-RU" sz="3200" b="1" dirty="0" smtClean="0"/>
              <a:t>Пример</a:t>
            </a:r>
          </a:p>
          <a:p>
            <a:pPr marL="1787525">
              <a:defRPr/>
            </a:pPr>
            <a:r>
              <a:rPr lang="ru-RU" sz="3200" i="1" dirty="0" smtClean="0"/>
              <a:t>В настоящее время важным элементом молодежной политики является работа с лидерами общественных объединений. Актуальность дополнительной общеобразовательной программы «Как вести за собой» опирается на необходимость подготовки молодежных лидеров – организаторов деятельности детских общественных объединений на современном этапе развития общества.  </a:t>
            </a:r>
          </a:p>
          <a:p>
            <a:pPr>
              <a:defRPr/>
            </a:pPr>
            <a:endParaRPr lang="ru-RU" sz="10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Комплекс основных характеристик программы </a:t>
            </a: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 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15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71500"/>
            <a:ext cx="106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00200" y="1181100"/>
            <a:ext cx="16383000" cy="904863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1000" b="1" dirty="0" smtClean="0"/>
          </a:p>
          <a:p>
            <a:pPr marL="360363" algn="just">
              <a:buFontTx/>
              <a:buChar char="-"/>
              <a:defRPr/>
            </a:pPr>
            <a:r>
              <a:rPr lang="ru-RU" sz="3600" b="1" dirty="0" smtClean="0"/>
              <a:t>значимость программы для региона: </a:t>
            </a:r>
            <a:r>
              <a:rPr lang="ru-RU" sz="3600" dirty="0" smtClean="0"/>
              <a:t>обоснование соответствия целей, содержания  и образовательных результатов дополнительной общеобразовательной общеразвивающей программы региональным социально-экономическим и </a:t>
            </a:r>
            <a:r>
              <a:rPr lang="ru-RU" sz="3600" dirty="0" err="1" smtClean="0"/>
              <a:t>социокультурным</a:t>
            </a:r>
            <a:r>
              <a:rPr lang="ru-RU" sz="3600" dirty="0" smtClean="0"/>
              <a:t> потребностям и проблемам.</a:t>
            </a:r>
          </a:p>
          <a:p>
            <a:pPr marL="1441450">
              <a:defRPr/>
            </a:pPr>
            <a:endParaRPr lang="ru-RU" sz="1200" b="1" dirty="0" smtClean="0"/>
          </a:p>
          <a:p>
            <a:pPr marL="1441450">
              <a:defRPr/>
            </a:pPr>
            <a:r>
              <a:rPr lang="ru-RU" sz="3600" b="1" dirty="0" smtClean="0"/>
              <a:t>Пример</a:t>
            </a:r>
          </a:p>
          <a:p>
            <a:pPr marL="1441450">
              <a:defRPr/>
            </a:pPr>
            <a:r>
              <a:rPr lang="ru-RU" sz="3600" i="1" dirty="0" smtClean="0"/>
              <a:t>Ориентация государства на инновационный характер развития экономики, совершенствование уровня промышленного производства в России требует от образования подготовки выпускника обладающего мотивацией к техническим видам профессиональной деятельности, способностями к техническому творчеству и инновационному поиску, прочными </a:t>
            </a:r>
            <a:r>
              <a:rPr lang="ru-RU" sz="3600" i="1" dirty="0" err="1" smtClean="0"/>
              <a:t>практикоориентированными</a:t>
            </a:r>
            <a:r>
              <a:rPr lang="ru-RU" sz="3600" i="1" dirty="0" smtClean="0"/>
              <a:t> политехническими знаниями, опытом начального конструирования и моделирования. Программа «Юный моряк судомоделист» нацелена на достижение результатов в данном направлении и содействует профориентации обучающихся в области технических профессий. </a:t>
            </a:r>
            <a:endParaRPr lang="ru-RU" sz="3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Комплекс основных характеристик программы </a:t>
            </a:r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 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16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"/>
            <a:ext cx="114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52600" y="1181100"/>
            <a:ext cx="16154400" cy="858696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  <a:defRPr/>
            </a:pPr>
            <a:r>
              <a:rPr lang="ru-RU" sz="3600" b="1" dirty="0" smtClean="0"/>
              <a:t>отличительные особенности программы </a:t>
            </a:r>
            <a:r>
              <a:rPr lang="ru-RU" sz="3600" dirty="0" smtClean="0"/>
              <a:t>(характерные свойства, отличающие программу от существующих, в том числе в регионе); </a:t>
            </a:r>
          </a:p>
          <a:p>
            <a:pPr marL="720725">
              <a:defRPr/>
            </a:pPr>
            <a:r>
              <a:rPr lang="ru-RU" sz="3200" b="1" i="1" dirty="0" smtClean="0"/>
              <a:t>Пример</a:t>
            </a:r>
            <a:endParaRPr lang="ru-RU" sz="3200" i="1" dirty="0" smtClean="0"/>
          </a:p>
          <a:p>
            <a:pPr marL="720725">
              <a:defRPr/>
            </a:pPr>
            <a:r>
              <a:rPr lang="ru-RU" sz="3200" i="1" dirty="0" smtClean="0"/>
              <a:t>В процессе реализации программы обучающиеся увлечены одной общей  идеей – создание социально ориентированного мероприятия и социально   ориентированного продукта. Происходит увлеченная работа и каждый подросток способен проявить себя в любой роли активной деятельности,  как в группе, так и индивидуально. </a:t>
            </a:r>
          </a:p>
          <a:p>
            <a:pPr marL="720725">
              <a:defRPr/>
            </a:pPr>
            <a:r>
              <a:rPr lang="ru-RU" sz="3200" b="1" i="1" dirty="0" smtClean="0"/>
              <a:t>Пример </a:t>
            </a:r>
          </a:p>
          <a:p>
            <a:pPr marL="720725">
              <a:defRPr/>
            </a:pPr>
            <a:r>
              <a:rPr lang="ru-RU" sz="3200" i="1" dirty="0" smtClean="0"/>
              <a:t>От	существующей	типовой	программы	по	радиоспорту	настоящая	программа	«Спортивная	радиопеленгация»	отличается	структурным	построением	и	параметрами	многолетней	тренировки	спортсменов	с	учётом	возрастных	границ	зон	спортивных	достижений	в радиопеленгации,	оптимальным	набором	и	соотношением	времени	применяемых	средств,	методов	физической	 и	технико-тактической подготовки,	планами-схемами	годичных	циклов	тренировочного	процесса,	особенностями	психологического	сопровождения.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Комплекс основных характеристик программы </a:t>
            </a:r>
            <a:endParaRPr lang="ru-RU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17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8858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81200" y="1181100"/>
            <a:ext cx="15621000" cy="852541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365760" indent="-283464" algn="just">
              <a:buFontTx/>
              <a:buChar char="-"/>
              <a:defRPr/>
            </a:pPr>
            <a:r>
              <a:rPr lang="ru-RU" sz="3600" b="1" dirty="0" smtClean="0"/>
              <a:t>новизна </a:t>
            </a:r>
            <a:r>
              <a:rPr lang="ru-RU" sz="3600" dirty="0" smtClean="0"/>
              <a:t> (основные идеи, которые придают программе своеобразие): </a:t>
            </a:r>
          </a:p>
          <a:p>
            <a:pPr marL="1446213" indent="-4763" algn="just">
              <a:buFont typeface="Wingdings" pitchFamily="2" charset="2"/>
              <a:buChar char="ü"/>
              <a:defRPr/>
            </a:pPr>
            <a:r>
              <a:rPr lang="ru-RU" sz="3600" dirty="0" smtClean="0"/>
              <a:t> </a:t>
            </a:r>
            <a:r>
              <a:rPr lang="ru-RU" sz="3200" dirty="0" smtClean="0"/>
              <a:t>новое решение проблем дополнительного образования;</a:t>
            </a:r>
          </a:p>
          <a:p>
            <a:pPr marL="1446213" indent="-4763" algn="just">
              <a:buFont typeface="Wingdings" pitchFamily="2" charset="2"/>
              <a:buChar char="ü"/>
              <a:defRPr/>
            </a:pPr>
            <a:r>
              <a:rPr lang="ru-RU" sz="3200" dirty="0" smtClean="0"/>
              <a:t> новые методики преподавания;</a:t>
            </a:r>
          </a:p>
          <a:p>
            <a:pPr marL="1446213" indent="-4763" algn="just">
              <a:buFont typeface="Wingdings" pitchFamily="2" charset="2"/>
              <a:buChar char="ü"/>
              <a:defRPr/>
            </a:pPr>
            <a:r>
              <a:rPr lang="ru-RU" sz="3200" dirty="0" smtClean="0"/>
              <a:t> новые педагогические технологии в проведении занятий;</a:t>
            </a:r>
          </a:p>
          <a:p>
            <a:pPr marL="1446213" indent="-4763" algn="just">
              <a:buFont typeface="Wingdings" pitchFamily="2" charset="2"/>
              <a:buChar char="ü"/>
              <a:defRPr/>
            </a:pPr>
            <a:r>
              <a:rPr lang="ru-RU" sz="3200" dirty="0" smtClean="0"/>
              <a:t> нововведения в формах диагностики и подведения итогов реализации программы и т.д.</a:t>
            </a:r>
            <a:endParaRPr lang="ru-RU" sz="3600" dirty="0" smtClean="0"/>
          </a:p>
          <a:p>
            <a:pPr marL="1441450" indent="-96838" algn="just">
              <a:defRPr/>
            </a:pPr>
            <a:endParaRPr lang="ru-RU" sz="2400" b="1" i="1" dirty="0" smtClean="0"/>
          </a:p>
          <a:p>
            <a:pPr marL="1441450" indent="-96838" algn="just">
              <a:defRPr/>
            </a:pPr>
            <a:r>
              <a:rPr lang="ru-RU" sz="3600" b="1" i="1" dirty="0" smtClean="0"/>
              <a:t>Пример : </a:t>
            </a:r>
          </a:p>
          <a:p>
            <a:pPr marL="1081088" lvl="0"/>
            <a:r>
              <a:rPr lang="ru-RU" sz="3600" i="1" dirty="0" smtClean="0"/>
              <a:t>Новизна дополнительной общеобразовательной программы «Как вести за собой» основана на комплексном подходе к подготовке молодого человека «новой формации», умеющего жить в современных социально-экономических условиях: компетентного, мобильного, с высокой культурой делового общения, готового к принятию управленческих решений, умеющего эффективно взаимодействовать с деловыми партнерами.</a:t>
            </a:r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Комплекс основных характеристик программы </a:t>
            </a: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18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00200" y="952501"/>
            <a:ext cx="16459200" cy="895629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200" b="1" dirty="0" smtClean="0"/>
              <a:t> адресат программы </a:t>
            </a:r>
            <a:r>
              <a:rPr lang="ru-RU" sz="3200" dirty="0" smtClean="0"/>
              <a:t>(примерный портрет обучающегося, для которого будет актуальным обучение по данной программе);</a:t>
            </a:r>
          </a:p>
          <a:p>
            <a:r>
              <a:rPr lang="ru-RU" sz="3000" b="1" i="1" dirty="0" smtClean="0"/>
              <a:t>Пример 1</a:t>
            </a:r>
          </a:p>
          <a:p>
            <a:r>
              <a:rPr lang="ru-RU" sz="3000" i="1" dirty="0" smtClean="0"/>
              <a:t>Программа предлагается для освоения школьниками  от 15 до 16 лет (9-11 классы).</a:t>
            </a:r>
          </a:p>
          <a:p>
            <a:r>
              <a:rPr lang="ru-RU" sz="3000" i="1" dirty="0" smtClean="0"/>
              <a:t>Набор детей  в объединение свободный. Состав группы – постоянный, может быть разно- полым и разновозрастным. Наиболее оптимальное количество детей в группе–  12  человек,  что  позволяет  педагогу  дать  индивидуальную  консультацию  учащимся.</a:t>
            </a:r>
          </a:p>
          <a:p>
            <a:endParaRPr lang="ru-RU" sz="1200" i="1" dirty="0" smtClean="0"/>
          </a:p>
          <a:p>
            <a:r>
              <a:rPr lang="ru-RU" sz="3000" b="1" i="1" dirty="0" smtClean="0"/>
              <a:t>Пример 2 </a:t>
            </a:r>
            <a:r>
              <a:rPr lang="ru-RU" sz="3000" i="1" dirty="0" smtClean="0"/>
              <a:t>Программа	адресована подросткам 14—17	лет. Воспитанники,	 поступающие	в объединение,	проходят	собеседование, направленное	на выявление их	индивидуальности  и	склонности	к выбранной деятельности.</a:t>
            </a:r>
          </a:p>
          <a:p>
            <a:r>
              <a:rPr lang="ru-RU" sz="3000" i="1" dirty="0" smtClean="0"/>
              <a:t>По его результатам	воспитанники	первого	года обучения могут	быть зачислены	 в </a:t>
            </a:r>
          </a:p>
          <a:p>
            <a:r>
              <a:rPr lang="ru-RU" sz="3000" i="1" dirty="0" smtClean="0"/>
              <a:t>группу ознакомительного,  базового  или продвинутого  уровня	освоения программы.	</a:t>
            </a:r>
          </a:p>
          <a:p>
            <a:r>
              <a:rPr lang="ru-RU" sz="3000" b="1" i="1" dirty="0" smtClean="0"/>
              <a:t>Условия	набора</a:t>
            </a:r>
            <a:r>
              <a:rPr lang="ru-RU" sz="3000" i="1" dirty="0" smtClean="0"/>
              <a:t>	детей	в	коллектив:	принимаются	все	желающие. Наполняемость	в	группах	составляет:	первый	год	обучения	—	15 человек; второй год обучения	— 12	человек;	третий	год- 10 </a:t>
            </a:r>
            <a:r>
              <a:rPr lang="ru-RU" sz="3000" b="1" i="1" dirty="0" smtClean="0"/>
              <a:t>(на основании Устава учреждения). </a:t>
            </a:r>
          </a:p>
          <a:p>
            <a:r>
              <a:rPr lang="ru-RU" sz="3000" i="1" dirty="0" smtClean="0"/>
              <a:t>Уменьшение	числа	учащихся	в	группе	на	втором	и	третьем годах обучения	объясняется	увеличением	объема	и	сложности	изучаемого материала. </a:t>
            </a:r>
            <a:r>
              <a:rPr lang="ru-RU" sz="3200" dirty="0" smtClean="0"/>
              <a:t> </a:t>
            </a:r>
            <a:endParaRPr lang="ru-RU" sz="32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Комплекс основных характеристик программы </a:t>
            </a:r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19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953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57400" y="1866900"/>
            <a:ext cx="15621000" cy="659957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3200" b="1" dirty="0" smtClean="0"/>
              <a:t> </a:t>
            </a:r>
            <a:r>
              <a:rPr lang="ru-RU" sz="3600" b="1" dirty="0" smtClean="0"/>
              <a:t>объем программы, срок освоения </a:t>
            </a:r>
            <a:r>
              <a:rPr lang="ru-RU" sz="3600" dirty="0" smtClean="0"/>
              <a:t>(общее количество учебных часов, запланированных на весь период обучения, необходимых для освоения программы; объем модулей)</a:t>
            </a:r>
            <a:r>
              <a:rPr lang="ru-RU" sz="3600" b="1" i="1" dirty="0" smtClean="0"/>
              <a:t> </a:t>
            </a:r>
            <a:endParaRPr lang="ru-RU" sz="3200" b="1" i="1" dirty="0" smtClean="0"/>
          </a:p>
          <a:p>
            <a:pPr marL="1441450"/>
            <a:r>
              <a:rPr lang="ru-RU" sz="3200" b="1" dirty="0" smtClean="0"/>
              <a:t>Пример 1</a:t>
            </a:r>
          </a:p>
          <a:p>
            <a:pPr marL="1441450"/>
            <a:r>
              <a:rPr lang="ru-RU" sz="3200" b="1" i="1" dirty="0" smtClean="0"/>
              <a:t>Объем программы -  </a:t>
            </a:r>
            <a:r>
              <a:rPr lang="ru-RU" sz="3200" i="1" dirty="0" smtClean="0"/>
              <a:t>144 часа.</a:t>
            </a:r>
          </a:p>
          <a:p>
            <a:pPr marL="1441450"/>
            <a:r>
              <a:rPr lang="ru-RU" sz="3200" b="1" i="1" dirty="0" smtClean="0"/>
              <a:t>Срок освоения.</a:t>
            </a:r>
            <a:r>
              <a:rPr lang="ru-RU" sz="3200" i="1" dirty="0" smtClean="0"/>
              <a:t> 36 недель в рамках 1-го учебного года.</a:t>
            </a:r>
          </a:p>
          <a:p>
            <a:pPr marL="1441450"/>
            <a:endParaRPr lang="ru-RU" sz="3200" b="1" i="1" dirty="0" smtClean="0"/>
          </a:p>
          <a:p>
            <a:pPr marL="1441450"/>
            <a:r>
              <a:rPr lang="ru-RU" sz="3200" b="1" dirty="0" smtClean="0"/>
              <a:t>Пример 2</a:t>
            </a:r>
            <a:endParaRPr lang="ru-RU" sz="3200" dirty="0" smtClean="0"/>
          </a:p>
          <a:p>
            <a:pPr marL="1441450"/>
            <a:r>
              <a:rPr lang="ru-RU" sz="3600" i="1" dirty="0" smtClean="0"/>
              <a:t>Программа	рассчитана	на	2	года	обучения.	</a:t>
            </a:r>
          </a:p>
          <a:p>
            <a:pPr marL="1441450">
              <a:buAutoNum type="arabicPlain"/>
            </a:pPr>
            <a:r>
              <a:rPr lang="ru-RU" sz="3600" i="1" dirty="0" smtClean="0"/>
              <a:t>год	обучения	—	144 часа;	</a:t>
            </a:r>
          </a:p>
          <a:p>
            <a:pPr marL="1441450"/>
            <a:r>
              <a:rPr lang="ru-RU" sz="3600" i="1" dirty="0" smtClean="0"/>
              <a:t>2	год	обучения	—	72	часа;		всего - 216	часов. </a:t>
            </a:r>
            <a:endParaRPr lang="ru-RU" sz="3200" i="1" dirty="0" smtClean="0"/>
          </a:p>
          <a:p>
            <a:r>
              <a:rPr lang="ru-RU" sz="3200" dirty="0" smtClean="0"/>
              <a:t>   </a:t>
            </a:r>
            <a:endParaRPr lang="ru-RU" sz="32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Комплекс основных характеристик программы 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2057400" y="342901"/>
            <a:ext cx="8077200" cy="9048631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ru-RU" sz="2800" dirty="0" smtClean="0"/>
          </a:p>
          <a:p>
            <a:pPr marL="539750"/>
            <a:r>
              <a:rPr lang="ru-RU" sz="2800" dirty="0" smtClean="0"/>
              <a:t>Программный подход закреплен в </a:t>
            </a:r>
            <a:r>
              <a:rPr lang="ru-RU" sz="2800" b="1" dirty="0" smtClean="0"/>
              <a:t>приказе министерства просвещения России от 03.09.2019 № 467 «Об утверждении Целевой модели развития региональных систем дополнительного образования детей»:</a:t>
            </a:r>
          </a:p>
          <a:p>
            <a:pPr marL="539750"/>
            <a:r>
              <a:rPr lang="ru-RU" sz="2800" b="1" dirty="0" smtClean="0"/>
              <a:t> </a:t>
            </a:r>
            <a:r>
              <a:rPr lang="ru-RU" sz="2800" i="1" dirty="0" smtClean="0"/>
              <a:t>«Обновление содержания дополнительных общеобразовательных программ и методов обучения производится на основе программного подхода, который включает метод </a:t>
            </a:r>
            <a:r>
              <a:rPr lang="ru-RU" sz="2800" b="1" i="1" dirty="0" smtClean="0"/>
              <a:t>целеполагания</a:t>
            </a:r>
            <a:r>
              <a:rPr lang="ru-RU" sz="2800" i="1" dirty="0" smtClean="0"/>
              <a:t>, </a:t>
            </a:r>
            <a:r>
              <a:rPr lang="ru-RU" sz="2800" b="1" i="1" dirty="0" smtClean="0"/>
              <a:t>прогнозирования</a:t>
            </a:r>
            <a:r>
              <a:rPr lang="ru-RU" sz="2800" i="1" dirty="0" smtClean="0"/>
              <a:t>, </a:t>
            </a:r>
            <a:r>
              <a:rPr lang="ru-RU" sz="2800" b="1" i="1" dirty="0" smtClean="0"/>
              <a:t>планирования</a:t>
            </a:r>
            <a:r>
              <a:rPr lang="ru-RU" sz="2800" i="1" dirty="0" smtClean="0"/>
              <a:t> и </a:t>
            </a:r>
            <a:r>
              <a:rPr lang="ru-RU" sz="2800" b="1" i="1" dirty="0" smtClean="0"/>
              <a:t>программирования</a:t>
            </a:r>
            <a:r>
              <a:rPr lang="ru-RU" sz="2800" i="1" dirty="0" smtClean="0"/>
              <a:t> развития региональной системы дополнительного образования детей, исходя из приоритетов обновления содержания дополнительных общеобразовательных программ, определяемых на основе документов стратегического планирования федерального уровня, уровня субъектов Российской Федерации и уровня муниципальных образований».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9079230"/>
            <a:ext cx="526895" cy="33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2100">
                <a:solidFill>
                  <a:srgbClr val="272727"/>
                </a:solidFill>
                <a:latin typeface="Gothic A1 Bold"/>
              </a:rPr>
              <a:t>02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95300"/>
            <a:ext cx="129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1140" t="20484" r="32045" b="3619"/>
          <a:stretch>
            <a:fillRect/>
          </a:stretch>
        </p:blipFill>
        <p:spPr bwMode="auto">
          <a:xfrm>
            <a:off x="10439400" y="342900"/>
            <a:ext cx="7239000" cy="93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20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57400" y="1257301"/>
            <a:ext cx="156972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200" b="1" dirty="0" smtClean="0"/>
              <a:t>формы обучения </a:t>
            </a:r>
            <a:r>
              <a:rPr lang="ru-RU" sz="3200" dirty="0" smtClean="0"/>
              <a:t>(очная, очно-заочная, заочная или сочетание форм);</a:t>
            </a:r>
          </a:p>
          <a:p>
            <a:pPr>
              <a:buFontTx/>
              <a:buChar char="-"/>
            </a:pPr>
            <a:endParaRPr lang="ru-RU" sz="3600" dirty="0" smtClean="0"/>
          </a:p>
          <a:p>
            <a:pPr>
              <a:buFontTx/>
              <a:buChar char="-"/>
            </a:pPr>
            <a:r>
              <a:rPr lang="ru-RU" sz="3600" dirty="0" smtClean="0"/>
              <a:t> </a:t>
            </a:r>
            <a:r>
              <a:rPr lang="ru-RU" sz="3600" b="1" dirty="0" smtClean="0"/>
              <a:t>уровень программы : с</a:t>
            </a:r>
            <a:r>
              <a:rPr lang="ru-RU" sz="3600" dirty="0" smtClean="0"/>
              <a:t>одержание и материал программы дополнительного образования детей должны быть организованы по принципу дифференциации в соответствии со следующими уровнями сложности:</a:t>
            </a:r>
          </a:p>
          <a:p>
            <a:r>
              <a:rPr lang="ru-RU" sz="3600" b="1" dirty="0" smtClean="0"/>
              <a:t>«Стартовый (ознакомительный) уровень» </a:t>
            </a:r>
            <a:r>
              <a:rPr lang="ru-RU" sz="3600" dirty="0" smtClean="0"/>
              <a:t>предполагает использование и реализацию общедоступных и универсальных форм организации материала, минимальную сложность предлагаемого для освоения содержания программы.</a:t>
            </a:r>
          </a:p>
          <a:p>
            <a:endParaRPr lang="ru-RU" sz="3600" dirty="0" smtClean="0"/>
          </a:p>
          <a:p>
            <a:r>
              <a:rPr lang="ru-RU" sz="3600" dirty="0" smtClean="0"/>
              <a:t> </a:t>
            </a:r>
          </a:p>
          <a:p>
            <a:endParaRPr lang="ru-RU" sz="36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Комплекс основных характеристик программы </a:t>
            </a:r>
            <a:endParaRPr lang="ru-RU" sz="3200" dirty="0"/>
          </a:p>
        </p:txBody>
      </p:sp>
      <p:pic>
        <p:nvPicPr>
          <p:cNvPr id="7" name="Рисунок 6" descr="https://cf2.ppt-online.org/files2/slide/m/Mnb7S9AK8EZifw1qLTv53cyBo4gaFjNURxYHP2/slide-23.jpg"/>
          <p:cNvPicPr/>
          <p:nvPr/>
        </p:nvPicPr>
        <p:blipFill>
          <a:blip r:embed="rId3" cstate="print"/>
          <a:srcRect l="4706" t="24481" r="4706" b="10235"/>
          <a:stretch>
            <a:fillRect/>
          </a:stretch>
        </p:blipFill>
        <p:spPr bwMode="auto">
          <a:xfrm>
            <a:off x="5257800" y="5753100"/>
            <a:ext cx="1173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21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57400" y="1257301"/>
            <a:ext cx="1569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3600" b="1" dirty="0" smtClean="0"/>
              <a:t>«Базовый уровень» </a:t>
            </a:r>
            <a:r>
              <a:rPr lang="ru-RU" sz="3600" dirty="0" smtClean="0"/>
              <a:t>предполагает использование и реализацию таких форм организации материала, которые допускают освоение специализированных знаний и языка, гарантированно обеспечивают трансляцию общей и целостной картины в рамках содержательно-тематического направления программы.</a:t>
            </a:r>
          </a:p>
          <a:p>
            <a:endParaRPr lang="ru-RU" sz="3600" dirty="0" smtClean="0"/>
          </a:p>
          <a:p>
            <a:r>
              <a:rPr lang="ru-RU" sz="3600" dirty="0" smtClean="0"/>
              <a:t> </a:t>
            </a:r>
          </a:p>
          <a:p>
            <a:endParaRPr lang="ru-RU" sz="36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Комплекс основных характеристик программы </a:t>
            </a:r>
            <a:endParaRPr lang="ru-RU" sz="3200" dirty="0"/>
          </a:p>
        </p:txBody>
      </p:sp>
      <p:pic>
        <p:nvPicPr>
          <p:cNvPr id="8" name="Рисунок 7" descr="https://ds04.infourok.ru/uploads/ex/0c26/00194cfd-653cb7fe/img40.jpg"/>
          <p:cNvPicPr/>
          <p:nvPr/>
        </p:nvPicPr>
        <p:blipFill>
          <a:blip r:embed="rId3" cstate="print"/>
          <a:srcRect l="5389" t="24301" r="5389" b="10264"/>
          <a:stretch>
            <a:fillRect/>
          </a:stretch>
        </p:blipFill>
        <p:spPr bwMode="auto">
          <a:xfrm>
            <a:off x="4572000" y="4076700"/>
            <a:ext cx="1226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22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57400" y="1257301"/>
            <a:ext cx="1569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3600" b="1" dirty="0" smtClean="0"/>
              <a:t>«Продвинутый уровень» </a:t>
            </a:r>
            <a:r>
              <a:rPr lang="ru-RU" sz="3600" dirty="0" smtClean="0"/>
              <a:t>предполагает использование форм организации материала, обеспечивающих доступ к сложным (возможно узкоспециализированным) и нетривиальным разделам в рамках содержательно-тематического направления программы. Это углубленное изучение содержания программы и доступ к </a:t>
            </a:r>
            <a:r>
              <a:rPr lang="ru-RU" sz="3600" dirty="0" err="1" smtClean="0"/>
              <a:t>околопрофессиональным</a:t>
            </a:r>
            <a:r>
              <a:rPr lang="ru-RU" sz="3600" dirty="0" smtClean="0"/>
              <a:t> и профессиональным знаниям в рамках содержательно-тематического направления программы.</a:t>
            </a:r>
          </a:p>
          <a:p>
            <a:r>
              <a:rPr lang="ru-RU" sz="3600" dirty="0" smtClean="0"/>
              <a:t> </a:t>
            </a:r>
          </a:p>
          <a:p>
            <a:endParaRPr lang="ru-RU" sz="36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Комплекс основных характеристик программы </a:t>
            </a:r>
            <a:endParaRPr lang="ru-RU" sz="3200" dirty="0"/>
          </a:p>
        </p:txBody>
      </p:sp>
      <p:pic>
        <p:nvPicPr>
          <p:cNvPr id="8" name="Рисунок 7" descr="https://thepresentation.ru/img/thumbs/f2b87d287c700f3eadfc880b1e5b8f67-800x.jpg"/>
          <p:cNvPicPr/>
          <p:nvPr/>
        </p:nvPicPr>
        <p:blipFill>
          <a:blip r:embed="rId3" cstate="print"/>
          <a:srcRect l="5272" t="24135" r="3158" b="2759"/>
          <a:stretch>
            <a:fillRect/>
          </a:stretch>
        </p:blipFill>
        <p:spPr bwMode="auto">
          <a:xfrm>
            <a:off x="4876800" y="5219700"/>
            <a:ext cx="1150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2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3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0" y="1257300"/>
            <a:ext cx="16230600" cy="827919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600" b="1" dirty="0" smtClean="0"/>
              <a:t>особенности организации образовательного процесса </a:t>
            </a:r>
            <a:r>
              <a:rPr lang="ru-RU" sz="3600" dirty="0" smtClean="0"/>
              <a:t>(формы реализации образовательной программы: традиционная, или с использованием сетевого взаимодействия, или построенная по модульному принципу, или с использованием дистанционных технологий, или с использованием электронного обучения; организационные формы обучения: групповые, индивидуальные, подгрупповые; в группах одного возраста или разновозрастных группах);</a:t>
            </a:r>
          </a:p>
          <a:p>
            <a:endParaRPr lang="ru-RU" sz="1000" dirty="0" smtClean="0"/>
          </a:p>
          <a:p>
            <a:pPr>
              <a:buFontTx/>
              <a:buChar char="-"/>
            </a:pPr>
            <a:r>
              <a:rPr lang="ru-RU" sz="3600" b="1" i="1" dirty="0" smtClean="0"/>
              <a:t>организационные формы обучения</a:t>
            </a:r>
            <a:r>
              <a:rPr lang="ru-RU" sz="3600" dirty="0" smtClean="0"/>
              <a:t>. </a:t>
            </a:r>
          </a:p>
          <a:p>
            <a:r>
              <a:rPr lang="ru-RU" sz="3600" b="1" dirty="0" smtClean="0"/>
              <a:t>Пример</a:t>
            </a:r>
          </a:p>
          <a:p>
            <a:r>
              <a:rPr lang="ru-RU" sz="3600" dirty="0" smtClean="0"/>
              <a:t>На занятии применяются групповые, индивидуальные и подгрупповые организационные формы обучения в разновозрастных группах.</a:t>
            </a:r>
          </a:p>
          <a:p>
            <a:pPr>
              <a:buFont typeface="Arial" pitchFamily="34" charset="0"/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sz="3600" b="1" dirty="0" smtClean="0"/>
              <a:t> режим занятий </a:t>
            </a:r>
          </a:p>
          <a:p>
            <a:r>
              <a:rPr lang="ru-RU" sz="3600" b="1" dirty="0" smtClean="0"/>
              <a:t>Пример </a:t>
            </a:r>
          </a:p>
          <a:p>
            <a:r>
              <a:rPr lang="ru-RU" sz="3600" i="1" dirty="0" smtClean="0"/>
              <a:t>2 раза в неделю по 2 академических часа.</a:t>
            </a:r>
            <a:endParaRPr lang="ru-RU" sz="28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Комплекс основных характеристик программы </a:t>
            </a:r>
            <a:endParaRPr lang="ru-RU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 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24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47700"/>
            <a:ext cx="8858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0" y="1257300"/>
            <a:ext cx="16154400" cy="787908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ru-RU" sz="3200" b="1" dirty="0" smtClean="0"/>
              <a:t>Цель и задачи программы. </a:t>
            </a:r>
          </a:p>
          <a:p>
            <a:pPr marL="179388" indent="-179388">
              <a:buFont typeface="Wingdings" pitchFamily="2" charset="2"/>
              <a:buChar char="ü"/>
            </a:pPr>
            <a:r>
              <a:rPr lang="ru-RU" sz="3200" dirty="0" smtClean="0"/>
              <a:t> Цель дополнительной общеобразовательной общеразвивающей программы отражает ее основную направленность и желаемый конечный результат. </a:t>
            </a:r>
          </a:p>
          <a:p>
            <a:pPr marL="179388" indent="-179388">
              <a:buFont typeface="Wingdings" pitchFamily="2" charset="2"/>
              <a:buChar char="ü"/>
            </a:pPr>
            <a:r>
              <a:rPr lang="ru-RU" sz="3200" dirty="0" smtClean="0"/>
              <a:t> Цель– это конкретный, охарактеризованный качественно, образ желаемого (ожидаемого) результата, который можно достичь к определенному моменту времени.</a:t>
            </a:r>
          </a:p>
          <a:p>
            <a:pPr marL="179388" indent="-179388">
              <a:buFont typeface="Wingdings" pitchFamily="2" charset="2"/>
              <a:buChar char="ü"/>
            </a:pPr>
            <a:r>
              <a:rPr lang="ru-RU" sz="3200" dirty="0" smtClean="0"/>
              <a:t> Цель программы ясна, конкретна, перспективна, реальна, значима,  связана с названием программы, отражает ее основную направленность.</a:t>
            </a:r>
          </a:p>
          <a:p>
            <a:pPr marL="1709738" algn="just">
              <a:defRPr/>
            </a:pPr>
            <a:r>
              <a:rPr lang="ru-RU" sz="3200" b="1" i="1" dirty="0" smtClean="0"/>
              <a:t>Пример:</a:t>
            </a:r>
          </a:p>
          <a:p>
            <a:pPr marL="1709738" algn="just">
              <a:buFontTx/>
              <a:buChar char="-"/>
              <a:defRPr/>
            </a:pPr>
            <a:r>
              <a:rPr lang="ru-RU" sz="3200" i="1" dirty="0" smtClean="0"/>
              <a:t>Духовно-нравственное воспитание личности на основе приобщения к традициям рукоделия и включения в процесс декоративно-прикладного творчества в техниках бисероплетения.</a:t>
            </a:r>
          </a:p>
          <a:p>
            <a:pPr marL="1709738" algn="just">
              <a:buFontTx/>
              <a:buChar char="-"/>
              <a:defRPr/>
            </a:pPr>
            <a:r>
              <a:rPr lang="ru-RU" sz="3200" i="1" dirty="0" smtClean="0"/>
              <a:t> Содействовать развитию социальной инициативы обучающихся на основе профессиональной ориентации в сфере социо-культурной деятельности. </a:t>
            </a:r>
          </a:p>
          <a:p>
            <a:pPr marL="1709738" algn="just">
              <a:buFontTx/>
              <a:buChar char="-"/>
              <a:defRPr/>
            </a:pPr>
            <a:r>
              <a:rPr lang="ru-RU" sz="3200" i="1" dirty="0" smtClean="0"/>
              <a:t> Художественно-эстетическое  развитие личности ребенка на основе приобретенных 	им театрально-исполнительских знаний и  умений в процессе освоения основ актерского мастерства.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Комплекс основных характеристик программы </a:t>
            </a:r>
            <a:endParaRPr lang="ru-RU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 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25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52600" y="1028701"/>
            <a:ext cx="16078200" cy="89154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Задачи</a:t>
            </a:r>
            <a:r>
              <a:rPr lang="ru-RU" sz="3200" dirty="0" smtClean="0"/>
              <a:t> дополнительной общеобразовательной общеразвивающей программы показывают, что нужно сделать для достижения цели. </a:t>
            </a:r>
          </a:p>
          <a:p>
            <a:r>
              <a:rPr lang="ru-RU" sz="3200" dirty="0" smtClean="0"/>
              <a:t>Задачи подразделяются на три группы: образовательные, развивающие и воспитательные.</a:t>
            </a:r>
          </a:p>
          <a:p>
            <a:endParaRPr lang="ru-RU" sz="1000" dirty="0" smtClean="0"/>
          </a:p>
          <a:p>
            <a:pPr marL="720725"/>
            <a:r>
              <a:rPr lang="ru-RU" sz="3000" b="1" i="1" dirty="0" smtClean="0"/>
              <a:t>ПРИМЕР</a:t>
            </a:r>
          </a:p>
          <a:p>
            <a:pPr marL="720725"/>
            <a:r>
              <a:rPr lang="ru-RU" sz="3000" b="1" i="1" dirty="0" smtClean="0"/>
              <a:t>Цель программы: </a:t>
            </a:r>
            <a:r>
              <a:rPr lang="ru-RU" sz="3000" i="1" dirty="0" smtClean="0"/>
              <a:t>создание условий для развития и реализации потенциала воспитанников в области технического творчества через включение их в деятельность  по </a:t>
            </a:r>
            <a:r>
              <a:rPr lang="ru-RU" sz="3000" i="1" dirty="0" err="1" smtClean="0"/>
              <a:t>судомоделированию</a:t>
            </a:r>
            <a:r>
              <a:rPr lang="ru-RU" sz="3000" i="1" dirty="0" smtClean="0"/>
              <a:t>, техническому конструированию и участию в соревнованиях по судомодельному спорту.</a:t>
            </a:r>
          </a:p>
          <a:p>
            <a:pPr marL="720725"/>
            <a:r>
              <a:rPr lang="ru-RU" sz="3000" b="1" i="1" dirty="0" smtClean="0"/>
              <a:t>Задачи: </a:t>
            </a:r>
            <a:endParaRPr lang="ru-RU" sz="3000" i="1" dirty="0" smtClean="0"/>
          </a:p>
          <a:p>
            <a:pPr marL="720725"/>
            <a:r>
              <a:rPr lang="ru-RU" sz="3000" b="1" i="1" dirty="0" smtClean="0"/>
              <a:t>Образовательные задачи: </a:t>
            </a:r>
            <a:r>
              <a:rPr lang="ru-RU" sz="3000" i="1" dirty="0" smtClean="0"/>
              <a:t>формировать знания, умения и навыки обучающихся в области судомодельной деятельности на основе </a:t>
            </a:r>
            <a:r>
              <a:rPr lang="ru-RU" sz="3000" i="1" dirty="0" err="1" smtClean="0"/>
              <a:t>практикоориентированного</a:t>
            </a:r>
            <a:r>
              <a:rPr lang="ru-RU" sz="3000" i="1" dirty="0" smtClean="0"/>
              <a:t> и политехнического подхода; </a:t>
            </a:r>
          </a:p>
          <a:p>
            <a:pPr marL="720725"/>
            <a:endParaRPr lang="ru-RU" sz="1100" i="1" dirty="0" smtClean="0"/>
          </a:p>
          <a:p>
            <a:pPr marL="720725"/>
            <a:r>
              <a:rPr lang="ru-RU" sz="3000" b="1" i="1" dirty="0" smtClean="0"/>
              <a:t>Развивающие задачи: </a:t>
            </a:r>
            <a:r>
              <a:rPr lang="ru-RU" sz="3000" i="1" dirty="0" smtClean="0"/>
              <a:t>развивать мотивационную и когнитивную готовность к различным видам технической деятельности, технического творчества и профессиональная ориентация в области профессий технической направленности;</a:t>
            </a:r>
          </a:p>
          <a:p>
            <a:pPr marL="720725"/>
            <a:endParaRPr lang="ru-RU" sz="1100" i="1" dirty="0" smtClean="0"/>
          </a:p>
          <a:p>
            <a:pPr marL="720725"/>
            <a:r>
              <a:rPr lang="ru-RU" sz="3000" b="1" i="1" dirty="0" smtClean="0"/>
              <a:t>Воспитательные задачи: </a:t>
            </a:r>
            <a:r>
              <a:rPr lang="ru-RU" sz="3000" i="1" dirty="0" smtClean="0"/>
              <a:t>духовно-нравственное воспитание и формирование ценностных ориентаций на основе опыта переживаний гражданско-патриотических и трудовых ценностей. </a:t>
            </a:r>
            <a:endParaRPr lang="ru-RU" sz="3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Комплекс основных характеристик программы </a:t>
            </a:r>
            <a:endParaRPr lang="ru-RU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 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26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52600" y="1104900"/>
            <a:ext cx="15697200" cy="797141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altLang="ru-RU" sz="3200" b="1" dirty="0" smtClean="0">
                <a:cs typeface="Aharoni" pitchFamily="2" charset="-79"/>
              </a:rPr>
              <a:t>В процессе освоения содержания ДОП:</a:t>
            </a:r>
          </a:p>
          <a:p>
            <a:pPr marL="442913" indent="-82550" algn="just">
              <a:buClr>
                <a:srgbClr val="666633"/>
              </a:buClr>
              <a:buFont typeface="Wingdings" pitchFamily="2" charset="2"/>
              <a:buChar char="ü"/>
              <a:defRPr/>
            </a:pPr>
            <a:r>
              <a:rPr lang="ru-RU" altLang="ru-RU" sz="3200" dirty="0" smtClean="0">
                <a:cs typeface="Aharoni" pitchFamily="2" charset="-79"/>
              </a:rPr>
              <a:t> учащегося можно </a:t>
            </a:r>
            <a:r>
              <a:rPr lang="ru-RU" altLang="ru-RU" sz="3200" b="1" dirty="0" smtClean="0">
                <a:solidFill>
                  <a:srgbClr val="0070C0"/>
                </a:solidFill>
                <a:cs typeface="Aharoni" pitchFamily="2" charset="-79"/>
              </a:rPr>
              <a:t>обучить</a:t>
            </a:r>
            <a:r>
              <a:rPr lang="ru-RU" altLang="ru-RU" sz="3200" dirty="0" smtClean="0">
                <a:cs typeface="Aharoni" pitchFamily="2" charset="-79"/>
              </a:rPr>
              <a:t>: алгоритму, методам, навыкам, основам, особенностям, последовательности, правилам, приемам, принципам, процессу, способам, техникам, технологиям, этапам, упражнениям и др.;</a:t>
            </a:r>
          </a:p>
          <a:p>
            <a:pPr marL="442913" indent="-82550" algn="just">
              <a:buClr>
                <a:srgbClr val="666633"/>
              </a:buClr>
              <a:buFont typeface="Wingdings" pitchFamily="2" charset="2"/>
              <a:buChar char="ü"/>
              <a:defRPr/>
            </a:pPr>
            <a:r>
              <a:rPr lang="ru-RU" altLang="ru-RU" sz="3200" dirty="0" smtClean="0">
                <a:solidFill>
                  <a:prstClr val="black"/>
                </a:solidFill>
                <a:cs typeface="Aharoni" pitchFamily="2" charset="-79"/>
              </a:rPr>
              <a:t>у обучающегося можно </a:t>
            </a:r>
            <a:r>
              <a:rPr lang="ru-RU" altLang="ru-RU" sz="3200" b="1" dirty="0" smtClean="0">
                <a:solidFill>
                  <a:srgbClr val="0070C0"/>
                </a:solidFill>
                <a:cs typeface="Aharoni" pitchFamily="2" charset="-79"/>
              </a:rPr>
              <a:t>развивать</a:t>
            </a:r>
            <a:r>
              <a:rPr lang="ru-RU" altLang="ru-RU" sz="3200" dirty="0" smtClean="0">
                <a:solidFill>
                  <a:prstClr val="black"/>
                </a:solidFill>
                <a:cs typeface="Aharoni" pitchFamily="2" charset="-79"/>
              </a:rPr>
              <a:t>: волю, воображение, внимание, восприятие, знания, интеллект, качества, координацию, компетенции, логику, любознательность, мотивацию, моторику, мышление, навыки, память, речь, ритм, склонности, слух, способности, умения, фантазию и др.;</a:t>
            </a:r>
          </a:p>
          <a:p>
            <a:pPr marL="442913" indent="-82550" algn="just">
              <a:buFont typeface="Wingdings" pitchFamily="2" charset="2"/>
              <a:buChar char="ü"/>
            </a:pPr>
            <a:r>
              <a:rPr lang="ru-RU" altLang="ru-RU" sz="3200" b="1" dirty="0" smtClean="0">
                <a:solidFill>
                  <a:srgbClr val="0070C0"/>
                </a:solidFill>
                <a:cs typeface="Aharoni" pitchFamily="2" charset="-79"/>
              </a:rPr>
              <a:t>развивать</a:t>
            </a:r>
            <a:r>
              <a:rPr lang="ru-RU" altLang="ru-RU" sz="3200" dirty="0" smtClean="0">
                <a:cs typeface="Aharoni" pitchFamily="2" charset="-79"/>
              </a:rPr>
              <a:t> можно следующие </a:t>
            </a:r>
            <a:r>
              <a:rPr lang="ru-RU" altLang="ru-RU" sz="3200" b="1" dirty="0" smtClean="0">
                <a:solidFill>
                  <a:srgbClr val="0070C0"/>
                </a:solidFill>
                <a:cs typeface="Aharoni" pitchFamily="2" charset="-79"/>
              </a:rPr>
              <a:t>способности</a:t>
            </a:r>
            <a:r>
              <a:rPr lang="ru-RU" altLang="ru-RU" sz="3200" dirty="0" smtClean="0">
                <a:cs typeface="Aharoni" pitchFamily="2" charset="-79"/>
              </a:rPr>
              <a:t> обучающегося: артистические, гуманитарные, инженерные, интеллектуальные, конструктивно-технические, коммуникативные, лингвистические, литературные, математические, музыкальные, организационные, ораторские, поэтические, творческие, физические, художественные и др.;</a:t>
            </a:r>
          </a:p>
          <a:p>
            <a:pPr marL="442913" indent="-82550" algn="just">
              <a:buClr>
                <a:srgbClr val="666633"/>
              </a:buClr>
              <a:buFont typeface="Wingdings" pitchFamily="2" charset="2"/>
              <a:buChar char="ü"/>
            </a:pPr>
            <a:r>
              <a:rPr lang="ru-RU" altLang="ru-RU" sz="3200" b="1" dirty="0" smtClean="0">
                <a:solidFill>
                  <a:srgbClr val="0070C0"/>
                </a:solidFill>
                <a:cs typeface="Aharoni" pitchFamily="2" charset="-79"/>
              </a:rPr>
              <a:t>развивать</a:t>
            </a:r>
            <a:r>
              <a:rPr lang="ru-RU" altLang="ru-RU" sz="3200" dirty="0" smtClean="0">
                <a:cs typeface="Aharoni" pitchFamily="2" charset="-79"/>
              </a:rPr>
              <a:t> можно </a:t>
            </a:r>
            <a:r>
              <a:rPr lang="ru-RU" altLang="ru-RU" sz="3200" b="1" dirty="0" smtClean="0">
                <a:solidFill>
                  <a:srgbClr val="0070C0"/>
                </a:solidFill>
                <a:cs typeface="Aharoni" pitchFamily="2" charset="-79"/>
              </a:rPr>
              <a:t>мышление</a:t>
            </a:r>
            <a:r>
              <a:rPr lang="ru-RU" altLang="ru-RU" sz="3200" dirty="0" smtClean="0">
                <a:cs typeface="Aharoni" pitchFamily="2" charset="-79"/>
              </a:rPr>
              <a:t>: инновационное, конструктивное, логическое, наглядно-образное, предпринимательское, пространственное, теоретическое, эмпирическое и др.;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Комплекс основных характеристик программы </a:t>
            </a:r>
            <a:endParaRPr lang="ru-RU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 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27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0" y="1028700"/>
            <a:ext cx="14859000" cy="883318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 charset="0"/>
              <a:buChar char="•"/>
            </a:pPr>
            <a:endParaRPr lang="ru-RU" altLang="ru-RU" b="1" dirty="0" smtClean="0">
              <a:latin typeface="Comic Sans MS" pitchFamily="66" charset="0"/>
            </a:endParaRPr>
          </a:p>
          <a:p>
            <a:pPr marL="342900" indent="-342900" algn="just">
              <a:buClr>
                <a:srgbClr val="666633"/>
              </a:buClr>
              <a:buFont typeface="Wingdings" pitchFamily="2" charset="2"/>
              <a:buChar char="ü"/>
            </a:pPr>
            <a:r>
              <a:rPr lang="ru-RU" altLang="ru-RU" sz="3600" b="1" dirty="0" smtClean="0">
                <a:solidFill>
                  <a:srgbClr val="0070C0"/>
                </a:solidFill>
                <a:cs typeface="Aharoni" pitchFamily="2" charset="-79"/>
              </a:rPr>
              <a:t>развивать</a:t>
            </a:r>
            <a:r>
              <a:rPr lang="ru-RU" altLang="ru-RU" sz="3600" dirty="0" smtClean="0">
                <a:solidFill>
                  <a:srgbClr val="000000"/>
                </a:solidFill>
                <a:cs typeface="Aharoni" pitchFamily="2" charset="-79"/>
              </a:rPr>
              <a:t> можно следующие </a:t>
            </a:r>
            <a:r>
              <a:rPr lang="ru-RU" altLang="ru-RU" sz="3600" b="1" dirty="0" smtClean="0">
                <a:solidFill>
                  <a:srgbClr val="0070C0"/>
                </a:solidFill>
                <a:cs typeface="Aharoni" pitchFamily="2" charset="-79"/>
              </a:rPr>
              <a:t>компетенции</a:t>
            </a:r>
            <a:r>
              <a:rPr lang="ru-RU" altLang="ru-RU" sz="3600" dirty="0" smtClean="0">
                <a:solidFill>
                  <a:srgbClr val="000000"/>
                </a:solidFill>
                <a:cs typeface="Aharoni" pitchFamily="2" charset="-79"/>
              </a:rPr>
              <a:t> обучающегося: информационные, инновационные, коммуникативные, организационные, предпринимательские и др.;</a:t>
            </a:r>
            <a:endParaRPr lang="ru-RU" sz="3600" dirty="0" smtClean="0"/>
          </a:p>
          <a:p>
            <a:pPr marL="342900" indent="-342900" algn="just">
              <a:buClr>
                <a:srgbClr val="666633"/>
              </a:buClr>
              <a:buFont typeface="Wingdings" pitchFamily="2" charset="2"/>
              <a:buChar char="ü"/>
            </a:pPr>
            <a:r>
              <a:rPr lang="ru-RU" altLang="ru-RU" sz="3600" dirty="0" smtClean="0"/>
              <a:t>у обучающегося можно </a:t>
            </a:r>
            <a:r>
              <a:rPr lang="ru-RU" altLang="ru-RU" sz="3600" b="1" dirty="0" smtClean="0">
                <a:solidFill>
                  <a:srgbClr val="0070C0"/>
                </a:solidFill>
                <a:cs typeface="Aharoni" pitchFamily="2" charset="-79"/>
              </a:rPr>
              <a:t>формировать</a:t>
            </a:r>
            <a:r>
              <a:rPr lang="ru-RU" altLang="ru-RU" sz="3600" dirty="0" smtClean="0"/>
              <a:t>: интерес, заинтересованность, личностные качества, мотивацию, отношение, ценности, культуру, позицию, склонности, способности и др.;</a:t>
            </a:r>
          </a:p>
          <a:p>
            <a:pPr marL="342900" indent="-342900" algn="just">
              <a:spcBef>
                <a:spcPts val="1200"/>
              </a:spcBef>
              <a:buClr>
                <a:srgbClr val="666633"/>
              </a:buClr>
              <a:buFont typeface="Wingdings" pitchFamily="2" charset="2"/>
              <a:buChar char="ü"/>
            </a:pPr>
            <a:r>
              <a:rPr lang="ru-RU" altLang="ru-RU" sz="3600" b="1" dirty="0" smtClean="0">
                <a:solidFill>
                  <a:srgbClr val="0070C0"/>
                </a:solidFill>
                <a:cs typeface="Aharoni" pitchFamily="2" charset="-79"/>
              </a:rPr>
              <a:t>формировать </a:t>
            </a:r>
            <a:r>
              <a:rPr lang="ru-RU" altLang="ru-RU" sz="3600" dirty="0" smtClean="0"/>
              <a:t>можно следующие </a:t>
            </a:r>
            <a:r>
              <a:rPr lang="ru-RU" altLang="ru-RU" sz="3600" b="1" dirty="0" smtClean="0">
                <a:solidFill>
                  <a:srgbClr val="0070C0"/>
                </a:solidFill>
                <a:cs typeface="Aharoni" pitchFamily="2" charset="-79"/>
              </a:rPr>
              <a:t>личностные качества </a:t>
            </a:r>
            <a:r>
              <a:rPr lang="ru-RU" altLang="ru-RU" sz="3600" dirty="0" smtClean="0"/>
              <a:t>обучающегося: аккуратность, активность, бережливость, вежливость, внимательность, выносливость, дисциплинированность, доброжелательность, добросовестность, духовность, инициативность, исполнительность, коммуникабельность, креативность, мотивацию, настойчивость, общительность, организованность, ответственность, отзывчивость, патриотизм, предприимчивость, пунктуальность, работоспособность, рассудительность, самокритичность, самостоятельность, трудолюбие, уверенность, уважение, усидчивость, целеустремленность и др.;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Комплекс основных характеристик программы </a:t>
            </a:r>
            <a:endParaRPr lang="ru-RU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 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28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0" y="1257300"/>
            <a:ext cx="14935200" cy="864852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endParaRPr lang="ru-RU" altLang="ru-RU" sz="3200" b="1" dirty="0" smtClean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 sz="3600" b="1" dirty="0" smtClean="0">
                <a:solidFill>
                  <a:srgbClr val="0070C0"/>
                </a:solidFill>
                <a:cs typeface="Aharoni" pitchFamily="2" charset="-79"/>
              </a:rPr>
              <a:t>формировать</a:t>
            </a:r>
            <a:r>
              <a:rPr lang="ru-RU" altLang="ru-RU" sz="3600" dirty="0" smtClean="0"/>
              <a:t> можно следующие </a:t>
            </a:r>
            <a:r>
              <a:rPr lang="ru-RU" altLang="ru-RU" sz="3600" b="1" dirty="0" smtClean="0">
                <a:solidFill>
                  <a:srgbClr val="0070C0"/>
                </a:solidFill>
                <a:cs typeface="Aharoni" pitchFamily="2" charset="-79"/>
              </a:rPr>
              <a:t>ценности</a:t>
            </a:r>
            <a:r>
              <a:rPr lang="ru-RU" altLang="ru-RU" sz="3600" dirty="0" smtClean="0"/>
              <a:t> обучающегося: духовные, культурные, моральные, нравственные, общечеловеческие, патриотические, семейные, эстетические, этические и др.</a:t>
            </a:r>
            <a:endParaRPr lang="ru-RU" sz="3600" dirty="0" smtClean="0"/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 sz="3600" b="1" dirty="0" smtClean="0">
                <a:solidFill>
                  <a:srgbClr val="0070C0"/>
                </a:solidFill>
              </a:rPr>
              <a:t>формировать</a:t>
            </a:r>
            <a:r>
              <a:rPr lang="ru-RU" altLang="ru-RU" sz="3600" dirty="0" smtClean="0"/>
              <a:t> можно </a:t>
            </a:r>
            <a:r>
              <a:rPr lang="ru-RU" altLang="ru-RU" sz="3600" b="1" dirty="0" smtClean="0">
                <a:solidFill>
                  <a:srgbClr val="0070C0"/>
                </a:solidFill>
              </a:rPr>
              <a:t>отношение </a:t>
            </a:r>
            <a:r>
              <a:rPr lang="ru-RU" altLang="ru-RU" sz="3600" dirty="0" smtClean="0"/>
              <a:t>к: людям (взрослым, родителям, педагогам, друг другу, представителям другой национальности), животным (бездомным, нуждающимся в помощи), историческому наследию, национальной культуре, национальным традициям и обычаям, природе, родному языку, общественному делу, собственному здоровью, учебе, ценностям жизни и др.;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 sz="3600" b="1" dirty="0" smtClean="0">
                <a:solidFill>
                  <a:srgbClr val="0070C0"/>
                </a:solidFill>
              </a:rPr>
              <a:t>формировать</a:t>
            </a:r>
            <a:r>
              <a:rPr lang="ru-RU" altLang="ru-RU" sz="3600" dirty="0" smtClean="0"/>
              <a:t> можно </a:t>
            </a:r>
            <a:r>
              <a:rPr lang="ru-RU" altLang="ru-RU" sz="3600" b="1" dirty="0" smtClean="0">
                <a:solidFill>
                  <a:srgbClr val="0070C0"/>
                </a:solidFill>
              </a:rPr>
              <a:t>культуру</a:t>
            </a:r>
            <a:r>
              <a:rPr lang="ru-RU" altLang="ru-RU" sz="3600" dirty="0" smtClean="0"/>
              <a:t>: духовную, здорового и безопасного образа жизни, информационную, коммуникативную, поведения, речи, сотрудничества, труда, экологическую и др. 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 sz="3600" b="1" dirty="0" smtClean="0">
                <a:solidFill>
                  <a:srgbClr val="0070C0"/>
                </a:solidFill>
              </a:rPr>
              <a:t>формировать</a:t>
            </a:r>
            <a:r>
              <a:rPr lang="ru-RU" altLang="ru-RU" sz="3600" dirty="0" smtClean="0"/>
              <a:t> можно</a:t>
            </a:r>
            <a:r>
              <a:rPr lang="ru-RU" altLang="ru-RU" sz="3600" b="1" dirty="0" smtClean="0">
                <a:solidFill>
                  <a:srgbClr val="0070C0"/>
                </a:solidFill>
              </a:rPr>
              <a:t> позицию</a:t>
            </a:r>
            <a:r>
              <a:rPr lang="ru-RU" altLang="ru-RU" sz="3600" dirty="0" smtClean="0"/>
              <a:t>: гражданскую, моральную, нравственную, этическую и др.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Комплекс основных характеристик программы </a:t>
            </a:r>
            <a:endParaRPr lang="ru-RU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 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29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Комплекс основных характеристик программы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876300"/>
            <a:ext cx="16078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ru-RU" sz="3200" b="1" dirty="0" smtClean="0"/>
              <a:t>       Учебный план</a:t>
            </a:r>
            <a:endParaRPr lang="ru-RU" sz="2800" b="1" dirty="0" smtClean="0"/>
          </a:p>
          <a:p>
            <a:pPr marL="539750">
              <a:buFont typeface="Wingdings" pitchFamily="2" charset="2"/>
              <a:buChar char="ü"/>
            </a:pPr>
            <a:r>
              <a:rPr lang="ru-RU" sz="2800" b="1" dirty="0" smtClean="0"/>
              <a:t>Учебный план </a:t>
            </a:r>
            <a:r>
              <a:rPr lang="ru-RU" sz="2800" dirty="0" smtClean="0"/>
              <a:t>- документ, который определяет перечень, трудоемкость, последовательность и распределение по периодам обучения учебных предметов, курсов, дисциплин (модулей), практики, иных видов учебной деятельности и, если иное не установлено настоящим Федеральным законом, формы промежуточной аттестации обучающихся (ФЗ ст.2 п.22); </a:t>
            </a:r>
          </a:p>
          <a:p>
            <a:pPr marL="539750">
              <a:buFont typeface="Wingdings" pitchFamily="2" charset="2"/>
              <a:buChar char="ü"/>
            </a:pPr>
            <a:r>
              <a:rPr lang="ru-RU" sz="2800" b="1" dirty="0" smtClean="0"/>
              <a:t>Учебный план </a:t>
            </a:r>
            <a:r>
              <a:rPr lang="ru-RU" sz="2800" dirty="0" smtClean="0"/>
              <a:t>Программы содержит название разделов и тем программы, количество теоретических и практических часов и формы аттестации (контроля), оформляется в табличной форме. 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52600" y="4780908"/>
          <a:ext cx="15773399" cy="525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526"/>
                <a:gridCol w="6781387"/>
                <a:gridCol w="1394460"/>
                <a:gridCol w="1287624"/>
                <a:gridCol w="1738603"/>
                <a:gridCol w="3733799"/>
              </a:tblGrid>
              <a:tr h="970758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№</a:t>
                      </a:r>
                      <a:endParaRPr lang="ru-RU" sz="2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Название раздела, темы</a:t>
                      </a:r>
                      <a:endParaRPr lang="ru-RU" sz="2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Количество часов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Формы аттестации,</a:t>
                      </a:r>
                      <a:r>
                        <a:rPr lang="ru-RU" sz="2800" baseline="0" dirty="0" smtClean="0"/>
                        <a:t> контроля</a:t>
                      </a:r>
                      <a:endParaRPr lang="ru-RU" sz="2800" dirty="0"/>
                    </a:p>
                  </a:txBody>
                  <a:tcPr/>
                </a:tc>
              </a:tr>
              <a:tr h="97075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Всего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Теория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Практика</a:t>
                      </a:r>
                      <a:endParaRPr lang="ru-RU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7075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1. Введение в предмет.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131380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1.1.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Вводное занятие «</a:t>
                      </a:r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Бисероплетение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как особый вид декоративно-прикладного искусства».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тестирование</a:t>
                      </a:r>
                      <a:endParaRPr lang="ru-RU" sz="2800" dirty="0"/>
                    </a:p>
                  </a:txBody>
                  <a:tcPr/>
                </a:tc>
              </a:tr>
              <a:tr h="97075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1.2.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Инструменты бисероплетения и техника безопасности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Фронтальный опрос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2133600" y="266700"/>
            <a:ext cx="8915400" cy="1969770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179388" algn="just">
              <a:tabLst>
                <a:tab pos="8880475" algn="l"/>
              </a:tabLst>
            </a:pPr>
            <a:r>
              <a:rPr lang="ru-RU" sz="3200" dirty="0" smtClean="0"/>
              <a:t>Федеральный закон «Об образовании в РФ</a:t>
            </a:r>
          </a:p>
          <a:p>
            <a:pPr marL="179388" algn="just">
              <a:tabLst>
                <a:tab pos="8880475" algn="l"/>
              </a:tabLst>
            </a:pPr>
            <a:r>
              <a:rPr lang="ru-RU" sz="3200" dirty="0" smtClean="0"/>
              <a:t>дает нормативное определение понятия </a:t>
            </a:r>
            <a:r>
              <a:rPr lang="ru-RU" sz="3200" b="1" dirty="0" smtClean="0"/>
              <a:t>«образовательная программа» </a:t>
            </a:r>
            <a:r>
              <a:rPr lang="ru-RU" sz="3200" dirty="0" smtClean="0"/>
              <a:t>следующим образом:</a:t>
            </a:r>
            <a:endParaRPr lang="ru-RU" sz="2800" i="1" dirty="0" smtClean="0"/>
          </a:p>
        </p:txBody>
      </p:sp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2100" dirty="0" smtClean="0">
                <a:solidFill>
                  <a:srgbClr val="272727"/>
                </a:solidFill>
                <a:latin typeface="Gothic A1 Bold"/>
              </a:rPr>
              <a:t>0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3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1066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48200" y="2552700"/>
            <a:ext cx="13182600" cy="68634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i="1" dirty="0" smtClean="0"/>
              <a:t>«комплекс основных характеристик образования (объем, содержание, планируемые результаты), организационно-педагогических условий и в случаях, предусмотренных настоящим Федеральным законом, форм аттестации,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материалов» (ст. 2, п. 9).</a:t>
            </a:r>
            <a:endParaRPr lang="ru-RU" sz="4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 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30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Комплекс основных характеристик программы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1257300"/>
            <a:ext cx="16002000" cy="8925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ru-RU" sz="3200" b="1" dirty="0" smtClean="0"/>
              <a:t>Содержание учебного плана </a:t>
            </a:r>
            <a:r>
              <a:rPr lang="ru-RU" sz="3200" dirty="0" smtClean="0"/>
              <a:t>– это реферативное описание разделов и тем программы в соответствии с последовательностью, заданной учебным планом; включает описание теоретической и практической частей, форм контроля, соответствующих каждой теме.</a:t>
            </a:r>
            <a:endParaRPr lang="ru-RU" sz="3200" b="1" dirty="0" smtClean="0"/>
          </a:p>
          <a:p>
            <a:pPr>
              <a:buFont typeface="Arial" pitchFamily="34" charset="0"/>
              <a:buNone/>
            </a:pPr>
            <a:endParaRPr lang="ru-RU" sz="1400" b="1" dirty="0" smtClean="0"/>
          </a:p>
          <a:p>
            <a:pPr marL="803275">
              <a:buFont typeface="Arial" pitchFamily="34" charset="0"/>
              <a:buNone/>
            </a:pPr>
            <a:r>
              <a:rPr lang="ru-RU" sz="2800" b="1" dirty="0" smtClean="0"/>
              <a:t>Пример:</a:t>
            </a:r>
          </a:p>
          <a:p>
            <a:pPr marL="803275"/>
            <a:r>
              <a:rPr lang="ru-RU" sz="2800" b="1" dirty="0" smtClean="0"/>
              <a:t>Раздел 1. Начальный.</a:t>
            </a:r>
            <a:endParaRPr lang="ru-RU" sz="2800" dirty="0" smtClean="0"/>
          </a:p>
          <a:p>
            <a:pPr marL="803275"/>
            <a:r>
              <a:rPr lang="ru-RU" sz="2800" b="1" i="1" dirty="0" smtClean="0"/>
              <a:t>Тема «Вводное занятие»</a:t>
            </a:r>
            <a:endParaRPr lang="ru-RU" sz="2800" dirty="0" smtClean="0"/>
          </a:p>
          <a:p>
            <a:pPr marL="803275"/>
            <a:r>
              <a:rPr lang="ru-RU" sz="2800" b="1" i="1" dirty="0" smtClean="0"/>
              <a:t>Тема «Техника безопасности»</a:t>
            </a:r>
            <a:endParaRPr lang="ru-RU" sz="2800" dirty="0" smtClean="0"/>
          </a:p>
          <a:p>
            <a:pPr marL="803275"/>
            <a:r>
              <a:rPr lang="ru-RU" sz="2800" i="1" dirty="0" smtClean="0"/>
              <a:t>Теория.</a:t>
            </a:r>
            <a:r>
              <a:rPr lang="ru-RU" sz="2800" dirty="0" smtClean="0"/>
              <a:t> Вводный инструктаж по правилам поведения во Дворце. Правила техники безопасности при работе с инструментами и колюще-режущими предметами, при выполнении столярных работ.</a:t>
            </a:r>
          </a:p>
          <a:p>
            <a:pPr marL="803275"/>
            <a:r>
              <a:rPr lang="ru-RU" sz="2800" b="1" i="1" dirty="0" smtClean="0"/>
              <a:t>Практика. </a:t>
            </a:r>
          </a:p>
          <a:p>
            <a:pPr marL="803275"/>
            <a:r>
              <a:rPr lang="ru-RU" sz="2800" i="1" dirty="0" smtClean="0"/>
              <a:t>Не предусмотрено.</a:t>
            </a:r>
          </a:p>
          <a:p>
            <a:pPr marL="803275">
              <a:buFont typeface="Arial" pitchFamily="34" charset="0"/>
              <a:buNone/>
            </a:pPr>
            <a:endParaRPr lang="ru-RU" sz="1600" b="1" dirty="0" smtClean="0"/>
          </a:p>
          <a:p>
            <a:pPr marL="803275">
              <a:buFont typeface="Arial" pitchFamily="34" charset="0"/>
              <a:buNone/>
            </a:pPr>
            <a:r>
              <a:rPr lang="ru-RU" sz="2800" b="1" dirty="0" smtClean="0"/>
              <a:t>Раздел 1. Введение в предмет.</a:t>
            </a:r>
            <a:endParaRPr lang="ru-RU" sz="2800" dirty="0" smtClean="0"/>
          </a:p>
          <a:p>
            <a:pPr marL="803275">
              <a:buFont typeface="Arial" pitchFamily="34" charset="0"/>
              <a:buNone/>
            </a:pPr>
            <a:r>
              <a:rPr lang="ru-RU" sz="2800" b="1" i="1" dirty="0" smtClean="0"/>
              <a:t>Тема «Вводное занятие «</a:t>
            </a:r>
            <a:r>
              <a:rPr lang="ru-RU" sz="2800" b="1" i="1" dirty="0" err="1" smtClean="0"/>
              <a:t>Бисероплетение</a:t>
            </a:r>
            <a:r>
              <a:rPr lang="ru-RU" sz="2800" b="1" i="1" dirty="0" smtClean="0"/>
              <a:t> как особый вид декоративно-прикладного искусства».</a:t>
            </a:r>
            <a:endParaRPr lang="ru-RU" sz="2800" dirty="0" smtClean="0"/>
          </a:p>
          <a:p>
            <a:pPr marL="803275">
              <a:buFont typeface="Arial" pitchFamily="34" charset="0"/>
              <a:buNone/>
            </a:pPr>
            <a:r>
              <a:rPr lang="ru-RU" sz="2800" b="1" i="1" dirty="0" smtClean="0"/>
              <a:t>Теоретические сведения.</a:t>
            </a:r>
            <a:r>
              <a:rPr lang="ru-RU" sz="2800" i="1" dirty="0" smtClean="0"/>
              <a:t> </a:t>
            </a:r>
            <a:r>
              <a:rPr lang="ru-RU" sz="2800" dirty="0" smtClean="0"/>
              <a:t>Цели и задачи образовательной программы. Режим работы. История развития бисероплетения. Современные направления бисероплетения. Демонстрация изделий.</a:t>
            </a:r>
          </a:p>
          <a:p>
            <a:pPr marL="803275">
              <a:buFont typeface="Arial" pitchFamily="34" charset="0"/>
              <a:buNone/>
            </a:pPr>
            <a:r>
              <a:rPr lang="ru-RU" sz="2800" b="1" i="1" dirty="0" smtClean="0"/>
              <a:t>Практика</a:t>
            </a:r>
            <a:r>
              <a:rPr lang="ru-RU" sz="2800" dirty="0" smtClean="0"/>
              <a:t>. </a:t>
            </a:r>
          </a:p>
          <a:p>
            <a:pPr marL="803275">
              <a:buFont typeface="Arial" pitchFamily="34" charset="0"/>
              <a:buNone/>
            </a:pPr>
            <a:r>
              <a:rPr lang="ru-RU" sz="2800" dirty="0" smtClean="0"/>
              <a:t>Не предусмотрена.</a:t>
            </a:r>
            <a:endParaRPr lang="ru-RU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 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31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Комплекс основных характеристик программы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1104900"/>
            <a:ext cx="16154400" cy="6955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endParaRPr lang="ru-RU" sz="4000" b="1" dirty="0" smtClean="0"/>
          </a:p>
          <a:p>
            <a:r>
              <a:rPr lang="ru-RU" sz="4000" b="1" dirty="0" smtClean="0"/>
              <a:t>Планируемые результаты освоения ДОП:</a:t>
            </a:r>
            <a:r>
              <a:rPr lang="ru-RU" sz="4000" dirty="0" smtClean="0"/>
              <a:t> совокупность знаний, умений, навыков, личностных качеств, компетенций, приобретаемых обучающимися при освоении программы по ее завершению.</a:t>
            </a:r>
          </a:p>
          <a:p>
            <a:endParaRPr lang="ru-RU" sz="4000" dirty="0" smtClean="0"/>
          </a:p>
          <a:p>
            <a:pPr>
              <a:buFont typeface="Arial" pitchFamily="34" charset="0"/>
              <a:buNone/>
            </a:pPr>
            <a:r>
              <a:rPr lang="ru-RU" sz="4000" b="1" dirty="0" smtClean="0"/>
              <a:t>Планируемые результаты ДОП </a:t>
            </a:r>
            <a:r>
              <a:rPr lang="ru-RU" sz="4000" dirty="0" smtClean="0"/>
              <a:t>делятся на личностные, </a:t>
            </a:r>
            <a:r>
              <a:rPr lang="ru-RU" sz="4000" dirty="0" err="1" smtClean="0"/>
              <a:t>метапредметные</a:t>
            </a:r>
            <a:r>
              <a:rPr lang="ru-RU" sz="4000" dirty="0" smtClean="0"/>
              <a:t> и предметные.</a:t>
            </a:r>
            <a:endParaRPr lang="ru-RU" sz="2000" dirty="0" smtClean="0"/>
          </a:p>
          <a:p>
            <a:pPr>
              <a:buFont typeface="Arial" pitchFamily="34" charset="0"/>
              <a:buNone/>
            </a:pPr>
            <a:endParaRPr lang="ru-RU" dirty="0" smtClean="0"/>
          </a:p>
          <a:p>
            <a:pPr>
              <a:buFont typeface="Arial" pitchFamily="34" charset="0"/>
              <a:buNone/>
            </a:pPr>
            <a:endParaRPr lang="ru-RU" dirty="0" smtClean="0"/>
          </a:p>
          <a:p>
            <a:pPr>
              <a:buFont typeface="Arial" pitchFamily="34" charset="0"/>
              <a:buNone/>
            </a:pPr>
            <a:r>
              <a:rPr lang="ru-RU" sz="4000" b="1" dirty="0" smtClean="0"/>
              <a:t>Планируемые результаты освоения </a:t>
            </a:r>
            <a:r>
              <a:rPr lang="ru-RU" sz="4000" dirty="0" smtClean="0"/>
              <a:t>ДОП (каждой части программы) соответствуют обозначенным  Программой целям и задачам  ее реализации.</a:t>
            </a:r>
          </a:p>
          <a:p>
            <a:pPr>
              <a:buFont typeface="Arial" pitchFamily="34" charset="0"/>
              <a:buNone/>
            </a:pPr>
            <a:endParaRPr lang="ru-RU" sz="16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 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32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Комплекс основных характеристик программы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1104900"/>
            <a:ext cx="16154400" cy="6955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pPr>
              <a:buFont typeface="Arial" pitchFamily="34" charset="0"/>
              <a:buNone/>
            </a:pPr>
            <a:endParaRPr lang="ru-RU" sz="1600" dirty="0" smtClean="0"/>
          </a:p>
          <a:p>
            <a:pPr algn="just"/>
            <a:r>
              <a:rPr lang="ru-RU" sz="3600" b="1" dirty="0" smtClean="0"/>
              <a:t>Личностные результаты </a:t>
            </a:r>
            <a:r>
              <a:rPr lang="ru-RU" sz="3600" dirty="0" smtClean="0"/>
              <a:t>– это готовность и способность обучающихся к саморазвитию, </a:t>
            </a:r>
            <a:r>
              <a:rPr lang="ru-RU" sz="3600" dirty="0" err="1" smtClean="0"/>
              <a:t>сформированность</a:t>
            </a:r>
            <a:r>
              <a:rPr lang="ru-RU" sz="3600" dirty="0" smtClean="0"/>
              <a:t> мотивации к обучению и познанию, ценностно-смысловые установки обучающихся, отражающие их индивидуально-личностные позиции, социальные компетенции, личностные качества; </a:t>
            </a:r>
            <a:r>
              <a:rPr lang="ru-RU" sz="3600" dirty="0" err="1" smtClean="0"/>
              <a:t>сформированность</a:t>
            </a:r>
            <a:r>
              <a:rPr lang="ru-RU" sz="3600" dirty="0" smtClean="0"/>
              <a:t> основ гражданской идентичности.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3600" b="1" dirty="0" err="1" smtClean="0"/>
              <a:t>Метапредметные</a:t>
            </a:r>
            <a:r>
              <a:rPr lang="ru-RU" sz="3600" dirty="0" smtClean="0"/>
              <a:t> результаты: обобщенные способы деятельности, освоенные обучающимися   в процессе  обучения, необходимые для самостоятельного успешного усвоения учащимися новых знаний, умений и компетенций.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3600" b="1" dirty="0" smtClean="0"/>
              <a:t>Предметные</a:t>
            </a:r>
            <a:r>
              <a:rPr lang="ru-RU" sz="3600" dirty="0" smtClean="0"/>
              <a:t> –  результаты, которые достигаются обучающимися в процессе изучения предмета; опыт «предметной»  деятельности по получению, преобразованию и применению нового знания. </a:t>
            </a:r>
            <a:endParaRPr lang="ru-RU" sz="3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 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33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Комплекс основных характеристик программы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1333500"/>
            <a:ext cx="13983380" cy="74789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63525">
              <a:buFont typeface="Arial" pitchFamily="34" charset="0"/>
              <a:buNone/>
            </a:pPr>
            <a:r>
              <a:rPr lang="ru-RU" sz="3600" b="1" i="1" dirty="0" smtClean="0"/>
              <a:t>Пример </a:t>
            </a:r>
          </a:p>
          <a:p>
            <a:pPr marL="263525">
              <a:buFont typeface="Arial" pitchFamily="34" charset="0"/>
              <a:buNone/>
            </a:pPr>
            <a:r>
              <a:rPr lang="ru-RU" sz="3600" b="1" i="1" dirty="0" smtClean="0"/>
              <a:t>Планируемые результаты программы</a:t>
            </a:r>
            <a:endParaRPr lang="ru-RU" sz="3600" i="1" dirty="0" smtClean="0"/>
          </a:p>
          <a:p>
            <a:pPr marL="263525">
              <a:buFont typeface="Arial" pitchFamily="34" charset="0"/>
              <a:buNone/>
            </a:pPr>
            <a:r>
              <a:rPr lang="ru-RU" sz="3600" b="1" i="1" dirty="0" smtClean="0"/>
              <a:t>Личностные результаты:</a:t>
            </a:r>
            <a:endParaRPr lang="ru-RU" sz="3600" i="1" dirty="0" smtClean="0"/>
          </a:p>
          <a:p>
            <a:pPr marL="263525">
              <a:buFont typeface="Arial" pitchFamily="34" charset="0"/>
              <a:buChar char="•"/>
            </a:pPr>
            <a:r>
              <a:rPr lang="ru-RU" sz="3600" i="1" dirty="0" smtClean="0"/>
              <a:t>эстетические ценностные ориентации личности (красота, гармония, прекрасное, искусство, творчество);</a:t>
            </a:r>
          </a:p>
          <a:p>
            <a:pPr marL="263525">
              <a:buFont typeface="Arial" pitchFamily="34" charset="0"/>
              <a:buChar char="•"/>
            </a:pPr>
            <a:r>
              <a:rPr lang="ru-RU" sz="3600" i="1" dirty="0" smtClean="0"/>
              <a:t>нравственные ценностные ориентации личности (культура, национальные традиции, семья, доброта, взаимопонимание, любовь, дружба);</a:t>
            </a:r>
          </a:p>
          <a:p>
            <a:pPr marL="263525">
              <a:buFont typeface="Arial" pitchFamily="34" charset="0"/>
              <a:buChar char="•"/>
            </a:pPr>
            <a:r>
              <a:rPr lang="ru-RU" sz="3600" i="1" dirty="0" smtClean="0"/>
              <a:t>черты характера: трудолюбие, аккуратность, усидчивость, терпение;</a:t>
            </a:r>
          </a:p>
          <a:p>
            <a:pPr marL="263525">
              <a:buFont typeface="Arial" pitchFamily="34" charset="0"/>
              <a:buChar char="•"/>
            </a:pPr>
            <a:r>
              <a:rPr lang="ru-RU" sz="3600" i="1" dirty="0" smtClean="0"/>
              <a:t>признаки адекватной поло-ролевой идентификации личности,</a:t>
            </a:r>
          </a:p>
          <a:p>
            <a:pPr marL="263525">
              <a:buFont typeface="Arial" pitchFamily="34" charset="0"/>
              <a:buChar char="•"/>
            </a:pPr>
            <a:r>
              <a:rPr lang="ru-RU" sz="3600" i="1" dirty="0" smtClean="0"/>
              <a:t>признаки национальной и культурной идентификации личности.</a:t>
            </a:r>
          </a:p>
          <a:p>
            <a:pPr>
              <a:buFont typeface="Arial" pitchFamily="34" charset="0"/>
              <a:buNone/>
            </a:pP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 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32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Комплекс основных характеристик программы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7400" y="1257300"/>
            <a:ext cx="15392400" cy="834074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ru-RU" sz="3200" b="1" i="1" dirty="0" err="1" smtClean="0"/>
              <a:t>Метапредметные</a:t>
            </a:r>
            <a:r>
              <a:rPr lang="ru-RU" sz="3200" b="1" i="1" dirty="0" smtClean="0"/>
              <a:t> результаты:</a:t>
            </a:r>
            <a:endParaRPr lang="ru-RU" sz="3200" dirty="0" smtClean="0"/>
          </a:p>
          <a:p>
            <a:pPr>
              <a:buFont typeface="Arial" pitchFamily="34" charset="0"/>
              <a:buNone/>
            </a:pPr>
            <a:r>
              <a:rPr lang="ru-RU" sz="3600" i="1" dirty="0" smtClean="0"/>
              <a:t>Личностная компетентность:</a:t>
            </a:r>
            <a:r>
              <a:rPr lang="ru-RU" sz="3600" dirty="0" smtClean="0"/>
              <a:t> мотивация к занятию декоративно-прикладным творчеством (а в отдельных случаях - и ориентация на соответствующие профессии);  готовность и способность к реализации творческого потенциала в предлагаемых видах творческой деятельности.</a:t>
            </a:r>
          </a:p>
          <a:p>
            <a:pPr>
              <a:buFont typeface="Arial" pitchFamily="34" charset="0"/>
              <a:buNone/>
            </a:pPr>
            <a:r>
              <a:rPr lang="ru-RU" sz="3600" i="1" dirty="0" smtClean="0"/>
              <a:t>Информационная компетентность:</a:t>
            </a:r>
            <a:r>
              <a:rPr lang="ru-RU" sz="3600" dirty="0" smtClean="0"/>
              <a:t> готовность использовать информационные источники, литературу в области декоративно-прикладного искусства. </a:t>
            </a:r>
          </a:p>
          <a:p>
            <a:pPr>
              <a:buFont typeface="Arial" pitchFamily="34" charset="0"/>
              <a:buNone/>
            </a:pPr>
            <a:r>
              <a:rPr lang="ru-RU" sz="3600" i="1" dirty="0" smtClean="0"/>
              <a:t>Рефлексивная компетентность:</a:t>
            </a:r>
            <a:r>
              <a:rPr lang="ru-RU" sz="3600" dirty="0" smtClean="0"/>
              <a:t> способность к самоанализу собственных достижений в области освоения программы, самооценке продуктов деятельности, способность к критическому анализу неудач и постановке целей саморазвития в творческой деятельности.</a:t>
            </a:r>
          </a:p>
          <a:p>
            <a:pPr>
              <a:buFont typeface="Arial" pitchFamily="34" charset="0"/>
              <a:buNone/>
            </a:pPr>
            <a:r>
              <a:rPr lang="ru-RU" sz="3600" i="1" dirty="0" smtClean="0"/>
              <a:t>Коммуникативная компетентность:</a:t>
            </a:r>
            <a:r>
              <a:rPr lang="ru-RU" sz="3600" dirty="0" smtClean="0"/>
              <a:t> способность к сотрудничеству в рамках совместной деятельности при создании общего продукта; готовность к открытой коммуникации в условиях ценностно-значимого общения.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 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34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Комплекс основных характеристик программы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1257301"/>
            <a:ext cx="15849600" cy="88947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900113">
              <a:spcBef>
                <a:spcPct val="0"/>
              </a:spcBef>
              <a:buFont typeface="Arial" pitchFamily="34" charset="0"/>
              <a:buNone/>
            </a:pPr>
            <a:r>
              <a:rPr lang="ru-RU" sz="3200" b="1" i="1" dirty="0" smtClean="0"/>
              <a:t>Предметные результаты:</a:t>
            </a:r>
            <a:endParaRPr lang="ru-RU" sz="3200" dirty="0" smtClean="0"/>
          </a:p>
          <a:p>
            <a:pPr marL="900113"/>
            <a:r>
              <a:rPr lang="ru-RU" sz="3200" dirty="0" smtClean="0"/>
              <a:t>К концу первого (второго года обучения) ребёнок:</a:t>
            </a:r>
          </a:p>
          <a:p>
            <a:pPr marL="900113"/>
            <a:r>
              <a:rPr lang="ru-RU" sz="3200" dirty="0" smtClean="0"/>
              <a:t>- будет знать….</a:t>
            </a:r>
          </a:p>
          <a:p>
            <a:pPr marL="900113"/>
            <a:r>
              <a:rPr lang="ru-RU" sz="3200" dirty="0" smtClean="0"/>
              <a:t>- будет уметь…..</a:t>
            </a:r>
          </a:p>
          <a:p>
            <a:pPr marL="900113"/>
            <a:r>
              <a:rPr lang="ru-RU" sz="3200" dirty="0" smtClean="0"/>
              <a:t>- будет иметь представление…</a:t>
            </a:r>
          </a:p>
          <a:p>
            <a:pPr marL="900113"/>
            <a:r>
              <a:rPr lang="ru-RU" sz="3200" dirty="0" smtClean="0"/>
              <a:t>- будет стремиться….</a:t>
            </a:r>
          </a:p>
          <a:p>
            <a:pPr marL="900113"/>
            <a:r>
              <a:rPr lang="ru-RU" sz="3200" dirty="0" smtClean="0"/>
              <a:t>- будет обучен…</a:t>
            </a:r>
          </a:p>
          <a:p>
            <a:pPr marL="900113"/>
            <a:r>
              <a:rPr lang="ru-RU" sz="3200" dirty="0" smtClean="0"/>
              <a:t>- овладеет понятиями….</a:t>
            </a:r>
          </a:p>
          <a:p>
            <a:pPr marL="900113"/>
            <a:r>
              <a:rPr lang="ru-RU" sz="3200" dirty="0" smtClean="0"/>
              <a:t>- получит навыки..</a:t>
            </a:r>
          </a:p>
          <a:p>
            <a:pPr marL="900113"/>
            <a:r>
              <a:rPr lang="ru-RU" sz="3200" dirty="0" smtClean="0"/>
              <a:t>- расширит представления о …..</a:t>
            </a:r>
          </a:p>
          <a:p>
            <a:pPr marL="900113">
              <a:buFontTx/>
              <a:buChar char="-"/>
            </a:pPr>
            <a:r>
              <a:rPr lang="ru-RU" sz="3200" dirty="0" smtClean="0"/>
              <a:t>научиться делать…</a:t>
            </a:r>
          </a:p>
          <a:p>
            <a:pPr marL="900113"/>
            <a:r>
              <a:rPr lang="ru-RU" sz="3200" dirty="0" smtClean="0"/>
              <a:t>- будет сформирована устойчивая потребность…</a:t>
            </a:r>
          </a:p>
          <a:p>
            <a:pPr marL="900113"/>
            <a:r>
              <a:rPr lang="ru-RU" sz="3200" dirty="0" smtClean="0"/>
              <a:t>- будут воспитаны морально –волевые и нравственные качества…</a:t>
            </a:r>
          </a:p>
          <a:p>
            <a:pPr marL="900113"/>
            <a:r>
              <a:rPr lang="ru-RU" sz="3200" dirty="0" smtClean="0"/>
              <a:t>- будет развита устойчивая потребность к самообразованию…</a:t>
            </a:r>
          </a:p>
          <a:p>
            <a:pPr marL="900113"/>
            <a:r>
              <a:rPr lang="ru-RU" sz="3200" dirty="0" smtClean="0"/>
              <a:t>- будет сформирована активная жизненная позиция…</a:t>
            </a:r>
          </a:p>
          <a:p>
            <a:pPr marL="900113">
              <a:buFontTx/>
              <a:buChar char="-"/>
            </a:pPr>
            <a:r>
              <a:rPr lang="ru-RU" sz="3200" dirty="0" smtClean="0"/>
              <a:t>будут развиты творческие способности…</a:t>
            </a:r>
          </a:p>
          <a:p>
            <a:pPr marL="900113">
              <a:buFontTx/>
              <a:buChar char="-"/>
            </a:pPr>
            <a:r>
              <a:rPr lang="ru-RU" sz="3200" dirty="0" smtClean="0"/>
              <a:t> будет воспитано уважение к нормам коллективной жизни….</a:t>
            </a:r>
          </a:p>
          <a:p>
            <a:pPr>
              <a:buFontTx/>
              <a:buChar char="-"/>
            </a:pPr>
            <a:endParaRPr lang="ru-RU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 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35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Комплекс организационно-педагогических условий</a:t>
            </a:r>
            <a:r>
              <a:rPr lang="ru-RU" sz="3200" b="1" dirty="0" smtClean="0"/>
              <a:t>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1333500"/>
            <a:ext cx="1577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/>
              <a:t>Календарный учебный график:</a:t>
            </a:r>
          </a:p>
          <a:p>
            <a:pPr marL="803275">
              <a:buFont typeface="Wingdings" pitchFamily="2" charset="2"/>
              <a:buChar char="ü"/>
            </a:pPr>
            <a:r>
              <a:rPr lang="ru-RU" sz="3600" dirty="0" smtClean="0"/>
              <a:t>Календарный учебный график – это составная часть ДОП.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3999" y="3009900"/>
          <a:ext cx="16078201" cy="2133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23748"/>
                <a:gridCol w="1647766"/>
                <a:gridCol w="1672731"/>
                <a:gridCol w="2346819"/>
                <a:gridCol w="1697697"/>
                <a:gridCol w="1622800"/>
                <a:gridCol w="1722665"/>
                <a:gridCol w="2496616"/>
                <a:gridCol w="1947359"/>
              </a:tblGrid>
              <a:tr h="1348570">
                <a:tc>
                  <a:txBody>
                    <a:bodyPr/>
                    <a:lstStyle/>
                    <a:p>
                      <a:pPr algn="ctr"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2800" b="1" dirty="0"/>
                        <a:t>N </a:t>
                      </a:r>
                      <a:r>
                        <a:rPr lang="ru-RU" sz="2800" b="1" dirty="0" err="1"/>
                        <a:t>п</a:t>
                      </a:r>
                      <a:r>
                        <a:rPr lang="ru-RU" sz="2800" b="1" dirty="0"/>
                        <a:t>/</a:t>
                      </a:r>
                      <a:r>
                        <a:rPr lang="ru-RU" sz="2800" b="1" dirty="0" err="1"/>
                        <a:t>п</a:t>
                      </a:r>
                      <a:endParaRPr lang="ru-RU" sz="2800" b="1" dirty="0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2800" b="1" dirty="0"/>
                        <a:t>Месяц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2800" b="1" dirty="0"/>
                        <a:t>Число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2800" b="1" dirty="0"/>
                        <a:t>Время проведения занятия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2800" b="1" dirty="0"/>
                        <a:t>Форма занятия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2800" b="1" dirty="0"/>
                        <a:t>Кол-во часов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2800" b="1" dirty="0"/>
                        <a:t>Тема занятия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2800" b="1" dirty="0"/>
                        <a:t>Место проведения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2800" b="1" dirty="0"/>
                        <a:t>Форма контроля</a:t>
                      </a:r>
                    </a:p>
                  </a:txBody>
                  <a:tcPr marL="28575" marR="28575" marT="28575" marB="28575"/>
                </a:tc>
              </a:tr>
              <a:tr h="785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38401" y="5829300"/>
            <a:ext cx="1402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dirty="0" smtClean="0"/>
              <a:t>В образовательных организациях дополнительного образования, в которых ведется электронный журнал, календарный учебный график для каждой учебной группы ежегодно формируется системой автоматически на основе учебно-тематического планирования Программы.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 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36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81200" y="952500"/>
            <a:ext cx="15773400" cy="88639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Реальная и доступная совокупность условий реализации программы (методическое обеспечение, материально-техническое обеспечение, информационное обеспечение, кадровое обеспечение).</a:t>
            </a:r>
          </a:p>
          <a:p>
            <a:pPr marL="623888">
              <a:buFont typeface="Arial" pitchFamily="34" charset="0"/>
              <a:buNone/>
            </a:pPr>
            <a:endParaRPr lang="ru-RU" sz="1200" b="1" dirty="0" smtClean="0"/>
          </a:p>
          <a:p>
            <a:pPr marL="623888">
              <a:buFont typeface="Arial" pitchFamily="34" charset="0"/>
              <a:buNone/>
            </a:pPr>
            <a:r>
              <a:rPr lang="ru-RU" sz="3600" b="1" dirty="0" smtClean="0"/>
              <a:t>Методическое обеспечение</a:t>
            </a:r>
          </a:p>
          <a:p>
            <a:pPr marL="623888"/>
            <a:r>
              <a:rPr lang="ru-RU" sz="3200" dirty="0" smtClean="0"/>
              <a:t>Методические материалы – обеспечение  Программы методическими видами продукции: </a:t>
            </a:r>
          </a:p>
          <a:p>
            <a:pPr marL="623888">
              <a:buFont typeface="Wingdings" pitchFamily="2" charset="2"/>
              <a:buChar char="ü"/>
            </a:pPr>
            <a:r>
              <a:rPr lang="ru-RU" sz="3200" dirty="0" smtClean="0"/>
              <a:t>перечень тематики и форм методических материалов по программе; </a:t>
            </a:r>
          </a:p>
          <a:p>
            <a:pPr marL="623888">
              <a:buFont typeface="Wingdings" pitchFamily="2" charset="2"/>
              <a:buChar char="ü"/>
            </a:pPr>
            <a:r>
              <a:rPr lang="ru-RU" sz="3200" dirty="0" smtClean="0"/>
              <a:t>список используемых методик и технологий (современных педагогических и информационных технологий); </a:t>
            </a:r>
          </a:p>
          <a:p>
            <a:pPr marL="623888">
              <a:buFont typeface="Wingdings" pitchFamily="2" charset="2"/>
              <a:buChar char="ü"/>
            </a:pPr>
            <a:r>
              <a:rPr lang="ru-RU" sz="3200" dirty="0" smtClean="0"/>
              <a:t>перечень групповых и индивидуальных методов обучения; </a:t>
            </a:r>
            <a:endParaRPr lang="ru-RU" sz="3200" dirty="0" smtClean="0"/>
          </a:p>
          <a:p>
            <a:pPr marL="623888">
              <a:buFont typeface="Wingdings" pitchFamily="2" charset="2"/>
              <a:buChar char="ü"/>
            </a:pPr>
            <a:r>
              <a:rPr lang="ru-RU" sz="3200" dirty="0" smtClean="0"/>
              <a:t>дидактический </a:t>
            </a:r>
            <a:r>
              <a:rPr lang="ru-RU" sz="3200" dirty="0" smtClean="0"/>
              <a:t>материал с указанием тематики: (таблицы, плакаты, картины, фотографии,</a:t>
            </a:r>
            <a:r>
              <a:rPr lang="ru-RU" sz="3200" i="1" dirty="0" smtClean="0"/>
              <a:t> </a:t>
            </a:r>
            <a:r>
              <a:rPr lang="ru-RU" sz="3200" dirty="0" smtClean="0"/>
              <a:t>дидактические карточки, памятки, научная и специальная литература,</a:t>
            </a:r>
            <a:r>
              <a:rPr lang="ru-RU" sz="3200" i="1" dirty="0" smtClean="0"/>
              <a:t> </a:t>
            </a:r>
            <a:r>
              <a:rPr lang="ru-RU" sz="3200" dirty="0" smtClean="0"/>
              <a:t>раздаточный материал,</a:t>
            </a:r>
            <a:r>
              <a:rPr lang="ru-RU" sz="3200" i="1" dirty="0" smtClean="0"/>
              <a:t> </a:t>
            </a:r>
            <a:r>
              <a:rPr lang="ru-RU" sz="3200" dirty="0" smtClean="0"/>
              <a:t> </a:t>
            </a:r>
            <a:r>
              <a:rPr lang="ru-RU" sz="3200" dirty="0" smtClean="0"/>
              <a:t>видеозаписи</a:t>
            </a:r>
            <a:r>
              <a:rPr lang="ru-RU" sz="3200" dirty="0" smtClean="0"/>
              <a:t>,</a:t>
            </a:r>
            <a:r>
              <a:rPr lang="ru-RU" sz="3200" i="1" dirty="0" smtClean="0"/>
              <a:t> </a:t>
            </a:r>
            <a:r>
              <a:rPr lang="ru-RU" sz="3200" dirty="0" smtClean="0"/>
              <a:t> аудиозаписи,</a:t>
            </a:r>
            <a:r>
              <a:rPr lang="ru-RU" sz="3200" i="1" dirty="0" smtClean="0"/>
              <a:t> </a:t>
            </a:r>
            <a:r>
              <a:rPr lang="ru-RU" sz="3200" dirty="0" err="1" smtClean="0"/>
              <a:t>мультимедийные</a:t>
            </a:r>
            <a:r>
              <a:rPr lang="ru-RU" sz="3200" dirty="0" smtClean="0"/>
              <a:t> материалы, компьютерные программные средства и др</a:t>
            </a:r>
            <a:r>
              <a:rPr lang="ru-RU" sz="3200" dirty="0" smtClean="0"/>
              <a:t>.);</a:t>
            </a:r>
            <a:endParaRPr lang="ru-RU" sz="3200" dirty="0" smtClean="0"/>
          </a:p>
          <a:p>
            <a:pPr marL="623888">
              <a:buFont typeface="Wingdings" pitchFamily="2" charset="2"/>
              <a:buChar char="ü"/>
            </a:pPr>
            <a:r>
              <a:rPr lang="ru-RU" sz="3200" dirty="0" smtClean="0"/>
              <a:t>характеристика индивидуальных учебных планов, если предусмотрено локальными документами организации (ФЗ, ст. 2, п. 9; ст. 47, п. 5). </a:t>
            </a:r>
          </a:p>
          <a:p>
            <a:pPr marL="623888" algn="just"/>
            <a:endParaRPr lang="ru-RU" b="1" i="1" dirty="0" smtClean="0"/>
          </a:p>
          <a:p>
            <a:pPr>
              <a:buFont typeface="Arial" pitchFamily="34" charset="0"/>
              <a:buNone/>
            </a:pPr>
            <a:endParaRPr lang="ru-RU" sz="1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Условия реализации программы</a:t>
            </a:r>
            <a:endParaRPr lang="ru-RU" sz="3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 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37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71500"/>
            <a:ext cx="8858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00200" y="952501"/>
            <a:ext cx="16154400" cy="84484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623888" algn="just"/>
            <a:r>
              <a:rPr lang="ru-RU" sz="4000" b="1" i="1" dirty="0" smtClean="0"/>
              <a:t>Материально-техническое </a:t>
            </a:r>
            <a:r>
              <a:rPr lang="ru-RU" sz="4000" b="1" i="1" dirty="0" smtClean="0"/>
              <a:t>обеспечение</a:t>
            </a:r>
            <a:r>
              <a:rPr lang="ru-RU" sz="4000" b="1" i="1" dirty="0" smtClean="0"/>
              <a:t>:</a:t>
            </a:r>
          </a:p>
          <a:p>
            <a:r>
              <a:rPr lang="ru-RU" sz="2800" b="1" dirty="0" smtClean="0"/>
              <a:t>В разделе должны быть указаны все необходимые составляющие для реализации программы</a:t>
            </a:r>
            <a:r>
              <a:rPr lang="ru-RU" sz="2800" b="1" dirty="0" smtClean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ru-RU" sz="2500" dirty="0" smtClean="0"/>
              <a:t>    </a:t>
            </a:r>
            <a:r>
              <a:rPr lang="ru-RU" sz="2500" dirty="0" smtClean="0"/>
              <a:t>сведения</a:t>
            </a:r>
            <a:r>
              <a:rPr lang="ru-RU" sz="2500" dirty="0" smtClean="0"/>
              <a:t>	о	помещении,	в	котором	проводятся	занятия,	(учебном	кабинете,	компьютерном	классе,	мастерской,	лаборатории,	хореографическом	классе,	спортивном	или	актовом	зале,	и	т.п.); </a:t>
            </a:r>
            <a:endParaRPr lang="ru-RU" sz="2500" dirty="0" smtClean="0"/>
          </a:p>
          <a:p>
            <a:pPr>
              <a:buFont typeface="Wingdings" pitchFamily="2" charset="2"/>
              <a:buChar char="ü"/>
            </a:pPr>
            <a:r>
              <a:rPr lang="ru-RU" sz="2500" dirty="0" smtClean="0"/>
              <a:t>сведения	</a:t>
            </a:r>
            <a:r>
              <a:rPr lang="ru-RU" sz="2500" dirty="0" smtClean="0"/>
              <a:t>о наличии</a:t>
            </a:r>
            <a:r>
              <a:rPr lang="ru-RU" sz="2500" dirty="0" smtClean="0"/>
              <a:t>	подсобных	помещений	(кладовых,	</a:t>
            </a:r>
            <a:r>
              <a:rPr lang="ru-RU" sz="2500" dirty="0" smtClean="0"/>
              <a:t>костюмерных</a:t>
            </a:r>
            <a:r>
              <a:rPr lang="ru-RU" sz="2500" dirty="0" smtClean="0"/>
              <a:t>,	раздевалок	и	т.п.); </a:t>
            </a:r>
          </a:p>
          <a:p>
            <a:pPr>
              <a:buFont typeface="Wingdings" pitchFamily="2" charset="2"/>
              <a:buChar char="ü"/>
            </a:pPr>
            <a:r>
              <a:rPr lang="ru-RU" sz="2500" dirty="0" smtClean="0"/>
              <a:t>    </a:t>
            </a:r>
            <a:r>
              <a:rPr lang="ru-RU" sz="2500" dirty="0" smtClean="0"/>
              <a:t>перечень</a:t>
            </a:r>
            <a:r>
              <a:rPr lang="ru-RU" sz="2500" dirty="0" smtClean="0"/>
              <a:t>	</a:t>
            </a:r>
            <a:r>
              <a:rPr lang="ru-RU" sz="2500" dirty="0" smtClean="0"/>
              <a:t>оборудования учебного помещения, кабинета(классная</a:t>
            </a:r>
            <a:r>
              <a:rPr lang="ru-RU" sz="2500" dirty="0" smtClean="0"/>
              <a:t>	доска,	столы	</a:t>
            </a:r>
            <a:r>
              <a:rPr lang="ru-RU" sz="2500" dirty="0" smtClean="0"/>
              <a:t>и стулья для учащихся и педагога, шкафы  и стеллажи для хранения дидактических пособий и учебных материалов, зеркала, декорации</a:t>
            </a:r>
            <a:r>
              <a:rPr lang="ru-RU" sz="2500" dirty="0" smtClean="0"/>
              <a:t>,	</a:t>
            </a:r>
            <a:r>
              <a:rPr lang="ru-RU" sz="2500" dirty="0" smtClean="0"/>
              <a:t>костюмы ит.п</a:t>
            </a:r>
            <a:r>
              <a:rPr lang="ru-RU" sz="2500" dirty="0" smtClean="0"/>
              <a:t>.); </a:t>
            </a:r>
          </a:p>
          <a:p>
            <a:pPr>
              <a:buFont typeface="Wingdings" pitchFamily="2" charset="2"/>
              <a:buChar char="ü"/>
            </a:pPr>
            <a:r>
              <a:rPr lang="ru-RU" sz="2500" dirty="0" smtClean="0"/>
              <a:t>    </a:t>
            </a:r>
            <a:r>
              <a:rPr lang="ru-RU" sz="2500" dirty="0" smtClean="0"/>
              <a:t>перечень</a:t>
            </a:r>
            <a:r>
              <a:rPr lang="ru-RU" sz="2500" dirty="0" smtClean="0"/>
              <a:t>	</a:t>
            </a:r>
            <a:r>
              <a:rPr lang="ru-RU" sz="2500" dirty="0" smtClean="0"/>
              <a:t>оборудования, необходимого для проведения занятий</a:t>
            </a:r>
            <a:r>
              <a:rPr lang="ru-RU" sz="2500" dirty="0" smtClean="0"/>
              <a:t>, (</a:t>
            </a:r>
            <a:r>
              <a:rPr lang="ru-RU" sz="2500" dirty="0" smtClean="0"/>
              <a:t>станков, спортивных снарядов, швейных</a:t>
            </a:r>
            <a:r>
              <a:rPr lang="ru-RU" sz="2500" dirty="0" smtClean="0"/>
              <a:t>	машинок,	специальных приспособлений,	микрофонов	</a:t>
            </a:r>
            <a:r>
              <a:rPr lang="ru-RU" sz="2500" dirty="0" smtClean="0"/>
              <a:t>и т.п</a:t>
            </a:r>
            <a:r>
              <a:rPr lang="ru-RU" sz="2500" dirty="0" smtClean="0"/>
              <a:t>.); </a:t>
            </a:r>
          </a:p>
          <a:p>
            <a:pPr>
              <a:buFont typeface="Wingdings" pitchFamily="2" charset="2"/>
              <a:buChar char="ü"/>
            </a:pPr>
            <a:r>
              <a:rPr lang="ru-RU" sz="2500" dirty="0" smtClean="0"/>
              <a:t>    </a:t>
            </a:r>
            <a:r>
              <a:rPr lang="ru-RU" sz="2500" dirty="0" smtClean="0"/>
              <a:t>перечень</a:t>
            </a:r>
            <a:r>
              <a:rPr lang="ru-RU" sz="2500" dirty="0" smtClean="0"/>
              <a:t>	технических	</a:t>
            </a:r>
            <a:r>
              <a:rPr lang="ru-RU" sz="2500" dirty="0" smtClean="0"/>
              <a:t>средств обучения</a:t>
            </a:r>
            <a:r>
              <a:rPr lang="ru-RU" sz="2500" dirty="0" smtClean="0"/>
              <a:t>	(компьютер,	</a:t>
            </a:r>
            <a:r>
              <a:rPr lang="ru-RU" sz="2500" dirty="0" smtClean="0"/>
              <a:t>принтер, мультимедиа-проекторы</a:t>
            </a:r>
            <a:r>
              <a:rPr lang="ru-RU" sz="2500" dirty="0" smtClean="0"/>
              <a:t>,	интерактивная доска,	телевизор,	</a:t>
            </a:r>
            <a:r>
              <a:rPr lang="ru-RU" sz="2500" dirty="0" smtClean="0"/>
              <a:t>музыкальный центр, фотоаппарат, видеокамера, DVD- проигрыватель и т.п</a:t>
            </a:r>
            <a:r>
              <a:rPr lang="ru-RU" sz="2500" dirty="0" smtClean="0"/>
              <a:t>.); </a:t>
            </a:r>
          </a:p>
          <a:p>
            <a:pPr>
              <a:buFont typeface="Wingdings" pitchFamily="2" charset="2"/>
              <a:buChar char="ü"/>
            </a:pPr>
            <a:r>
              <a:rPr lang="ru-RU" sz="2500" dirty="0" smtClean="0"/>
              <a:t>    </a:t>
            </a:r>
            <a:r>
              <a:rPr lang="ru-RU" sz="2500" dirty="0" smtClean="0"/>
              <a:t>перечень</a:t>
            </a:r>
            <a:r>
              <a:rPr lang="ru-RU" sz="2500" dirty="0" smtClean="0"/>
              <a:t>	технических,	графических,	чертёжных,	</a:t>
            </a:r>
            <a:r>
              <a:rPr lang="ru-RU" sz="2500" dirty="0" smtClean="0"/>
              <a:t>швейных и  других инструментов, приборов, музыкальных	инструментов и т.п</a:t>
            </a:r>
            <a:r>
              <a:rPr lang="ru-RU" sz="2500" dirty="0" smtClean="0"/>
              <a:t>.; </a:t>
            </a:r>
            <a:endParaRPr lang="ru-RU" sz="2500" dirty="0" smtClean="0"/>
          </a:p>
          <a:p>
            <a:pPr>
              <a:buFont typeface="Wingdings" pitchFamily="2" charset="2"/>
              <a:buChar char="ü"/>
            </a:pPr>
            <a:r>
              <a:rPr lang="ru-RU" sz="2500" dirty="0" smtClean="0"/>
              <a:t>перечень	материалов,	</a:t>
            </a:r>
            <a:r>
              <a:rPr lang="ru-RU" sz="2500" dirty="0" smtClean="0"/>
              <a:t>необходимых  для</a:t>
            </a:r>
            <a:r>
              <a:rPr lang="ru-RU" sz="2500" dirty="0" smtClean="0"/>
              <a:t>	</a:t>
            </a:r>
            <a:r>
              <a:rPr lang="ru-RU" sz="2500" dirty="0" smtClean="0"/>
              <a:t>занятий: ватман, ткани</a:t>
            </a:r>
            <a:r>
              <a:rPr lang="ru-RU" sz="2500" dirty="0" smtClean="0"/>
              <a:t>,  </a:t>
            </a:r>
            <a:r>
              <a:rPr lang="ru-RU" sz="2500" dirty="0" smtClean="0"/>
              <a:t>нитки, фурнитура, глина, клей</a:t>
            </a:r>
            <a:r>
              <a:rPr lang="ru-RU" sz="2500" dirty="0" smtClean="0"/>
              <a:t>,	</a:t>
            </a:r>
            <a:r>
              <a:rPr lang="ru-RU" sz="2500" dirty="0" smtClean="0"/>
              <a:t>краски заготовки из дерева, металла и других материалов и т.п</a:t>
            </a:r>
            <a:r>
              <a:rPr lang="ru-RU" sz="2500" dirty="0" smtClean="0"/>
              <a:t>.; </a:t>
            </a:r>
          </a:p>
          <a:p>
            <a:pPr>
              <a:buFont typeface="Wingdings" pitchFamily="2" charset="2"/>
              <a:buChar char="ü"/>
            </a:pPr>
            <a:r>
              <a:rPr lang="ru-RU" sz="2500" dirty="0" smtClean="0"/>
              <a:t>    </a:t>
            </a:r>
            <a:r>
              <a:rPr lang="ru-RU" sz="2500" dirty="0" smtClean="0"/>
              <a:t>учебный  комплект на</a:t>
            </a:r>
            <a:r>
              <a:rPr lang="ru-RU" sz="2500" dirty="0" smtClean="0"/>
              <a:t>	</a:t>
            </a:r>
            <a:r>
              <a:rPr lang="ru-RU" sz="2500" dirty="0" smtClean="0"/>
              <a:t>каждого воспитанника(тетрадь, ручка</a:t>
            </a:r>
            <a:r>
              <a:rPr lang="ru-RU" sz="2500" dirty="0" smtClean="0"/>
              <a:t>, </a:t>
            </a:r>
            <a:r>
              <a:rPr lang="ru-RU" sz="2500" dirty="0" smtClean="0"/>
              <a:t>карандаш, фломастеры, набор цветной</a:t>
            </a:r>
            <a:r>
              <a:rPr lang="ru-RU" sz="2500" dirty="0" smtClean="0"/>
              <a:t>	бумаги,	</a:t>
            </a:r>
            <a:r>
              <a:rPr lang="ru-RU" sz="2500" dirty="0" smtClean="0"/>
              <a:t>альбом и т.п</a:t>
            </a:r>
            <a:r>
              <a:rPr lang="ru-RU" sz="2500" dirty="0" smtClean="0"/>
              <a:t>.); </a:t>
            </a:r>
          </a:p>
          <a:p>
            <a:pPr>
              <a:buFont typeface="Wingdings" pitchFamily="2" charset="2"/>
              <a:buChar char="ü"/>
            </a:pPr>
            <a:r>
              <a:rPr lang="ru-RU" sz="2500" dirty="0" smtClean="0"/>
              <a:t>    </a:t>
            </a:r>
            <a:r>
              <a:rPr lang="ru-RU" sz="2500" dirty="0" smtClean="0"/>
              <a:t>требования к специальной одежде учащихся</a:t>
            </a:r>
            <a:r>
              <a:rPr lang="ru-RU" sz="2500" dirty="0" smtClean="0"/>
              <a:t>	(спортивной	</a:t>
            </a:r>
            <a:r>
              <a:rPr lang="ru-RU" sz="2500" dirty="0" smtClean="0"/>
              <a:t>форме, одежде для</a:t>
            </a:r>
            <a:r>
              <a:rPr lang="ru-RU" sz="2500" dirty="0" smtClean="0"/>
              <a:t>	</a:t>
            </a:r>
            <a:r>
              <a:rPr lang="ru-RU" sz="2500" dirty="0" smtClean="0"/>
              <a:t>занятий хореографией</a:t>
            </a:r>
            <a:r>
              <a:rPr lang="ru-RU" sz="2500" dirty="0" smtClean="0"/>
              <a:t>,	работы	в	мастерской	и	т.д</a:t>
            </a:r>
            <a:r>
              <a:rPr lang="ru-RU" sz="2500" dirty="0" smtClean="0"/>
              <a:t>.).</a:t>
            </a:r>
            <a:endParaRPr lang="ru-RU" sz="25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Условия реализации программы</a:t>
            </a:r>
            <a:endParaRPr lang="ru-RU" sz="3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 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39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05000" y="1181100"/>
            <a:ext cx="15849600" cy="78483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Нормативное обеспечение -</a:t>
            </a:r>
            <a:r>
              <a:rPr lang="ru-RU" sz="2800" dirty="0" smtClean="0"/>
              <a:t> это совокупность нормативов и правил, в соответствии с которыми осуществляется образовательная деятельность:</a:t>
            </a:r>
          </a:p>
          <a:p>
            <a:pPr indent="-179388" algn="just">
              <a:buClr>
                <a:srgbClr val="666633"/>
              </a:buClr>
              <a:buFont typeface="Wingdings" pitchFamily="2" charset="2"/>
              <a:buChar char="ü"/>
            </a:pPr>
            <a:r>
              <a:rPr lang="ru-RU" sz="2800" b="1" dirty="0" smtClean="0"/>
              <a:t>инструкции: </a:t>
            </a:r>
            <a:r>
              <a:rPr lang="ru-RU" sz="2800" dirty="0" smtClean="0"/>
              <a:t>по технике безопасности и охране труда, по организации и проведению выездных мероприятий (экскурсий, походов и др.), по работе с различными техническими инструментами и приспособлениями и др.;</a:t>
            </a:r>
          </a:p>
          <a:p>
            <a:pPr indent="-179388" algn="just">
              <a:buClr>
                <a:srgbClr val="666633"/>
              </a:buClr>
              <a:buFont typeface="Wingdings" pitchFamily="2" charset="2"/>
              <a:buChar char="ü"/>
            </a:pPr>
            <a:r>
              <a:rPr lang="ru-RU" sz="2800" b="1" dirty="0" smtClean="0"/>
              <a:t>правила: </a:t>
            </a:r>
            <a:r>
              <a:rPr lang="ru-RU" sz="2800" dirty="0" smtClean="0"/>
              <a:t>внутреннего распорядка для обучающихся, эксплуатации технического оборудования и технических устройств, пожарной и </a:t>
            </a:r>
            <a:r>
              <a:rPr lang="ru-RU" sz="2800" dirty="0" err="1" smtClean="0"/>
              <a:t>электробезопасности</a:t>
            </a:r>
            <a:r>
              <a:rPr lang="ru-RU" sz="2800" dirty="0" smtClean="0"/>
              <a:t> </a:t>
            </a:r>
            <a:r>
              <a:rPr lang="ru-RU" sz="2800" dirty="0" err="1" smtClean="0"/>
              <a:t>и</a:t>
            </a:r>
            <a:r>
              <a:rPr lang="ru-RU" sz="2800" dirty="0" smtClean="0"/>
              <a:t> др.;</a:t>
            </a:r>
          </a:p>
          <a:p>
            <a:pPr indent="-179388" algn="just">
              <a:buClr>
                <a:srgbClr val="666633"/>
              </a:buClr>
              <a:buFont typeface="Wingdings" pitchFamily="2" charset="2"/>
              <a:buChar char="ü"/>
            </a:pPr>
            <a:r>
              <a:rPr lang="ru-RU" sz="2800" b="1" dirty="0" smtClean="0"/>
              <a:t>положения: </a:t>
            </a:r>
            <a:r>
              <a:rPr lang="ru-RU" sz="2800" dirty="0" smtClean="0"/>
              <a:t>о проведении массовых мероприятий (акции, концерта, конкурса, соревнования, турнира, фестиваля и др.), об организации деятельности (исследовательской, проектной и др.), о детском объединении (мастерской, лаборатории, студии и др.), о мониторинге образовательных результатов реализации программы, о индивидуальном обучении и др.;</a:t>
            </a:r>
          </a:p>
          <a:p>
            <a:pPr indent="-179388" algn="just">
              <a:buClr>
                <a:srgbClr val="666633"/>
              </a:buClr>
              <a:buFont typeface="Wingdings" pitchFamily="2" charset="2"/>
              <a:buChar char="ü"/>
            </a:pPr>
            <a:r>
              <a:rPr lang="ru-RU" sz="2800" b="1" dirty="0" smtClean="0"/>
              <a:t>уставы: </a:t>
            </a:r>
            <a:r>
              <a:rPr lang="ru-RU" sz="2800" dirty="0" smtClean="0"/>
              <a:t>детского объединения (клуба, мастерской, школы и др.), детско-родительского объединения и др.</a:t>
            </a:r>
            <a:endParaRPr lang="ru-RU" sz="2800" b="1" dirty="0" smtClean="0"/>
          </a:p>
          <a:p>
            <a:pPr marL="900113" indent="-96838">
              <a:buFont typeface="Arial" pitchFamily="34" charset="0"/>
              <a:buNone/>
            </a:pPr>
            <a:endParaRPr lang="ru-RU" sz="2800" b="1" i="1" dirty="0" smtClean="0"/>
          </a:p>
          <a:p>
            <a:pPr marL="900113" indent="-96838">
              <a:buFont typeface="Arial" pitchFamily="34" charset="0"/>
              <a:buNone/>
            </a:pPr>
            <a:r>
              <a:rPr lang="ru-RU" sz="2800" b="1" dirty="0" smtClean="0"/>
              <a:t>Кадровое обеспечение:</a:t>
            </a:r>
          </a:p>
          <a:p>
            <a:pPr marL="900113" indent="-96838">
              <a:buFont typeface="Arial" pitchFamily="34" charset="0"/>
              <a:buNone/>
            </a:pPr>
            <a:r>
              <a:rPr lang="ru-RU" sz="2800" b="1" i="1" dirty="0" smtClean="0"/>
              <a:t>Пример: </a:t>
            </a:r>
            <a:r>
              <a:rPr lang="ru-RU" sz="2800" i="1" dirty="0" smtClean="0"/>
              <a:t>К </a:t>
            </a:r>
            <a:r>
              <a:rPr lang="ru-RU" sz="2800" i="1" dirty="0" smtClean="0"/>
              <a:t>реализации программы привлекается педагог дополнительного образования, имеющий педагогическое образование и достаточный опыт педагогической деятельности, образование и опыт в области декоративно-прикладного творчества.</a:t>
            </a:r>
            <a:endParaRPr lang="ru-RU" sz="28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Условия реализации программы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676401" y="342901"/>
            <a:ext cx="11506199" cy="387798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ru-RU" sz="2800" dirty="0" smtClean="0"/>
          </a:p>
          <a:p>
            <a:pPr marL="263525"/>
            <a:r>
              <a:rPr lang="ru-RU" sz="3200" b="1" dirty="0" smtClean="0"/>
              <a:t>Дополнительная </a:t>
            </a:r>
            <a:r>
              <a:rPr lang="ru-RU" sz="3200" b="1" dirty="0" err="1" smtClean="0"/>
              <a:t>общеразвивающая</a:t>
            </a:r>
            <a:r>
              <a:rPr lang="ru-RU" sz="3200" b="1" dirty="0" smtClean="0"/>
              <a:t> программа должна предъявлять: </a:t>
            </a:r>
          </a:p>
          <a:p>
            <a:pPr marL="263525"/>
            <a:r>
              <a:rPr lang="ru-RU" sz="3200" dirty="0" smtClean="0"/>
              <a:t>- замысел, систему взглядов разработчика программы и план его действий; </a:t>
            </a:r>
          </a:p>
          <a:p>
            <a:pPr marL="263525"/>
            <a:r>
              <a:rPr lang="ru-RU" sz="3200" dirty="0" smtClean="0"/>
              <a:t>- содержание предлагаемого детям образования, методику и последовательность его изучения; </a:t>
            </a:r>
          </a:p>
          <a:p>
            <a:pPr marL="263525"/>
            <a:r>
              <a:rPr lang="ru-RU" sz="3200" dirty="0" smtClean="0"/>
              <a:t>- планируемые результаты, формы их выявления и оценки. </a:t>
            </a:r>
            <a:endParaRPr lang="ru-RU" sz="3200" dirty="0"/>
          </a:p>
        </p:txBody>
      </p:sp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2100" dirty="0" smtClean="0">
                <a:solidFill>
                  <a:srgbClr val="272727"/>
                </a:solidFill>
                <a:latin typeface="Gothic A1 Bold"/>
              </a:rPr>
              <a:t>0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4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95300"/>
            <a:ext cx="129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429000" y="4610100"/>
            <a:ext cx="14097000" cy="443198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Нормативно обязанность создания ДОП</a:t>
            </a:r>
            <a:r>
              <a:rPr lang="ru-RU" sz="4400" b="1" dirty="0" smtClean="0"/>
              <a:t> </a:t>
            </a:r>
            <a:r>
              <a:rPr lang="ru-RU" sz="4400" dirty="0" smtClean="0"/>
              <a:t>определяется трудовыми функциями и трудовыми действиями, обозначенными </a:t>
            </a:r>
            <a:r>
              <a:rPr lang="ru-RU" sz="4400" b="1" dirty="0" smtClean="0"/>
              <a:t>в профессиональном стандарте </a:t>
            </a:r>
            <a:r>
              <a:rPr lang="ru-RU" sz="4400" dirty="0" smtClean="0"/>
              <a:t>«Педагог дополнительного образования детей и взрослых», утвержденном Приказом Минтруда России от 05.05.2018 № 298н.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 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40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Условия реализации программы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1257300"/>
            <a:ext cx="14935200" cy="88639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Формы аттестации:</a:t>
            </a:r>
          </a:p>
          <a:p>
            <a:pPr marL="623888">
              <a:buFontTx/>
              <a:buChar char="-"/>
            </a:pPr>
            <a:r>
              <a:rPr lang="ru-RU" sz="3600" dirty="0" smtClean="0"/>
              <a:t>Отражают </a:t>
            </a:r>
            <a:r>
              <a:rPr lang="ru-RU" sz="3600" b="1" dirty="0" smtClean="0"/>
              <a:t>достижение</a:t>
            </a:r>
            <a:r>
              <a:rPr lang="ru-RU" sz="3600" dirty="0" smtClean="0"/>
              <a:t> цели и задач (образовательных, воспитательных, развивающих), индивидуальны для каждой программы, соответствуют формам, указанным в учебном плане.</a:t>
            </a:r>
          </a:p>
          <a:p>
            <a:pPr marL="623888"/>
            <a:endParaRPr lang="ru-RU" sz="1000" dirty="0" smtClean="0"/>
          </a:p>
          <a:p>
            <a:pPr marL="623888">
              <a:buFontTx/>
              <a:buChar char="-"/>
            </a:pPr>
            <a:r>
              <a:rPr lang="ru-RU" sz="3600" b="1" dirty="0" smtClean="0"/>
              <a:t>Систематизированные материалы </a:t>
            </a:r>
            <a:r>
              <a:rPr lang="ru-RU" sz="3600" dirty="0" smtClean="0"/>
              <a:t>наблюдений (оценочные листы, материалы и листы наблюдений и т.п.) за процессом овладения знаниями, умениями, навыками, компетенциями, предусмотренными программой.</a:t>
            </a:r>
          </a:p>
          <a:p>
            <a:pPr marL="623888"/>
            <a:endParaRPr lang="ru-RU" sz="1000" dirty="0" smtClean="0"/>
          </a:p>
          <a:p>
            <a:pPr marL="623888">
              <a:buFontTx/>
              <a:buChar char="-"/>
            </a:pPr>
            <a:r>
              <a:rPr lang="ru-RU" sz="3600" dirty="0" smtClean="0"/>
              <a:t>Материалы для проведения </a:t>
            </a:r>
            <a:r>
              <a:rPr lang="ru-RU" sz="3600" b="1" dirty="0" smtClean="0"/>
              <a:t>текущего</a:t>
            </a:r>
            <a:r>
              <a:rPr lang="ru-RU" sz="3600" dirty="0" smtClean="0"/>
              <a:t> контроля успеваемости и </a:t>
            </a:r>
            <a:r>
              <a:rPr lang="ru-RU" sz="3600" b="1" dirty="0" smtClean="0"/>
              <a:t>промежуточной</a:t>
            </a:r>
            <a:r>
              <a:rPr lang="ru-RU" sz="3600" dirty="0" smtClean="0"/>
              <a:t> аттестации учащихся, а именно: тесты, вопросы, задания, задачи и т.п. с указанием критериев оценки их выполнения (пп.10, 11 ч.3 ст.28 ФЗ №273).</a:t>
            </a:r>
          </a:p>
          <a:p>
            <a:pPr marL="623888"/>
            <a:endParaRPr lang="ru-RU" sz="1000" dirty="0" smtClean="0"/>
          </a:p>
          <a:p>
            <a:pPr marL="623888">
              <a:buFontTx/>
              <a:buChar char="-"/>
            </a:pPr>
            <a:r>
              <a:rPr lang="ru-RU" sz="3600" dirty="0" smtClean="0"/>
              <a:t>Порядок проведения промежуточной аттестации определяется в </a:t>
            </a:r>
            <a:r>
              <a:rPr lang="ru-RU" sz="3600" b="1" dirty="0" smtClean="0"/>
              <a:t>нормативном локальном акте учреждения.</a:t>
            </a:r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 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41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Условия реализации программы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1257300"/>
            <a:ext cx="15773400" cy="292387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623888"/>
            <a:r>
              <a:rPr lang="ru-RU" sz="3200" b="1" dirty="0" smtClean="0"/>
              <a:t>Оценочные материалы:</a:t>
            </a:r>
          </a:p>
          <a:p>
            <a:pPr marL="623888">
              <a:buFontTx/>
              <a:buChar char="-"/>
            </a:pPr>
            <a:r>
              <a:rPr lang="ru-RU" sz="2800" dirty="0" smtClean="0"/>
              <a:t>Пакет диагностических методик, позволяющих определить достижения учащимися планируемых результатов (ФЗ ст.2, п.9; ст.47, п.5). </a:t>
            </a:r>
          </a:p>
          <a:p>
            <a:pPr marL="623888"/>
            <a:endParaRPr lang="ru-RU" sz="800" dirty="0" smtClean="0"/>
          </a:p>
          <a:p>
            <a:pPr marL="623888">
              <a:buFontTx/>
              <a:buChar char="-"/>
            </a:pPr>
            <a:r>
              <a:rPr lang="ru-RU" sz="2800" dirty="0" smtClean="0"/>
              <a:t>Оценочные материалы тесно связаны с ожидаемыми результатами программы (предметными, </a:t>
            </a:r>
            <a:r>
              <a:rPr lang="ru-RU" sz="2800" dirty="0" err="1" smtClean="0"/>
              <a:t>метапредметными</a:t>
            </a:r>
            <a:r>
              <a:rPr lang="ru-RU" sz="2800" dirty="0" smtClean="0"/>
              <a:t>, личностными) через систему критериев, показателей оценки результатов и индикаторов измерения.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4610100"/>
            <a:ext cx="12573000" cy="527836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360363"/>
            <a:r>
              <a:rPr lang="ru-RU" sz="2500" b="1" dirty="0" smtClean="0"/>
              <a:t>Пример</a:t>
            </a:r>
            <a:r>
              <a:rPr lang="ru-RU" sz="2500" i="1" dirty="0" smtClean="0"/>
              <a:t>: </a:t>
            </a:r>
            <a:endParaRPr lang="ru-RU" sz="2500" dirty="0" smtClean="0"/>
          </a:p>
          <a:p>
            <a:pPr marL="360363"/>
            <a:r>
              <a:rPr lang="ru-RU" sz="2600" dirty="0" smtClean="0"/>
              <a:t>1. Приложение № 1 – Примерный перечень критериев и показателей. </a:t>
            </a:r>
          </a:p>
          <a:p>
            <a:pPr marL="360363"/>
            <a:r>
              <a:rPr lang="ru-RU" sz="2600" dirty="0" smtClean="0"/>
              <a:t>2. Приложение № 2 – Статистические показатели детского объединения. </a:t>
            </a:r>
          </a:p>
          <a:p>
            <a:pPr marL="360363"/>
            <a:r>
              <a:rPr lang="ru-RU" sz="2600" dirty="0" smtClean="0"/>
              <a:t>3. Приложение № 3 – Анкеты «Мотивы для занятий в детском объединении» и «Интерес  </a:t>
            </a:r>
            <a:r>
              <a:rPr lang="ru-RU" sz="2600" dirty="0" smtClean="0"/>
              <a:t>к </a:t>
            </a:r>
            <a:r>
              <a:rPr lang="ru-RU" sz="2600" dirty="0" smtClean="0"/>
              <a:t>совместной деятельности». </a:t>
            </a:r>
          </a:p>
          <a:p>
            <a:pPr marL="360363"/>
            <a:r>
              <a:rPr lang="ru-RU" sz="2600" dirty="0" smtClean="0"/>
              <a:t>4. Приложение № 4 Тестовые </a:t>
            </a:r>
            <a:r>
              <a:rPr lang="ru-RU" sz="2600" dirty="0" smtClean="0"/>
              <a:t>задания.  </a:t>
            </a:r>
            <a:endParaRPr lang="ru-RU" sz="2600" dirty="0" smtClean="0"/>
          </a:p>
          <a:p>
            <a:pPr marL="360363"/>
            <a:r>
              <a:rPr lang="ru-RU" sz="2600" dirty="0" smtClean="0"/>
              <a:t>5. Приложение № 5 – Методика «Психологическая атмосфера в коллективе». </a:t>
            </a:r>
          </a:p>
          <a:p>
            <a:pPr marL="360363"/>
            <a:r>
              <a:rPr lang="ru-RU" sz="2600" dirty="0" smtClean="0"/>
              <a:t>6. Приложение № 6 – Методика «Наши отношения». </a:t>
            </a:r>
          </a:p>
          <a:p>
            <a:pPr marL="360363"/>
            <a:r>
              <a:rPr lang="ru-RU" sz="2600" dirty="0" smtClean="0"/>
              <a:t>7. Приложение    №   7  –  Анкеты    «Удовлетворённость   родителей   образовательным  </a:t>
            </a:r>
          </a:p>
          <a:p>
            <a:pPr marL="360363"/>
            <a:r>
              <a:rPr lang="ru-RU" sz="2600" dirty="0" smtClean="0"/>
              <a:t>процессом» и «Удовлетворённость обучающихся образовательным процессом». </a:t>
            </a:r>
          </a:p>
          <a:p>
            <a:pPr marL="360363"/>
            <a:r>
              <a:rPr lang="ru-RU" sz="2600" dirty="0" smtClean="0"/>
              <a:t>8.  Приложение  №  8  –  План  мониторинговой  деятельности  педагога  дополнительного  </a:t>
            </a:r>
            <a:r>
              <a:rPr lang="ru-RU" sz="2600" dirty="0" smtClean="0"/>
              <a:t>образования</a:t>
            </a:r>
            <a:r>
              <a:rPr lang="ru-RU" sz="2600" dirty="0" smtClean="0"/>
              <a:t>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 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42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52600" y="1790700"/>
            <a:ext cx="16154400" cy="612475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СПИСОК </a:t>
            </a:r>
            <a:r>
              <a:rPr lang="ru-RU" sz="3600" b="1" dirty="0" smtClean="0"/>
              <a:t>ЛИТЕРАТУРЫ</a:t>
            </a:r>
            <a:r>
              <a:rPr lang="ru-RU" sz="3600" b="1" dirty="0" smtClean="0"/>
              <a:t>:</a:t>
            </a:r>
          </a:p>
          <a:p>
            <a:endParaRPr lang="ru-RU" sz="1400" b="1" dirty="0" smtClean="0"/>
          </a:p>
          <a:p>
            <a:pPr marL="1081088"/>
            <a:r>
              <a:rPr lang="ru-RU" sz="3600" b="1" dirty="0" smtClean="0"/>
              <a:t>Составляется несколько списков:</a:t>
            </a:r>
          </a:p>
          <a:p>
            <a:pPr marL="1081088">
              <a:buFont typeface="Wingdings" pitchFamily="2" charset="2"/>
              <a:buChar char="ü"/>
            </a:pPr>
            <a:r>
              <a:rPr lang="ru-RU" sz="3600" dirty="0" smtClean="0"/>
              <a:t>  список литературы, использованной при написании программы;</a:t>
            </a:r>
          </a:p>
          <a:p>
            <a:pPr marL="1081088">
              <a:buFont typeface="Wingdings" pitchFamily="2" charset="2"/>
              <a:buChar char="ü"/>
            </a:pPr>
            <a:r>
              <a:rPr lang="ru-RU" sz="3600" dirty="0" smtClean="0"/>
              <a:t>  список литературы, рекомендованной педагогам для освоения данного вида деятельности;</a:t>
            </a:r>
          </a:p>
          <a:p>
            <a:pPr marL="1081088">
              <a:buFont typeface="Wingdings" pitchFamily="2" charset="2"/>
              <a:buChar char="ü"/>
            </a:pPr>
            <a:r>
              <a:rPr lang="ru-RU" sz="3600" dirty="0" smtClean="0"/>
              <a:t>  список литературы, рекомендованной обучающимся для успешного освоения данной программы;</a:t>
            </a:r>
          </a:p>
          <a:p>
            <a:pPr marL="1081088">
              <a:buFont typeface="Wingdings" pitchFamily="2" charset="2"/>
              <a:buChar char="ü"/>
            </a:pPr>
            <a:r>
              <a:rPr lang="ru-RU" sz="3600" dirty="0" smtClean="0"/>
              <a:t>  список литературы, рекомендованной родителям в целях расширения диапазона образовательного воздействия и помощи родителям в обучении и воспитании детей.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Условия реализации программы</a:t>
            </a:r>
            <a:endParaRPr lang="ru-RU" sz="3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 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43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52600" y="876300"/>
            <a:ext cx="15011400" cy="504753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endParaRPr lang="ru-RU" dirty="0" smtClean="0"/>
          </a:p>
          <a:p>
            <a:endParaRPr lang="ru-RU" sz="1600" dirty="0" smtClean="0"/>
          </a:p>
          <a:p>
            <a:pPr marL="1441450"/>
            <a:r>
              <a:rPr lang="ru-RU" sz="3200" b="1" i="1" dirty="0" smtClean="0"/>
              <a:t>*Списки литературы должны содержать перечень изданий, в том числе опубликованных за предыдущие 5 лет</a:t>
            </a:r>
            <a:r>
              <a:rPr lang="ru-RU" sz="3200" b="1" i="1" dirty="0" smtClean="0"/>
              <a:t>:</a:t>
            </a:r>
          </a:p>
          <a:p>
            <a:pPr marL="1441450"/>
            <a:endParaRPr lang="ru-RU" sz="2800" b="1" dirty="0" smtClean="0"/>
          </a:p>
          <a:p>
            <a:pPr marL="1441450">
              <a:buFont typeface="Wingdings" pitchFamily="2" charset="2"/>
              <a:buChar char="ü"/>
            </a:pPr>
            <a:r>
              <a:rPr lang="ru-RU" sz="3200" dirty="0" smtClean="0"/>
              <a:t>  по общей педагогике;</a:t>
            </a:r>
          </a:p>
          <a:p>
            <a:pPr marL="1441450">
              <a:buFont typeface="Wingdings" pitchFamily="2" charset="2"/>
              <a:buChar char="ü"/>
            </a:pPr>
            <a:r>
              <a:rPr lang="ru-RU" sz="3200" dirty="0" smtClean="0"/>
              <a:t>  по методике данного вида деятельности;</a:t>
            </a:r>
          </a:p>
          <a:p>
            <a:pPr marL="1441450">
              <a:buFont typeface="Wingdings" pitchFamily="2" charset="2"/>
              <a:buChar char="ü"/>
            </a:pPr>
            <a:r>
              <a:rPr lang="ru-RU" sz="3200" dirty="0" smtClean="0"/>
              <a:t>  по методике воспитания;</a:t>
            </a:r>
          </a:p>
          <a:p>
            <a:pPr marL="1441450">
              <a:buFont typeface="Wingdings" pitchFamily="2" charset="2"/>
              <a:buChar char="ü"/>
            </a:pPr>
            <a:r>
              <a:rPr lang="ru-RU" sz="3200" dirty="0" smtClean="0"/>
              <a:t>  по общей и возрастной психологии</a:t>
            </a:r>
          </a:p>
          <a:p>
            <a:pPr marL="1441450">
              <a:buFont typeface="Wingdings" pitchFamily="2" charset="2"/>
              <a:buChar char="ü"/>
            </a:pPr>
            <a:r>
              <a:rPr lang="ru-RU" sz="3200" dirty="0" smtClean="0"/>
              <a:t>  по теории и истории выбранного вида деятельности;</a:t>
            </a:r>
          </a:p>
          <a:p>
            <a:pPr marL="1441450">
              <a:buFont typeface="Wingdings" pitchFamily="2" charset="2"/>
              <a:buChar char="ü"/>
            </a:pPr>
            <a:r>
              <a:rPr lang="ru-RU" sz="3200" dirty="0" smtClean="0"/>
              <a:t>  опубликованные учебные, методические и дидактические пособия.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Условия реализации программы</a:t>
            </a:r>
            <a:endParaRPr lang="ru-RU" sz="3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 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44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52600" y="1257300"/>
            <a:ext cx="15011400" cy="880241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endParaRPr lang="ru-RU" dirty="0" smtClean="0"/>
          </a:p>
          <a:p>
            <a:pPr marL="1441450"/>
            <a:r>
              <a:rPr lang="ru-RU" sz="3600" b="1" dirty="0" smtClean="0"/>
              <a:t>Приложения к </a:t>
            </a:r>
            <a:r>
              <a:rPr lang="ru-RU" sz="3600" b="1" dirty="0" smtClean="0"/>
              <a:t>образовательной </a:t>
            </a:r>
            <a:r>
              <a:rPr lang="ru-RU" sz="3600" b="1" dirty="0" smtClean="0"/>
              <a:t>программе</a:t>
            </a:r>
            <a:endParaRPr lang="ru-RU" sz="3200" b="1" dirty="0" smtClean="0"/>
          </a:p>
          <a:p>
            <a:r>
              <a:rPr lang="ru-RU" sz="3200" dirty="0" smtClean="0"/>
              <a:t> </a:t>
            </a:r>
            <a:r>
              <a:rPr lang="ru-RU" sz="3200" dirty="0" smtClean="0"/>
              <a:t>   </a:t>
            </a:r>
            <a:r>
              <a:rPr lang="ru-RU" sz="3200" dirty="0" smtClean="0"/>
              <a:t>К	</a:t>
            </a:r>
            <a:r>
              <a:rPr lang="ru-RU" sz="3200" dirty="0" smtClean="0"/>
              <a:t>программе могут быть добавлены приложения различного характера</a:t>
            </a:r>
            <a:r>
              <a:rPr lang="ru-RU" sz="3200" dirty="0" smtClean="0"/>
              <a:t>: </a:t>
            </a:r>
          </a:p>
          <a:p>
            <a:pPr marL="984250">
              <a:buFont typeface="Wingdings" pitchFamily="2" charset="2"/>
              <a:buChar char="ü"/>
            </a:pPr>
            <a:r>
              <a:rPr lang="ru-RU" sz="3200" dirty="0" smtClean="0"/>
              <a:t>    </a:t>
            </a:r>
            <a:r>
              <a:rPr lang="ru-RU" sz="3200" dirty="0" smtClean="0"/>
              <a:t>иллюстративный</a:t>
            </a:r>
            <a:r>
              <a:rPr lang="ru-RU" sz="3200" dirty="0" smtClean="0"/>
              <a:t>	материал	по	тематике	занятий; </a:t>
            </a:r>
          </a:p>
          <a:p>
            <a:pPr marL="984250">
              <a:buFont typeface="Wingdings" pitchFamily="2" charset="2"/>
              <a:buChar char="ü"/>
            </a:pPr>
            <a:r>
              <a:rPr lang="ru-RU" sz="3200" dirty="0" smtClean="0"/>
              <a:t>    </a:t>
            </a:r>
            <a:r>
              <a:rPr lang="ru-RU" sz="3200" dirty="0" smtClean="0"/>
              <a:t>словарь</a:t>
            </a:r>
            <a:r>
              <a:rPr lang="ru-RU" sz="3200" dirty="0" smtClean="0"/>
              <a:t>	специальных	терминов	с	пояснениями; </a:t>
            </a:r>
          </a:p>
          <a:p>
            <a:pPr marL="984250">
              <a:buFont typeface="Wingdings" pitchFamily="2" charset="2"/>
              <a:buChar char="ü"/>
            </a:pPr>
            <a:r>
              <a:rPr lang="ru-RU" sz="3200" dirty="0" smtClean="0"/>
              <a:t>    </a:t>
            </a:r>
            <a:r>
              <a:rPr lang="ru-RU" sz="3200" dirty="0" smtClean="0"/>
              <a:t>контрольные</a:t>
            </a:r>
            <a:r>
              <a:rPr lang="ru-RU" sz="3200" dirty="0" smtClean="0"/>
              <a:t>	вопросы	и	задания; </a:t>
            </a:r>
          </a:p>
          <a:p>
            <a:pPr marL="984250">
              <a:buFont typeface="Wingdings" pitchFamily="2" charset="2"/>
              <a:buChar char="ü"/>
            </a:pPr>
            <a:r>
              <a:rPr lang="ru-RU" sz="3200" dirty="0" smtClean="0"/>
              <a:t>    </a:t>
            </a:r>
            <a:r>
              <a:rPr lang="ru-RU" sz="3200" dirty="0" smtClean="0"/>
              <a:t>конспекты</a:t>
            </a:r>
            <a:r>
              <a:rPr lang="ru-RU" sz="3200" dirty="0" smtClean="0"/>
              <a:t>,	описание	занятий; </a:t>
            </a:r>
          </a:p>
          <a:p>
            <a:pPr marL="984250">
              <a:buFont typeface="Wingdings" pitchFamily="2" charset="2"/>
              <a:buChar char="ü"/>
            </a:pPr>
            <a:r>
              <a:rPr lang="ru-RU" sz="3200" dirty="0" smtClean="0"/>
              <a:t>    </a:t>
            </a:r>
            <a:r>
              <a:rPr lang="ru-RU" sz="3200" dirty="0" smtClean="0"/>
              <a:t>технологические</a:t>
            </a:r>
            <a:r>
              <a:rPr lang="ru-RU" sz="3200" dirty="0" smtClean="0"/>
              <a:t>	карты; </a:t>
            </a:r>
          </a:p>
          <a:p>
            <a:pPr marL="984250">
              <a:buFont typeface="Wingdings" pitchFamily="2" charset="2"/>
              <a:buChar char="ü"/>
            </a:pPr>
            <a:r>
              <a:rPr lang="ru-RU" sz="3200" dirty="0" smtClean="0"/>
              <a:t>   </a:t>
            </a:r>
            <a:r>
              <a:rPr lang="ru-RU" sz="3200" dirty="0" smtClean="0"/>
              <a:t>готовые</a:t>
            </a:r>
            <a:r>
              <a:rPr lang="ru-RU" sz="3200" dirty="0" smtClean="0"/>
              <a:t>	изделия,	образцы; </a:t>
            </a:r>
          </a:p>
          <a:p>
            <a:pPr marL="984250" lvl="0">
              <a:buFont typeface="Wingdings" pitchFamily="2" charset="2"/>
              <a:buChar char="ü"/>
            </a:pPr>
            <a:r>
              <a:rPr lang="ru-RU" sz="3200" dirty="0" smtClean="0"/>
              <a:t>     условия</a:t>
            </a:r>
            <a:r>
              <a:rPr lang="ru-RU" sz="3200" dirty="0" smtClean="0"/>
              <a:t>	набора	детей	в	коллектив; </a:t>
            </a:r>
          </a:p>
          <a:p>
            <a:pPr marL="984250">
              <a:buFont typeface="Wingdings" pitchFamily="2" charset="2"/>
              <a:buChar char="ü"/>
            </a:pPr>
            <a:r>
              <a:rPr lang="ru-RU" sz="3200" dirty="0" smtClean="0"/>
              <a:t>    </a:t>
            </a:r>
            <a:r>
              <a:rPr lang="ru-RU" sz="3200" dirty="0" smtClean="0"/>
              <a:t>условия</a:t>
            </a:r>
            <a:r>
              <a:rPr lang="ru-RU" sz="3200" dirty="0" smtClean="0"/>
              <a:t>	прослушивания; </a:t>
            </a:r>
          </a:p>
          <a:p>
            <a:pPr marL="984250">
              <a:buFont typeface="Wingdings" pitchFamily="2" charset="2"/>
              <a:buChar char="ü"/>
            </a:pPr>
            <a:r>
              <a:rPr lang="ru-RU" sz="3200" dirty="0" smtClean="0"/>
              <a:t>  диагностические	</a:t>
            </a:r>
            <a:r>
              <a:rPr lang="ru-RU" sz="3200" dirty="0" smtClean="0"/>
              <a:t>материалы и   материалы</a:t>
            </a:r>
            <a:r>
              <a:rPr lang="ru-RU" sz="3200" dirty="0" smtClean="0"/>
              <a:t>	тестирования; </a:t>
            </a:r>
          </a:p>
          <a:p>
            <a:pPr marL="984250">
              <a:buFont typeface="Wingdings" pitchFamily="2" charset="2"/>
              <a:buChar char="ü"/>
            </a:pPr>
            <a:r>
              <a:rPr lang="ru-RU" sz="3200" dirty="0" smtClean="0"/>
              <a:t>    </a:t>
            </a:r>
            <a:r>
              <a:rPr lang="ru-RU" sz="3200" dirty="0" smtClean="0"/>
              <a:t>памятки</a:t>
            </a:r>
            <a:r>
              <a:rPr lang="ru-RU" sz="3200" dirty="0" smtClean="0"/>
              <a:t>	для	родителей; </a:t>
            </a:r>
          </a:p>
          <a:p>
            <a:pPr marL="984250">
              <a:buFont typeface="Wingdings" pitchFamily="2" charset="2"/>
              <a:buChar char="ü"/>
            </a:pPr>
            <a:r>
              <a:rPr lang="ru-RU" sz="3200" dirty="0" smtClean="0"/>
              <a:t>    </a:t>
            </a:r>
            <a:r>
              <a:rPr lang="ru-RU" sz="3200" dirty="0" smtClean="0"/>
              <a:t>методические</a:t>
            </a:r>
            <a:r>
              <a:rPr lang="ru-RU" sz="3200" dirty="0" smtClean="0"/>
              <a:t>	разработки	для	организации	индивидуальной	работы	с	детьми; </a:t>
            </a:r>
          </a:p>
          <a:p>
            <a:pPr marL="984250">
              <a:buFont typeface="Wingdings" pitchFamily="2" charset="2"/>
              <a:buChar char="ü"/>
            </a:pPr>
            <a:r>
              <a:rPr lang="ru-RU" sz="3200" dirty="0" smtClean="0"/>
              <a:t>    </a:t>
            </a:r>
            <a:r>
              <a:rPr lang="ru-RU" sz="3200" dirty="0" smtClean="0"/>
              <a:t>сценарии</a:t>
            </a:r>
            <a:r>
              <a:rPr lang="ru-RU" sz="3200" dirty="0" smtClean="0"/>
              <a:t>	творческих	мероприятий; </a:t>
            </a:r>
          </a:p>
          <a:p>
            <a:pPr marL="984250">
              <a:buFont typeface="Wingdings" pitchFamily="2" charset="2"/>
              <a:buChar char="ü"/>
            </a:pPr>
            <a:r>
              <a:rPr lang="ru-RU" sz="3200" dirty="0" smtClean="0"/>
              <a:t>   	видео-	и	аудиозаписи,	фотоматериалы; </a:t>
            </a:r>
            <a:endParaRPr lang="ru-RU" sz="3200" dirty="0" smtClean="0"/>
          </a:p>
          <a:p>
            <a:pPr marL="984250">
              <a:buFont typeface="Wingdings" pitchFamily="2" charset="2"/>
              <a:buChar char="ü"/>
            </a:pPr>
            <a:r>
              <a:rPr lang="ru-RU" sz="3200" dirty="0" smtClean="0"/>
              <a:t>    электронные</a:t>
            </a:r>
            <a:r>
              <a:rPr lang="ru-RU" sz="3200" dirty="0" smtClean="0"/>
              <a:t>	ресурсы	и	др.	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342900"/>
            <a:ext cx="9601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Условия реализации программы</a:t>
            </a:r>
            <a:endParaRPr lang="ru-RU" sz="32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 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45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971800" y="952500"/>
            <a:ext cx="13563600" cy="854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11500" b="1" smtClean="0"/>
              <a:t>Благодарю </a:t>
            </a:r>
          </a:p>
          <a:p>
            <a:pPr algn="ctr">
              <a:buFont typeface="Arial" charset="0"/>
              <a:buNone/>
            </a:pPr>
            <a:r>
              <a:rPr lang="ru-RU" sz="11500" b="1" smtClean="0"/>
              <a:t>за </a:t>
            </a:r>
            <a:r>
              <a:rPr lang="ru-RU" sz="11500" b="1" dirty="0" smtClean="0"/>
              <a:t>внимание!</a:t>
            </a:r>
            <a:endParaRPr lang="ru-RU" sz="11500" b="1" smtClean="0"/>
          </a:p>
          <a:p>
            <a:pPr algn="ctr">
              <a:buFont typeface="Arial" charset="0"/>
              <a:buNone/>
            </a:pPr>
            <a:endParaRPr lang="ru-RU" sz="11500" b="1" dirty="0" smtClean="0"/>
          </a:p>
          <a:p>
            <a:pPr algn="r">
              <a:buFont typeface="Arial" charset="0"/>
              <a:buNone/>
            </a:pPr>
            <a:r>
              <a:rPr lang="ru-RU" sz="6000" dirty="0" smtClean="0"/>
              <a:t>Четверикова Наталия Алексеевна, </a:t>
            </a:r>
          </a:p>
          <a:p>
            <a:pPr algn="r">
              <a:buFont typeface="Arial" charset="0"/>
              <a:buNone/>
            </a:pPr>
            <a:r>
              <a:rPr lang="ru-RU" sz="4800" dirty="0" smtClean="0"/>
              <a:t>старший методист Дворца </a:t>
            </a:r>
          </a:p>
          <a:p>
            <a:pPr algn="r">
              <a:buFont typeface="Arial" charset="0"/>
              <a:buNone/>
            </a:pPr>
            <a:r>
              <a:rPr lang="ru-RU" sz="4800" dirty="0" smtClean="0"/>
              <a:t>контакты: 8 (8332) 57-19-64</a:t>
            </a:r>
          </a:p>
          <a:p>
            <a:pPr algn="ctr"/>
            <a:endParaRPr lang="ru-RU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2100" dirty="0" smtClean="0">
                <a:solidFill>
                  <a:srgbClr val="272727"/>
                </a:solidFill>
                <a:latin typeface="Gothic A1 Bold"/>
              </a:rPr>
              <a:t>0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5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95300"/>
            <a:ext cx="12668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724400" y="4381501"/>
            <a:ext cx="12877801" cy="560153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742950" indent="-742950"/>
            <a:endParaRPr lang="ru-RU" dirty="0" smtClean="0"/>
          </a:p>
          <a:p>
            <a:pPr marL="360363" indent="-360363">
              <a:buAutoNum type="arabicPeriod"/>
            </a:pPr>
            <a:r>
              <a:rPr lang="ru-RU" sz="4400" dirty="0" smtClean="0"/>
              <a:t>Разработка дополнительных общеобразовательных программ (</a:t>
            </a:r>
            <a:r>
              <a:rPr lang="ru-RU" sz="4400" dirty="0" err="1" smtClean="0"/>
              <a:t>программ</a:t>
            </a:r>
            <a:r>
              <a:rPr lang="ru-RU" sz="4400" dirty="0" smtClean="0"/>
              <a:t> учебных курсов, дисциплин (модулей) и учебно-методических материалов для их реализации. </a:t>
            </a:r>
          </a:p>
          <a:p>
            <a:pPr marL="360363" indent="-360363"/>
            <a:endParaRPr lang="ru-RU" sz="1400" dirty="0" smtClean="0"/>
          </a:p>
          <a:p>
            <a:pPr marL="360363" indent="-360363"/>
            <a:r>
              <a:rPr lang="ru-RU" sz="4400" dirty="0" smtClean="0"/>
              <a:t>2. Разработка системы оценки достижения планируемых результатов освоения дополнительных общеобразовательных программ. </a:t>
            </a:r>
            <a:endParaRPr lang="ru-RU" sz="4000" dirty="0" smtClean="0"/>
          </a:p>
          <a:p>
            <a:pPr marL="742950" indent="-742950" algn="just">
              <a:buAutoNum type="arabicPeriod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05001" y="723900"/>
            <a:ext cx="9220200" cy="332398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Педагог дополнительного образования </a:t>
            </a:r>
            <a:r>
              <a:rPr lang="ru-RU" sz="3200" dirty="0" smtClean="0"/>
              <a:t>в рамках выполнения Трудовой функции 3.1.5. «Разработка программно-методического обеспечения реализации дополнительной общеобразовательной программы», должен совершать, в т.ч., следующие Трудовые действия: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2100" dirty="0" smtClean="0">
                <a:solidFill>
                  <a:srgbClr val="272727"/>
                </a:solidFill>
                <a:latin typeface="Gothic A1 Bold"/>
              </a:rPr>
              <a:t>0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6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95300"/>
            <a:ext cx="12668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05400" y="4838700"/>
            <a:ext cx="12496801" cy="480131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1. Проведение групповых и индивидуальных консультаций для педагогов ДО по разработке образовательных программ, оценочных средств, циклов занятий, </a:t>
            </a:r>
            <a:r>
              <a:rPr lang="ru-RU" sz="3600" dirty="0" err="1" smtClean="0"/>
              <a:t>досуговых</a:t>
            </a:r>
            <a:r>
              <a:rPr lang="ru-RU" sz="3600" dirty="0" smtClean="0"/>
              <a:t> мероприятий и других методических материалов. </a:t>
            </a:r>
          </a:p>
          <a:p>
            <a:r>
              <a:rPr lang="ru-RU" sz="3600" dirty="0" smtClean="0"/>
              <a:t>2. Контроль и оценка качества программно-методической документации. </a:t>
            </a:r>
          </a:p>
          <a:p>
            <a:r>
              <a:rPr lang="ru-RU" sz="3600" dirty="0" smtClean="0"/>
              <a:t>3. Организация экспертизы (рецензирования) и подготовки к утверждению программно-методической документации </a:t>
            </a:r>
          </a:p>
          <a:p>
            <a:pPr marL="742950" indent="-742950" algn="just">
              <a:buAutoNum type="arabicPeriod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05001" y="723900"/>
            <a:ext cx="9220200" cy="369331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Методист, </a:t>
            </a:r>
            <a:r>
              <a:rPr lang="ru-RU" sz="3600" dirty="0" smtClean="0"/>
              <a:t>в ходе выполнения трудовой функции 3.2.2. «Организационно-педагогическое сопровождение методической деятельности педагогов дополнительного образования» совершает следующие Трудовые действия: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2100" dirty="0" smtClean="0">
                <a:solidFill>
                  <a:srgbClr val="272727"/>
                </a:solidFill>
                <a:latin typeface="Gothic A1 Bold"/>
              </a:rPr>
              <a:t>0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7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7700"/>
            <a:ext cx="121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00200" y="266700"/>
            <a:ext cx="16078200" cy="96774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pPr>
              <a:buFont typeface="Arial" pitchFamily="34" charset="0"/>
              <a:buNone/>
            </a:pPr>
            <a:r>
              <a:rPr lang="ru-RU" sz="3400" dirty="0" smtClean="0"/>
              <a:t>ДОП является локальным нормативным документом, поэтому она должна пройти проверку и утверждение в определенном порядке: </a:t>
            </a:r>
          </a:p>
          <a:p>
            <a:pPr>
              <a:buFont typeface="Wingdings" pitchFamily="2" charset="2"/>
              <a:buChar char="ü"/>
            </a:pPr>
            <a:r>
              <a:rPr lang="ru-RU" sz="3400" b="1" dirty="0" smtClean="0"/>
              <a:t>Внутренняя экспертиза </a:t>
            </a:r>
            <a:r>
              <a:rPr lang="ru-RU" sz="3400" dirty="0" smtClean="0"/>
              <a:t>- это анализ качества документа, его соответствия уставу образовательного учреждения, действующим нормативно-правовым документам и требованиям к содержанию дополнительного образования детей. </a:t>
            </a:r>
          </a:p>
          <a:p>
            <a:endParaRPr lang="ru-RU" sz="1050" dirty="0" smtClean="0"/>
          </a:p>
          <a:p>
            <a:pPr marL="720725">
              <a:buFont typeface="Wingdings" pitchFamily="2" charset="2"/>
              <a:buChar char="ü"/>
            </a:pPr>
            <a:r>
              <a:rPr lang="ru-RU" sz="3400" b="1" dirty="0" smtClean="0"/>
              <a:t>Обсуждение</a:t>
            </a:r>
            <a:r>
              <a:rPr lang="ru-RU" sz="3400" dirty="0" smtClean="0"/>
              <a:t> Программы на </a:t>
            </a:r>
            <a:r>
              <a:rPr lang="ru-RU" sz="3400" b="1" dirty="0" smtClean="0"/>
              <a:t>заседании педагогического совета (методического совета) образовательной организации</a:t>
            </a:r>
            <a:r>
              <a:rPr lang="ru-RU" sz="3400" dirty="0" smtClean="0"/>
              <a:t> - органа, полномочного по уставу рекомендовать к утверждению нормативные документы, регламентирующие образовательную деятельность. Решение о рекомендации образовательной программы к утверждению обязательно заносится </a:t>
            </a:r>
            <a:r>
              <a:rPr lang="ru-RU" sz="3400" b="1" dirty="0" smtClean="0"/>
              <a:t>в протокол педагогического совета (методического совета). </a:t>
            </a:r>
          </a:p>
          <a:p>
            <a:endParaRPr lang="ru-RU" sz="1200" b="1" dirty="0" smtClean="0"/>
          </a:p>
          <a:p>
            <a:pPr marL="2147888">
              <a:buFont typeface="Wingdings" pitchFamily="2" charset="2"/>
              <a:buChar char="ü"/>
            </a:pPr>
            <a:r>
              <a:rPr lang="ru-RU" sz="3400" b="1" dirty="0" smtClean="0"/>
              <a:t>Утверждение</a:t>
            </a:r>
            <a:r>
              <a:rPr lang="ru-RU" sz="3400" dirty="0" smtClean="0"/>
              <a:t> Программы осуществляется в соответствии с локальным нормативным актом образовательной организации, регламентирующим утверждение программ. После утверждения ДОП </a:t>
            </a:r>
            <a:r>
              <a:rPr lang="ru-RU" sz="3400" b="1" dirty="0" smtClean="0"/>
              <a:t>считается полноценным нормативно-правовым документом </a:t>
            </a:r>
            <a:r>
              <a:rPr lang="ru-RU" sz="3400" dirty="0" smtClean="0"/>
              <a:t>образовательной организации, на реализацию этой программы выделяется финансирование.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600201" y="342901"/>
            <a:ext cx="8610599" cy="9428094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452438" lvl="1" indent="-225425">
              <a:lnSpc>
                <a:spcPts val="3150"/>
              </a:lnSpc>
              <a:buAutoNum type="arabicPeriod"/>
            </a:pPr>
            <a:r>
              <a:rPr lang="ru-RU" sz="2500" dirty="0" smtClean="0">
                <a:cs typeface="Aharoni" pitchFamily="2" charset="-79"/>
              </a:rPr>
              <a:t>Распоряжение Правительства Российской Федерации от 24 апреля 2015 года № 729-р «</a:t>
            </a:r>
            <a:r>
              <a:rPr lang="ru-RU" sz="2500" b="1" dirty="0" smtClean="0">
                <a:cs typeface="Aharoni" pitchFamily="2" charset="-79"/>
              </a:rPr>
              <a:t>Концепция развития дополнительного образования детей»;</a:t>
            </a:r>
          </a:p>
          <a:p>
            <a:pPr marL="452438" lvl="1" indent="-225425">
              <a:lnSpc>
                <a:spcPts val="3150"/>
              </a:lnSpc>
              <a:buAutoNum type="arabicPeriod"/>
            </a:pPr>
            <a:r>
              <a:rPr lang="ru-RU" sz="2500" b="1" dirty="0" smtClean="0">
                <a:cs typeface="Aharoni" pitchFamily="2" charset="-79"/>
              </a:rPr>
              <a:t>Методические рекомендации по проектированию дополнительных </a:t>
            </a:r>
            <a:r>
              <a:rPr lang="ru-RU" sz="2500" b="1" dirty="0" err="1" smtClean="0">
                <a:cs typeface="Aharoni" pitchFamily="2" charset="-79"/>
              </a:rPr>
              <a:t>общеразвивающих</a:t>
            </a:r>
            <a:r>
              <a:rPr lang="ru-RU" sz="2500" b="1" dirty="0" smtClean="0">
                <a:cs typeface="Aharoni" pitchFamily="2" charset="-79"/>
              </a:rPr>
              <a:t> Программ </a:t>
            </a:r>
            <a:r>
              <a:rPr lang="ru-RU" sz="2500" dirty="0" smtClean="0">
                <a:cs typeface="Aharoni" pitchFamily="2" charset="-79"/>
              </a:rPr>
              <a:t>(включая </a:t>
            </a:r>
            <a:r>
              <a:rPr lang="ru-RU" sz="2500" dirty="0" err="1" smtClean="0">
                <a:cs typeface="Aharoni" pitchFamily="2" charset="-79"/>
              </a:rPr>
              <a:t>разноуровневые</a:t>
            </a:r>
            <a:r>
              <a:rPr lang="ru-RU" sz="2500" dirty="0" smtClean="0">
                <a:cs typeface="Aharoni" pitchFamily="2" charset="-79"/>
              </a:rPr>
              <a:t> программы) (разработанные Министерством образования и науки России совместно с ГАОУ ВО «Московский государственный педагогический университет», ФГАУ «Федеральный институт развития образования», АНО ДПО «Открытое образование», 2015г.) (Письмо Министерства образования и науки РФ </a:t>
            </a:r>
            <a:r>
              <a:rPr lang="ru-RU" sz="2500" b="1" dirty="0" smtClean="0">
                <a:cs typeface="Aharoni" pitchFamily="2" charset="-79"/>
              </a:rPr>
              <a:t>от 18.11.2015 № 09- 3242</a:t>
            </a:r>
            <a:r>
              <a:rPr lang="ru-RU" sz="2500" dirty="0" smtClean="0">
                <a:cs typeface="Aharoni" pitchFamily="2" charset="-79"/>
              </a:rPr>
              <a:t>)</a:t>
            </a:r>
            <a:r>
              <a:rPr lang="ru-RU" sz="2500" dirty="0" smtClean="0">
                <a:solidFill>
                  <a:srgbClr val="272727"/>
                </a:solidFill>
                <a:latin typeface="Gothic A1 Light"/>
                <a:cs typeface="Aharoni" pitchFamily="2" charset="-79"/>
              </a:rPr>
              <a:t>;</a:t>
            </a:r>
          </a:p>
          <a:p>
            <a:pPr marL="452438" lvl="1" indent="-225425">
              <a:lnSpc>
                <a:spcPts val="3150"/>
              </a:lnSpc>
            </a:pPr>
            <a:r>
              <a:rPr lang="ru-RU" sz="2500" dirty="0" smtClean="0">
                <a:solidFill>
                  <a:srgbClr val="272727"/>
                </a:solidFill>
                <a:latin typeface="Gothic A1 Light"/>
                <a:cs typeface="Aharoni" pitchFamily="2" charset="-79"/>
              </a:rPr>
              <a:t>3. </a:t>
            </a:r>
            <a:r>
              <a:rPr lang="ru-RU" sz="2500" dirty="0" smtClean="0">
                <a:cs typeface="Aharoni" pitchFamily="2" charset="-79"/>
              </a:rPr>
              <a:t>Приказ Министерства образования и науки Российской Федерации 23.08.2017 г. № 816 </a:t>
            </a:r>
            <a:r>
              <a:rPr lang="ru-RU" sz="2500" b="1" dirty="0" smtClean="0">
                <a:cs typeface="Aharoni" pitchFamily="2" charset="-79"/>
              </a:rPr>
              <a:t>«Об утверждении Порядка применения организациями, осуществляющими образовательную деятельность, электронного обучения, </a:t>
            </a:r>
            <a:r>
              <a:rPr lang="ru-RU" sz="2500" dirty="0" smtClean="0">
                <a:cs typeface="Aharoni" pitchFamily="2" charset="-79"/>
              </a:rPr>
              <a:t>дистанционных образовательных технологий при реализации образовательных программ»;</a:t>
            </a:r>
          </a:p>
          <a:p>
            <a:pPr marL="452438" lvl="1" indent="-225425">
              <a:lnSpc>
                <a:spcPts val="3150"/>
              </a:lnSpc>
            </a:pPr>
            <a:r>
              <a:rPr lang="ru-RU" sz="2500" dirty="0" smtClean="0">
                <a:cs typeface="Aharoni" pitchFamily="2" charset="-79"/>
              </a:rPr>
              <a:t>4.Приказ Министерства просвещения Российской Федерации от 09.11.2018 г. № 196 </a:t>
            </a:r>
            <a:r>
              <a:rPr lang="ru-RU" sz="2500" b="1" dirty="0" smtClean="0">
                <a:cs typeface="Aharoni" pitchFamily="2" charset="-79"/>
              </a:rPr>
              <a:t>«Об утверждении Порядка организации и осуществления образовательной деятельности по дополнительным общеобразовательным программам»</a:t>
            </a:r>
            <a:r>
              <a:rPr lang="ru-RU" sz="2400" b="1" dirty="0" smtClean="0">
                <a:cs typeface="Aharoni" pitchFamily="2" charset="-79"/>
              </a:rPr>
              <a:t>.</a:t>
            </a:r>
            <a:endParaRPr lang="en-US" sz="2400" dirty="0">
              <a:solidFill>
                <a:srgbClr val="272727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2100" dirty="0" smtClean="0">
                <a:solidFill>
                  <a:srgbClr val="272727"/>
                </a:solidFill>
                <a:latin typeface="Gothic A1 Bold"/>
              </a:rPr>
              <a:t>0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8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1313" t="11828" r="32266" b="5694"/>
          <a:stretch>
            <a:fillRect/>
          </a:stretch>
        </p:blipFill>
        <p:spPr bwMode="auto">
          <a:xfrm>
            <a:off x="10668000" y="495300"/>
            <a:ext cx="7036468" cy="922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609600" y="2857500"/>
            <a:ext cx="10058399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>
              <a:lnSpc>
                <a:spcPts val="3150"/>
              </a:lnSpc>
            </a:pPr>
            <a:r>
              <a:rPr lang="ru-RU" sz="2800" dirty="0" smtClean="0"/>
              <a:t>Ссылка на источник:</a:t>
            </a:r>
          </a:p>
          <a:p>
            <a:pPr marL="453390" lvl="1" indent="-226695">
              <a:lnSpc>
                <a:spcPts val="3150"/>
              </a:lnSpc>
            </a:pPr>
            <a:r>
              <a:rPr lang="en-US" sz="2800" dirty="0" smtClean="0">
                <a:solidFill>
                  <a:srgbClr val="272727"/>
                </a:solidFill>
                <a:latin typeface="Gothic A1 Light"/>
                <a:hlinkClick r:id="rId2"/>
              </a:rPr>
              <a:t>https://</a:t>
            </a:r>
            <a:r>
              <a:rPr lang="ru-RU" sz="2800" dirty="0" smtClean="0">
                <a:solidFill>
                  <a:srgbClr val="272727"/>
                </a:solidFill>
                <a:latin typeface="Gothic A1 Light"/>
                <a:hlinkClick r:id="rId2"/>
              </a:rPr>
              <a:t>рмц43.рф/</a:t>
            </a:r>
            <a:r>
              <a:rPr lang="en-US" sz="2800" dirty="0" err="1" smtClean="0">
                <a:solidFill>
                  <a:srgbClr val="272727"/>
                </a:solidFill>
                <a:latin typeface="Gothic A1 Light"/>
                <a:hlinkClick r:id="rId2"/>
              </a:rPr>
              <a:t>dlya-pedagogov</a:t>
            </a:r>
            <a:r>
              <a:rPr lang="en-US" sz="2800" dirty="0" smtClean="0">
                <a:solidFill>
                  <a:srgbClr val="272727"/>
                </a:solidFill>
                <a:latin typeface="Gothic A1 Light"/>
                <a:hlinkClick r:id="rId2"/>
              </a:rPr>
              <a:t>/</a:t>
            </a:r>
            <a:r>
              <a:rPr lang="en-US" sz="2800" dirty="0" err="1" smtClean="0">
                <a:solidFill>
                  <a:srgbClr val="272727"/>
                </a:solidFill>
                <a:latin typeface="Gothic A1 Light"/>
                <a:hlinkClick r:id="rId2"/>
              </a:rPr>
              <a:t>metodicheskie-materialy</a:t>
            </a:r>
            <a:r>
              <a:rPr lang="en-US" sz="2800" dirty="0" smtClean="0">
                <a:solidFill>
                  <a:srgbClr val="272727"/>
                </a:solidFill>
                <a:latin typeface="Gothic A1 Light"/>
                <a:hlinkClick r:id="rId2"/>
              </a:rPr>
              <a:t>/</a:t>
            </a:r>
            <a:r>
              <a:rPr lang="ru-RU" sz="2800" dirty="0" smtClean="0">
                <a:solidFill>
                  <a:srgbClr val="272727"/>
                </a:solidFill>
                <a:latin typeface="Gothic A1 Light"/>
              </a:rPr>
              <a:t> </a:t>
            </a:r>
            <a:endParaRPr lang="en-US" sz="2800" dirty="0">
              <a:solidFill>
                <a:srgbClr val="272727"/>
              </a:solidFill>
              <a:latin typeface="Gothic A1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28700" y="9079230"/>
            <a:ext cx="52689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2100" dirty="0" smtClean="0">
                <a:solidFill>
                  <a:srgbClr val="272727"/>
                </a:solidFill>
                <a:latin typeface="Gothic A1 Bold"/>
              </a:rPr>
              <a:t>0</a:t>
            </a:r>
            <a:r>
              <a:rPr lang="ru-RU" sz="2100" dirty="0" smtClean="0">
                <a:solidFill>
                  <a:srgbClr val="272727"/>
                </a:solidFill>
                <a:latin typeface="Gothic A1 Bold"/>
              </a:rPr>
              <a:t>9</a:t>
            </a:r>
            <a:endParaRPr lang="en-US" sz="2100" dirty="0">
              <a:solidFill>
                <a:srgbClr val="272727"/>
              </a:solidFill>
              <a:latin typeface="Gothic A1 Bold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95300"/>
            <a:ext cx="885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s://sun9-41.userapi.com/impg/CPRbGel9tpmT3S0uirlDO_BIveC3h4M09doqmA/elyEfBBRagU.jpg?size=1520x2160&amp;quality=96&amp;proxy=1&amp;sign=38cde0dcfabb71613bd42244b7a6cf7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72800" y="495300"/>
            <a:ext cx="6562266" cy="9372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00200" y="5524500"/>
            <a:ext cx="8991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Региональный модельный центр  дополнительного образования </a:t>
            </a:r>
          </a:p>
          <a:p>
            <a:r>
              <a:rPr lang="ru-RU" sz="3600" b="1" dirty="0" smtClean="0"/>
              <a:t>детей Кировской области</a:t>
            </a:r>
          </a:p>
          <a:p>
            <a:r>
              <a:rPr lang="en-US" sz="3200" b="1" dirty="0" smtClean="0">
                <a:hlinkClick r:id="rId5"/>
              </a:rPr>
              <a:t>https://</a:t>
            </a:r>
            <a:r>
              <a:rPr lang="ru-RU" sz="3200" b="1" dirty="0" smtClean="0">
                <a:hlinkClick r:id="rId5"/>
              </a:rPr>
              <a:t>рмц43.рф</a:t>
            </a:r>
            <a:endParaRPr lang="ru-RU" sz="3200" b="1" dirty="0" smtClean="0"/>
          </a:p>
          <a:p>
            <a:endParaRPr lang="ru-RU" sz="3200" b="1" dirty="0" smtClean="0"/>
          </a:p>
          <a:p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3882</Words>
  <Application>Microsoft Office PowerPoint</Application>
  <PresentationFormat>Произвольный</PresentationFormat>
  <Paragraphs>509</Paragraphs>
  <Slides>45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7" baseType="lpstr">
      <vt:lpstr>Arial</vt:lpstr>
      <vt:lpstr>Gothic A1 Bold Bold</vt:lpstr>
      <vt:lpstr>Gothic A1 Bold</vt:lpstr>
      <vt:lpstr>Gothic A1 Medium</vt:lpstr>
      <vt:lpstr>Calibri</vt:lpstr>
      <vt:lpstr>Wingdings</vt:lpstr>
      <vt:lpstr>Aharoni</vt:lpstr>
      <vt:lpstr>Gothic A1 Light</vt:lpstr>
      <vt:lpstr>Franklin Gothic Book</vt:lpstr>
      <vt:lpstr>Comic Sans MS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 Purple Illustrated 3D Humans Education Keynote Presentation</dc:title>
  <cp:lastModifiedBy>Наталекс</cp:lastModifiedBy>
  <cp:revision>147</cp:revision>
  <dcterms:created xsi:type="dcterms:W3CDTF">2006-08-16T00:00:00Z</dcterms:created>
  <dcterms:modified xsi:type="dcterms:W3CDTF">2021-02-14T11:59:52Z</dcterms:modified>
  <dc:identifier>DAENG-HRadM</dc:identifier>
</cp:coreProperties>
</file>