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6" r:id="rId2"/>
    <p:sldId id="291" r:id="rId3"/>
    <p:sldId id="292" r:id="rId4"/>
    <p:sldId id="293" r:id="rId5"/>
    <p:sldId id="271" r:id="rId6"/>
    <p:sldId id="272" r:id="rId7"/>
    <p:sldId id="273" r:id="rId8"/>
    <p:sldId id="290" r:id="rId9"/>
    <p:sldId id="274" r:id="rId10"/>
    <p:sldId id="278" r:id="rId11"/>
    <p:sldId id="279" r:id="rId12"/>
    <p:sldId id="281" r:id="rId13"/>
    <p:sldId id="275" r:id="rId14"/>
    <p:sldId id="276" r:id="rId15"/>
    <p:sldId id="277" r:id="rId16"/>
    <p:sldId id="262" r:id="rId17"/>
    <p:sldId id="264" r:id="rId18"/>
    <p:sldId id="261" r:id="rId19"/>
    <p:sldId id="260" r:id="rId20"/>
    <p:sldId id="282" r:id="rId21"/>
    <p:sldId id="266" r:id="rId22"/>
    <p:sldId id="267" r:id="rId23"/>
    <p:sldId id="284" r:id="rId24"/>
    <p:sldId id="285" r:id="rId25"/>
    <p:sldId id="294" r:id="rId26"/>
    <p:sldId id="269" r:id="rId27"/>
    <p:sldId id="288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259632" y="4293096"/>
            <a:ext cx="2133600" cy="365125"/>
          </a:xfrm>
        </p:spPr>
        <p:txBody>
          <a:bodyPr/>
          <a:lstStyle/>
          <a:p>
            <a:fld id="{41D7DE8B-BC6E-4AAD-B3FA-911E2D18820E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347864" y="4509120"/>
            <a:ext cx="28956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788024" y="5085184"/>
            <a:ext cx="2133600" cy="365125"/>
          </a:xfrm>
        </p:spPr>
        <p:txBody>
          <a:bodyPr/>
          <a:lstStyle/>
          <a:p>
            <a:fld id="{20906255-281E-4354-8DE6-8229FE7C0B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DE8B-BC6E-4AAD-B3FA-911E2D18820E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06255-281E-4354-8DE6-8229FE7C0B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DE8B-BC6E-4AAD-B3FA-911E2D18820E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06255-281E-4354-8DE6-8229FE7C0B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DE8B-BC6E-4AAD-B3FA-911E2D18820E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06255-281E-4354-8DE6-8229FE7C0B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DE8B-BC6E-4AAD-B3FA-911E2D18820E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06255-281E-4354-8DE6-8229FE7C0B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DE8B-BC6E-4AAD-B3FA-911E2D18820E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06255-281E-4354-8DE6-8229FE7C0B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DE8B-BC6E-4AAD-B3FA-911E2D18820E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06255-281E-4354-8DE6-8229FE7C0B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DE8B-BC6E-4AAD-B3FA-911E2D18820E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06255-281E-4354-8DE6-8229FE7C0B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DE8B-BC6E-4AAD-B3FA-911E2D18820E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06255-281E-4354-8DE6-8229FE7C0B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DE8B-BC6E-4AAD-B3FA-911E2D18820E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06255-281E-4354-8DE6-8229FE7C0B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DE8B-BC6E-4AAD-B3FA-911E2D18820E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06255-281E-4354-8DE6-8229FE7C0B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1268760"/>
            <a:ext cx="4320480" cy="148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91880" y="1628800"/>
            <a:ext cx="405313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475656" y="429309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7DE8B-BC6E-4AAD-B3FA-911E2D18820E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419872" y="465313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076056" y="458112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06255-281E-4354-8DE6-8229FE7C0B5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107950" h="107950"/>
            <a:bevelB w="107950" h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C:\Users\DELL\Pictures\зимний.jpg"/>
          <p:cNvPicPr>
            <a:picLocks noChangeAspect="1" noChangeArrowheads="1"/>
          </p:cNvPicPr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395536" y="404664"/>
            <a:ext cx="8280920" cy="5976664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43050"/>
            <a:ext cx="7772400" cy="2428891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Приемы лексической работы на уроках родного русского языка </a:t>
            </a:r>
            <a:br>
              <a:rPr lang="ru-RU" sz="4000" dirty="0" smtClean="0">
                <a:solidFill>
                  <a:srgbClr val="C00000"/>
                </a:solidFill>
              </a:rPr>
            </a:br>
            <a:r>
              <a:rPr lang="ru-RU" sz="4000" dirty="0" smtClean="0">
                <a:solidFill>
                  <a:srgbClr val="C00000"/>
                </a:solidFill>
              </a:rPr>
              <a:t>во 2 классе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286256"/>
            <a:ext cx="6057920" cy="1352544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Чеглакова И.А.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учитель начальных классов 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МКОУ гимназии г. Слободского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785794"/>
            <a:ext cx="7572428" cy="10001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Содержание учебного предмета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628800"/>
            <a:ext cx="7072362" cy="45259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3300" b="1" dirty="0" smtClean="0"/>
              <a:t>Раздел 1. «Русский язык: прошлое и настоящее»</a:t>
            </a:r>
            <a:r>
              <a:rPr lang="ru-RU" sz="3300" dirty="0" smtClean="0"/>
              <a:t>	</a:t>
            </a:r>
          </a:p>
          <a:p>
            <a:r>
              <a:rPr lang="ru-RU" dirty="0" smtClean="0"/>
              <a:t>Слова, называющие игры, забавы, игрушки </a:t>
            </a:r>
          </a:p>
          <a:p>
            <a:r>
              <a:rPr lang="ru-RU" dirty="0" smtClean="0"/>
              <a:t>Слова, называющие предметы традиционного русского быта: </a:t>
            </a:r>
          </a:p>
          <a:p>
            <a:r>
              <a:rPr lang="ru-RU" dirty="0" smtClean="0"/>
              <a:t>Пословицы, поговорки, фразеологизмы. Сравнение русских пословиц и поговорок с пословицами и поговорками других народов. Сравнение фразеологизмов, имеющих в разных языках общий смысл, но различную образную форму.</a:t>
            </a:r>
          </a:p>
          <a:p>
            <a:pPr>
              <a:buNone/>
            </a:pPr>
            <a:endParaRPr lang="en-US" sz="3300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928670"/>
            <a:ext cx="7643866" cy="7143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Содержание учебного предмета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643050"/>
            <a:ext cx="7715304" cy="45117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/>
              <a:t>Раздел 2. «Русский язык: язык в действии»</a:t>
            </a:r>
            <a:r>
              <a:rPr lang="ru-RU" sz="2700" dirty="0" smtClean="0"/>
              <a:t>	</a:t>
            </a:r>
          </a:p>
          <a:p>
            <a:r>
              <a:rPr lang="ru-RU" sz="2800" dirty="0" smtClean="0"/>
              <a:t>Как правильно произносить слова.</a:t>
            </a:r>
          </a:p>
          <a:p>
            <a:r>
              <a:rPr lang="ru-RU" sz="2800" dirty="0" smtClean="0"/>
              <a:t>Смыслоразличительная роль ударения. Наблюдение за изменением места ударения в поэтическом тексте. Работа со словарём ударений. </a:t>
            </a:r>
          </a:p>
          <a:p>
            <a:r>
              <a:rPr lang="ru-RU" sz="2800" dirty="0" smtClean="0"/>
              <a:t>Разные способы толкования значения слов. Наблюдение за сочетаемостью слов.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857232"/>
            <a:ext cx="6786610" cy="85725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Содержание учебного предмета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500174"/>
            <a:ext cx="7858180" cy="485778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2800" b="1" dirty="0" smtClean="0"/>
              <a:t>Раздел 3. «Секреты речи и текста»</a:t>
            </a:r>
            <a:r>
              <a:rPr lang="ru-RU" sz="2800" dirty="0" smtClean="0"/>
              <a:t>	</a:t>
            </a:r>
          </a:p>
          <a:p>
            <a:r>
              <a:rPr lang="ru-RU" sz="2800" dirty="0" smtClean="0"/>
              <a:t>Приёмы общения.</a:t>
            </a:r>
          </a:p>
          <a:p>
            <a:r>
              <a:rPr lang="ru-RU" sz="2800" dirty="0" smtClean="0"/>
              <a:t>Особенности русского речевого этикета. Устойчивые этикетные выражения в учебно-научной коммуникации.</a:t>
            </a:r>
          </a:p>
          <a:p>
            <a:r>
              <a:rPr lang="ru-RU" sz="2800" dirty="0" smtClean="0"/>
              <a:t>Устный ответ как жанр монологической устной учебно-научной речи. Различные виды ответов.</a:t>
            </a:r>
          </a:p>
          <a:p>
            <a:r>
              <a:rPr lang="ru-RU" sz="2800" dirty="0" smtClean="0"/>
              <a:t>Связь предложений в тексте. Практическое овладение средствами связи.</a:t>
            </a:r>
          </a:p>
          <a:p>
            <a:r>
              <a:rPr lang="ru-RU" sz="2800" dirty="0" smtClean="0"/>
              <a:t>Создание текстов-повествований: заметки о посещении музеев; повествование об участии в народных праздниках. </a:t>
            </a:r>
          </a:p>
          <a:p>
            <a:r>
              <a:rPr lang="ru-RU" sz="2800" dirty="0" smtClean="0"/>
              <a:t>Создание текста: развёрнутое толкование значения слова.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642918"/>
            <a:ext cx="6286544" cy="114300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Работа с пословицами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500174"/>
            <a:ext cx="7358114" cy="465458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/>
              <a:t>Соедините одну часть пословицы из первого столбика с другой частью из второго столбика</a:t>
            </a:r>
          </a:p>
          <a:p>
            <a:r>
              <a:rPr lang="ru-RU" sz="2400" b="1" dirty="0" smtClean="0"/>
              <a:t>Язык мал,                            да мало сказано </a:t>
            </a:r>
          </a:p>
          <a:p>
            <a:r>
              <a:rPr lang="ru-RU" sz="2400" b="1" dirty="0" smtClean="0"/>
              <a:t>Поменьше говори,           а великим человеком</a:t>
            </a:r>
          </a:p>
          <a:p>
            <a:pPr>
              <a:buNone/>
            </a:pPr>
            <a:r>
              <a:rPr lang="ru-RU" sz="2400" b="1" dirty="0" smtClean="0"/>
              <a:t>                                                        ворочает.</a:t>
            </a:r>
          </a:p>
          <a:p>
            <a:r>
              <a:rPr lang="ru-RU" sz="2400" b="1" dirty="0" smtClean="0"/>
              <a:t> Много говорено,              побольше услышишь.</a:t>
            </a:r>
          </a:p>
          <a:p>
            <a:r>
              <a:rPr lang="ru-RU" sz="2400" b="1" dirty="0" smtClean="0"/>
              <a:t>Не спеши языком,            лучше худого ворчанья</a:t>
            </a:r>
          </a:p>
          <a:p>
            <a:r>
              <a:rPr lang="ru-RU" sz="2400" b="1" dirty="0" smtClean="0"/>
              <a:t>Доброе молчанье             торопись делом.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642918"/>
            <a:ext cx="6072230" cy="121444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Работа с пословицами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08" y="1643050"/>
            <a:ext cx="6215106" cy="45117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/>
              <a:t>Закончите пословицу</a:t>
            </a:r>
            <a:r>
              <a:rPr lang="ru-RU" sz="3600" dirty="0" smtClean="0"/>
              <a:t>: </a:t>
            </a:r>
          </a:p>
          <a:p>
            <a:r>
              <a:rPr lang="ru-RU" dirty="0" smtClean="0"/>
              <a:t>Цыплят по осени …</a:t>
            </a:r>
          </a:p>
          <a:p>
            <a:r>
              <a:rPr lang="ru-RU" dirty="0" smtClean="0"/>
              <a:t>Умелые руки … </a:t>
            </a:r>
          </a:p>
          <a:p>
            <a:r>
              <a:rPr lang="ru-RU" dirty="0" smtClean="0"/>
              <a:t>Век живи…</a:t>
            </a:r>
          </a:p>
          <a:p>
            <a:r>
              <a:rPr lang="ru-RU" dirty="0" smtClean="0"/>
              <a:t>За двумя зайцами … </a:t>
            </a:r>
          </a:p>
          <a:p>
            <a:r>
              <a:rPr lang="ru-RU" dirty="0" smtClean="0"/>
              <a:t>Долог день до вечера …</a:t>
            </a:r>
          </a:p>
          <a:p>
            <a:r>
              <a:rPr lang="ru-RU" dirty="0" smtClean="0"/>
              <a:t>Под лежачий камень…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642918"/>
            <a:ext cx="6286544" cy="121444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Работа с пословицами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2000240"/>
            <a:ext cx="7358114" cy="41545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Найдите лишнюю пословицу и объясните свой выбор.</a:t>
            </a:r>
            <a:endParaRPr lang="ru-RU" dirty="0" smtClean="0"/>
          </a:p>
          <a:p>
            <a:r>
              <a:rPr lang="ru-RU" dirty="0" smtClean="0"/>
              <a:t>Лентяй не дела ищет, а от дела рыщет.</a:t>
            </a:r>
          </a:p>
          <a:p>
            <a:r>
              <a:rPr lang="ru-RU" dirty="0" smtClean="0"/>
              <a:t>Вежливости открываются все двери.    </a:t>
            </a:r>
          </a:p>
          <a:p>
            <a:r>
              <a:rPr lang="ru-RU" dirty="0" smtClean="0"/>
              <a:t>У лодыря что ни день, то лень.</a:t>
            </a:r>
          </a:p>
          <a:p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642918"/>
            <a:ext cx="6286544" cy="142876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Работа с пословицами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00099" y="2714619"/>
          <a:ext cx="7000925" cy="3073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9487"/>
                <a:gridCol w="3601438"/>
              </a:tblGrid>
              <a:tr h="455087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Русские пословицы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Английские пословицы</a:t>
                      </a:r>
                      <a:endParaRPr lang="ru-RU" sz="2400" dirty="0"/>
                    </a:p>
                  </a:txBody>
                  <a:tcPr/>
                </a:tc>
              </a:tr>
              <a:tr h="87224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Один в поле не воин.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Над пролитым молоком плакать бесполезно.</a:t>
                      </a:r>
                      <a:endParaRPr lang="ru-RU" sz="2400" dirty="0"/>
                    </a:p>
                  </a:txBody>
                  <a:tcPr/>
                </a:tc>
              </a:tr>
              <a:tr h="87224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Слезами горю не поможешь.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После обеда приходится платить.</a:t>
                      </a:r>
                      <a:endParaRPr lang="ru-RU" sz="2400" dirty="0"/>
                    </a:p>
                  </a:txBody>
                  <a:tcPr/>
                </a:tc>
              </a:tr>
              <a:tr h="87224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Любишь</a:t>
                      </a:r>
                      <a:r>
                        <a:rPr lang="ru-RU" sz="2400" baseline="0" dirty="0" smtClean="0"/>
                        <a:t> кататься, люби и саночки возить.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Один человек не в</a:t>
                      </a:r>
                      <a:r>
                        <a:rPr lang="ru-RU" sz="2400" baseline="0" dirty="0" smtClean="0"/>
                        <a:t> счёт.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Содержимое 2"/>
          <p:cNvSpPr txBox="1">
            <a:spLocks/>
          </p:cNvSpPr>
          <p:nvPr/>
        </p:nvSpPr>
        <p:spPr>
          <a:xfrm>
            <a:off x="1071538" y="1785926"/>
            <a:ext cx="7215238" cy="939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Найди соответствие между русскими и английскими пословицами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642918"/>
            <a:ext cx="6286544" cy="171451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Работа с пословицами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2143116"/>
            <a:ext cx="7143800" cy="40116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b="1" dirty="0" smtClean="0"/>
              <a:t>Найдите и исправьте ошибку</a:t>
            </a:r>
            <a:endParaRPr lang="ru-RU" sz="4000" dirty="0" smtClean="0"/>
          </a:p>
          <a:p>
            <a:r>
              <a:rPr lang="ru-RU" sz="4000" dirty="0" smtClean="0"/>
              <a:t>Кашу сыром не испортишь.</a:t>
            </a:r>
          </a:p>
          <a:p>
            <a:r>
              <a:rPr lang="ru-RU" sz="4000" dirty="0" smtClean="0"/>
              <a:t>Голод – не щетка.</a:t>
            </a:r>
            <a:endParaRPr lang="en-US" sz="4000" dirty="0" smtClean="0"/>
          </a:p>
          <a:p>
            <a:r>
              <a:rPr lang="ru-RU" sz="4000" dirty="0" smtClean="0"/>
              <a:t>От бобра </a:t>
            </a:r>
            <a:r>
              <a:rPr lang="ru-RU" sz="4000" dirty="0" err="1" smtClean="0"/>
              <a:t>бобра</a:t>
            </a:r>
            <a:r>
              <a:rPr lang="ru-RU" sz="4000" dirty="0" smtClean="0"/>
              <a:t> не ищут.</a:t>
            </a:r>
          </a:p>
          <a:p>
            <a:endParaRPr lang="ru-RU" sz="4000" dirty="0" smtClean="0"/>
          </a:p>
          <a:p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785794"/>
            <a:ext cx="6429420" cy="164307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Имена собственные в пословицах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00232" y="2357431"/>
            <a:ext cx="5544784" cy="335758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Работа в группах</a:t>
            </a:r>
          </a:p>
          <a:p>
            <a:pPr marL="514350" indent="-514350">
              <a:buAutoNum type="arabicParenR"/>
            </a:pPr>
            <a:r>
              <a:rPr lang="ru-RU" sz="3600" dirty="0" smtClean="0">
                <a:solidFill>
                  <a:srgbClr val="002060"/>
                </a:solidFill>
              </a:rPr>
              <a:t>Записать пословицу;</a:t>
            </a:r>
          </a:p>
          <a:p>
            <a:pPr marL="514350" indent="-514350">
              <a:buAutoNum type="arabicParenR"/>
            </a:pPr>
            <a:r>
              <a:rPr lang="ru-RU" sz="3600" dirty="0" smtClean="0">
                <a:solidFill>
                  <a:srgbClr val="002060"/>
                </a:solidFill>
              </a:rPr>
              <a:t> Оформить буквицу;</a:t>
            </a:r>
          </a:p>
          <a:p>
            <a:pPr marL="514350" indent="-514350">
              <a:buAutoNum type="arabicParenR"/>
            </a:pPr>
            <a:r>
              <a:rPr lang="ru-RU" sz="3600" dirty="0" smtClean="0">
                <a:solidFill>
                  <a:srgbClr val="002060"/>
                </a:solidFill>
              </a:rPr>
              <a:t>Сделать рисунок к пословице</a:t>
            </a:r>
            <a:endParaRPr lang="ru-RU" sz="3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71604" y="1142984"/>
            <a:ext cx="6286544" cy="457203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Говорят про Фому, а он про Ерему.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Богат </a:t>
            </a:r>
            <a:r>
              <a:rPr lang="ru-RU" sz="3600" b="1" dirty="0" err="1" smtClean="0">
                <a:solidFill>
                  <a:srgbClr val="002060"/>
                </a:solidFill>
              </a:rPr>
              <a:t>Ермошка</a:t>
            </a:r>
            <a:r>
              <a:rPr lang="ru-RU" sz="3600" b="1" dirty="0" smtClean="0">
                <a:solidFill>
                  <a:srgbClr val="002060"/>
                </a:solidFill>
              </a:rPr>
              <a:t>: есть козел да кошка.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Загонят туда, куда Макар телят не гонял.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У всякого </a:t>
            </a:r>
            <a:r>
              <a:rPr lang="ru-RU" sz="3600" b="1" dirty="0" err="1" smtClean="0">
                <a:solidFill>
                  <a:srgbClr val="002060"/>
                </a:solidFill>
              </a:rPr>
              <a:t>Федорки</a:t>
            </a:r>
            <a:r>
              <a:rPr lang="ru-RU" sz="3600" b="1" dirty="0" smtClean="0">
                <a:solidFill>
                  <a:srgbClr val="002060"/>
                </a:solidFill>
              </a:rPr>
              <a:t> свои отговорки.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Любил шутить над Фомой, так люби и над собой.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У всякого Павла своя правда.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Admin\Рабочий стол\20210110_1646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214290"/>
            <a:ext cx="4929222" cy="6484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642918"/>
            <a:ext cx="6858048" cy="178595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Работа с фразеологизмами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14546" y="2214554"/>
            <a:ext cx="6143668" cy="394020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Добавьте в каждый фразеологизм формы одного и того же слова</a:t>
            </a:r>
          </a:p>
          <a:p>
            <a:r>
              <a:rPr lang="ru-RU" sz="2800" dirty="0" smtClean="0"/>
              <a:t>Сидеть сложа … . </a:t>
            </a:r>
          </a:p>
          <a:p>
            <a:r>
              <a:rPr lang="ru-RU" sz="2800" dirty="0" smtClean="0"/>
              <a:t>Мастер на все … .</a:t>
            </a:r>
          </a:p>
          <a:p>
            <a:r>
              <a:rPr lang="ru-RU" sz="2800" dirty="0" smtClean="0"/>
              <a:t>Золотые … </a:t>
            </a:r>
          </a:p>
          <a:p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642918"/>
            <a:ext cx="6286544" cy="10001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Работа с фразеологизмами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628800"/>
            <a:ext cx="721523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/>
              <a:t>Подберите подходящий по смыслу фразеологизм</a:t>
            </a:r>
          </a:p>
          <a:p>
            <a:r>
              <a:rPr lang="ru-RU" sz="2800" dirty="0" smtClean="0"/>
              <a:t>О кротком и безобидном человеке </a:t>
            </a:r>
          </a:p>
          <a:p>
            <a:r>
              <a:rPr lang="ru-RU" sz="2800" dirty="0" smtClean="0"/>
              <a:t>О болтливом человеке                                             </a:t>
            </a:r>
          </a:p>
          <a:p>
            <a:r>
              <a:rPr lang="ru-RU" sz="2800" dirty="0" smtClean="0"/>
              <a:t>О том, кто часто меняет свои решения</a:t>
            </a:r>
            <a:r>
              <a:rPr lang="ru-RU" sz="2000" dirty="0" smtClean="0"/>
              <a:t> </a:t>
            </a:r>
            <a:endParaRPr lang="ru-RU" sz="2800" b="1" i="1" dirty="0" smtClean="0">
              <a:solidFill>
                <a:schemeClr val="bg2"/>
              </a:solidFill>
            </a:endParaRPr>
          </a:p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                                  Мухи не обидит </a:t>
            </a:r>
          </a:p>
          <a:p>
            <a:pPr algn="r"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                            У него семь пятниц на неделе         У него язык без костей </a:t>
            </a:r>
          </a:p>
          <a:p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642918"/>
            <a:ext cx="6715172" cy="164307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Работа с фразеологизмами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1928802"/>
            <a:ext cx="6500858" cy="422596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/>
              <a:t>Подберите подходящее по смыслу название животного</a:t>
            </a:r>
          </a:p>
          <a:p>
            <a:r>
              <a:rPr lang="ru-RU" dirty="0" smtClean="0"/>
              <a:t>Хитёр как …</a:t>
            </a:r>
          </a:p>
          <a:p>
            <a:r>
              <a:rPr lang="ru-RU" dirty="0" smtClean="0"/>
              <a:t>Голоден как …</a:t>
            </a:r>
          </a:p>
          <a:p>
            <a:r>
              <a:rPr lang="ru-RU" dirty="0" smtClean="0"/>
              <a:t>Труслив как …</a:t>
            </a:r>
          </a:p>
          <a:p>
            <a:r>
              <a:rPr lang="ru-RU" dirty="0" smtClean="0"/>
              <a:t>Здоров как …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785794"/>
            <a:ext cx="7286676" cy="214314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Тема «Старинная русская одежда»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00232" y="2786059"/>
            <a:ext cx="5544784" cy="3286148"/>
          </a:xfrm>
        </p:spPr>
        <p:txBody>
          <a:bodyPr>
            <a:normAutofit/>
          </a:bodyPr>
          <a:lstStyle/>
          <a:p>
            <a:pPr marL="742950" indent="-742950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Работа с репродукциями картин русских художников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00232" y="1142984"/>
            <a:ext cx="5544784" cy="457203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3900" b="1" dirty="0" smtClean="0">
                <a:solidFill>
                  <a:srgbClr val="C00000"/>
                </a:solidFill>
              </a:rPr>
              <a:t>Картины</a:t>
            </a:r>
            <a:endParaRPr lang="ru-RU" sz="36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В.М. Васнецов «Царевна-лягушка»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С.А.Виноградов «Деревенские мальчики»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К.Е.Маковский «Боярыня»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И.</a:t>
            </a:r>
            <a:r>
              <a:rPr lang="en-US" sz="3600" b="1" dirty="0" smtClean="0">
                <a:solidFill>
                  <a:srgbClr val="002060"/>
                </a:solidFill>
              </a:rPr>
              <a:t>C</a:t>
            </a:r>
            <a:r>
              <a:rPr lang="ru-RU" sz="3600" b="1" dirty="0" smtClean="0">
                <a:solidFill>
                  <a:srgbClr val="002060"/>
                </a:solidFill>
              </a:rPr>
              <a:t>.Куликов «Зимним вечером»</a:t>
            </a:r>
          </a:p>
          <a:p>
            <a:pPr>
              <a:buNone/>
            </a:pPr>
            <a:endParaRPr lang="ru-RU" sz="3600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C:\Documents and Settings\Admin\Рабочий стол\carevna-liagushka-vasnecov+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12722">
            <a:off x="179821" y="2246779"/>
            <a:ext cx="5619709" cy="4214782"/>
          </a:xfrm>
          <a:prstGeom prst="rect">
            <a:avLst/>
          </a:prstGeom>
          <a:noFill/>
        </p:spPr>
      </p:pic>
      <p:pic>
        <p:nvPicPr>
          <p:cNvPr id="5" name="Picture 4" descr="C:\Documents and Settings\Admin\Рабочий стол\800px-Сергей_А._Виноградов_-_Деревня_мальчиков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3903" y="214290"/>
            <a:ext cx="3770097" cy="51131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Admin\Рабочий стол\Makovskiy_K_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386" y="0"/>
            <a:ext cx="3608796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\Рабочий стол\1549711784_d56acaa3222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22008">
            <a:off x="3750511" y="1308264"/>
            <a:ext cx="5260665" cy="4286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928670"/>
            <a:ext cx="7929618" cy="92869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Тема «Старинная русская одежда»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43306" y="1785926"/>
            <a:ext cx="4572032" cy="4368837"/>
          </a:xfrm>
        </p:spPr>
        <p:txBody>
          <a:bodyPr/>
          <a:lstStyle/>
          <a:p>
            <a:r>
              <a:rPr lang="ru-RU" dirty="0" smtClean="0"/>
              <a:t>На этапе закрепления изученного материала учащиеся работают с подобной карточкой и, проводя линии, подписывают название каждой из частей одежды </a:t>
            </a:r>
            <a:endParaRPr lang="ru-RU" dirty="0"/>
          </a:p>
        </p:txBody>
      </p:sp>
      <p:pic>
        <p:nvPicPr>
          <p:cNvPr id="4" name="Picture 2" descr="C:\Documents and Settings\Admin\Рабочий стол\20210110_164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571744"/>
            <a:ext cx="3630950" cy="30760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714356"/>
            <a:ext cx="6000792" cy="1643074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Работа со словарями</a:t>
            </a:r>
            <a:r>
              <a:rPr lang="ru-RU" sz="4000" dirty="0" smtClean="0">
                <a:solidFill>
                  <a:srgbClr val="C00000"/>
                </a:solidFill>
              </a:rPr>
              <a:t/>
            </a:r>
            <a:br>
              <a:rPr lang="ru-RU" sz="4000" dirty="0" smtClean="0">
                <a:solidFill>
                  <a:srgbClr val="C00000"/>
                </a:solidFill>
              </a:rPr>
            </a:br>
            <a:r>
              <a:rPr lang="ru-RU" sz="4000" dirty="0" smtClean="0">
                <a:solidFill>
                  <a:srgbClr val="C00000"/>
                </a:solidFill>
              </a:rPr>
              <a:t>Виды словарей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2285992"/>
            <a:ext cx="6929486" cy="392909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ru-RU" dirty="0" smtClean="0">
                <a:solidFill>
                  <a:srgbClr val="000066"/>
                </a:solidFill>
              </a:rPr>
              <a:t>Орфографические словари (сведения о правильном написании слова)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ru-RU" dirty="0" smtClean="0">
                <a:solidFill>
                  <a:srgbClr val="000066"/>
                </a:solidFill>
              </a:rPr>
              <a:t>Орфоэпические словари (правильное произношение слов и ударение) </a:t>
            </a:r>
          </a:p>
          <a:p>
            <a:pPr>
              <a:lnSpc>
                <a:spcPct val="80000"/>
              </a:lnSpc>
              <a:buFont typeface="Wingdings" pitchFamily="2" charset="2"/>
              <a:buChar char="§"/>
            </a:pPr>
            <a:r>
              <a:rPr lang="ru-RU" dirty="0" smtClean="0">
                <a:solidFill>
                  <a:srgbClr val="000066"/>
                </a:solidFill>
              </a:rPr>
              <a:t>Этимологические словари (происхождение слова)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642918"/>
            <a:ext cx="6000792" cy="142876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Работа со словарями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Виды словарей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571612"/>
            <a:ext cx="7286676" cy="485778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000066"/>
                </a:solidFill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ru-RU" sz="4600" dirty="0" smtClean="0">
                <a:solidFill>
                  <a:srgbClr val="000066"/>
                </a:solidFill>
              </a:rPr>
              <a:t>Словари синонимов</a:t>
            </a:r>
            <a:r>
              <a:rPr lang="en-US" sz="4600" dirty="0" smtClean="0">
                <a:solidFill>
                  <a:srgbClr val="000066"/>
                </a:solidFill>
              </a:rPr>
              <a:t>/</a:t>
            </a:r>
            <a:r>
              <a:rPr lang="ru-RU" sz="4600" dirty="0" smtClean="0">
                <a:solidFill>
                  <a:srgbClr val="000066"/>
                </a:solidFill>
              </a:rPr>
              <a:t>антонимов</a:t>
            </a:r>
            <a:r>
              <a:rPr lang="en-US" sz="4600" dirty="0" smtClean="0">
                <a:solidFill>
                  <a:srgbClr val="000066"/>
                </a:solidFill>
              </a:rPr>
              <a:t>/</a:t>
            </a:r>
            <a:r>
              <a:rPr lang="ru-RU" sz="4600" dirty="0" smtClean="0">
                <a:solidFill>
                  <a:srgbClr val="000066"/>
                </a:solidFill>
              </a:rPr>
              <a:t>омонимов (описывают отдельные группы лексики и отражают семантические отношения между словами) </a:t>
            </a:r>
          </a:p>
          <a:p>
            <a:pPr>
              <a:buFont typeface="Wingdings" pitchFamily="2" charset="2"/>
              <a:buChar char="§"/>
            </a:pPr>
            <a:r>
              <a:rPr lang="ru-RU" sz="4600" dirty="0" smtClean="0">
                <a:solidFill>
                  <a:srgbClr val="000066"/>
                </a:solidFill>
              </a:rPr>
              <a:t>Фразеологические словари (устойчивые фразеологические обороты)</a:t>
            </a:r>
            <a:endParaRPr lang="en-US" sz="4600" dirty="0" smtClean="0">
              <a:solidFill>
                <a:srgbClr val="000066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ru-RU" sz="4400" dirty="0" smtClean="0">
                <a:solidFill>
                  <a:srgbClr val="000066"/>
                </a:solidFill>
              </a:rPr>
              <a:t>Словари иностранных слов (описание иноязычной лексики)</a:t>
            </a:r>
            <a:endParaRPr lang="ru-RU" sz="4600" dirty="0" smtClean="0">
              <a:solidFill>
                <a:srgbClr val="000066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642918"/>
            <a:ext cx="6000792" cy="107157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Работа со словарями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571612"/>
            <a:ext cx="7286676" cy="48577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rgbClr val="000066"/>
                </a:solidFill>
              </a:rPr>
              <a:t> </a:t>
            </a:r>
            <a:r>
              <a:rPr lang="ru-RU" dirty="0" smtClean="0"/>
              <a:t>Групповая работа</a:t>
            </a:r>
          </a:p>
          <a:p>
            <a:pPr>
              <a:buNone/>
            </a:pPr>
            <a:r>
              <a:rPr lang="ru-RU" dirty="0" smtClean="0">
                <a:solidFill>
                  <a:srgbClr val="000066"/>
                </a:solidFill>
              </a:rPr>
              <a:t>Каждая из групп получает один из словарей и работает с данными учителем словами.</a:t>
            </a:r>
          </a:p>
          <a:p>
            <a:pPr>
              <a:buNone/>
            </a:pPr>
            <a:r>
              <a:rPr lang="ru-RU" dirty="0" smtClean="0">
                <a:solidFill>
                  <a:srgbClr val="000066"/>
                </a:solidFill>
              </a:rPr>
              <a:t>Затем группы рассказывают о проделанной работе (об особенностях словаря, с которым работали, о словах).</a:t>
            </a:r>
          </a:p>
          <a:p>
            <a:pPr>
              <a:buNone/>
            </a:pPr>
            <a:endParaRPr lang="ru-RU" dirty="0" smtClean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642918"/>
            <a:ext cx="6000792" cy="114300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Работа со словарями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2000240"/>
            <a:ext cx="7286676" cy="44291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rgbClr val="000066"/>
                </a:solidFill>
              </a:rPr>
              <a:t> В соответствии с темой работа может быть организована:</a:t>
            </a:r>
          </a:p>
          <a:p>
            <a:r>
              <a:rPr lang="ru-RU" dirty="0" smtClean="0">
                <a:solidFill>
                  <a:srgbClr val="000066"/>
                </a:solidFill>
              </a:rPr>
              <a:t>с устаревшими словами (название старинной одежды);</a:t>
            </a:r>
          </a:p>
          <a:p>
            <a:r>
              <a:rPr lang="ru-RU" dirty="0" smtClean="0">
                <a:solidFill>
                  <a:srgbClr val="000066"/>
                </a:solidFill>
              </a:rPr>
              <a:t>с синонимами и антонимами;</a:t>
            </a:r>
          </a:p>
          <a:p>
            <a:r>
              <a:rPr lang="ru-RU" dirty="0" smtClean="0">
                <a:solidFill>
                  <a:srgbClr val="000066"/>
                </a:solidFill>
              </a:rPr>
              <a:t>с фразеологизмами.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785794"/>
            <a:ext cx="6000792" cy="57150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Работа с загадками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357298"/>
            <a:ext cx="7786742" cy="4929222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arenR"/>
            </a:pPr>
            <a:r>
              <a:rPr lang="ru-RU" dirty="0" smtClean="0"/>
              <a:t>анализ известных загадок (рифма, использование художественных приемов: сравнение, эпитеты, противопоставление);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rgbClr val="002060"/>
                </a:solidFill>
              </a:rPr>
              <a:t>Стоит лепешка на одной ножке,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rgbClr val="002060"/>
                </a:solidFill>
              </a:rPr>
              <a:t>Кто мимо ни пройдет, всяк поклонится. (Гриб)</a:t>
            </a:r>
          </a:p>
          <a:p>
            <a:pPr marL="514350" indent="-514350">
              <a:buNone/>
            </a:pPr>
            <a:r>
              <a:rPr lang="ru-RU" dirty="0" smtClean="0"/>
              <a:t>      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Сам алый сахарный,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      Кафтан зеленый бархатный. (Арбуз)</a:t>
            </a:r>
          </a:p>
          <a:p>
            <a:pPr>
              <a:buNone/>
            </a:pPr>
            <a:r>
              <a:rPr lang="ru-RU" dirty="0" smtClean="0"/>
              <a:t>2) коллективное составление загадок по опорным словам, данным учителем;</a:t>
            </a:r>
          </a:p>
          <a:p>
            <a:pPr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После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__________дождя</a:t>
            </a:r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Вышло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___________в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небесах.</a:t>
            </a:r>
          </a:p>
          <a:p>
            <a:pPr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____________ коромысло</a:t>
            </a:r>
          </a:p>
          <a:p>
            <a:pPr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И ____________ повисло. (Радуга)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785794"/>
            <a:ext cx="6357982" cy="857256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Работа с загадками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643050"/>
            <a:ext cx="7786742" cy="4643470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3) составление загадок в группах;</a:t>
            </a:r>
          </a:p>
          <a:p>
            <a:pPr>
              <a:buNone/>
            </a:pPr>
            <a:r>
              <a:rPr lang="ru-RU" dirty="0" smtClean="0"/>
              <a:t>4) индивидуальная работа над загадками;</a:t>
            </a:r>
          </a:p>
          <a:p>
            <a:pPr>
              <a:buNone/>
            </a:pPr>
            <a:r>
              <a:rPr lang="ru-RU" dirty="0" smtClean="0"/>
              <a:t>5) составление общего альбома с загадками и иллюстрациями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571480"/>
            <a:ext cx="6000792" cy="107157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Работа с загадками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85918" y="2000240"/>
            <a:ext cx="5643602" cy="415452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Documents and Settings\Admin\Рабочий стол\20210112_134002.jpg"/>
          <p:cNvPicPr>
            <a:picLocks noChangeAspect="1" noChangeArrowheads="1"/>
          </p:cNvPicPr>
          <p:nvPr/>
        </p:nvPicPr>
        <p:blipFill>
          <a:blip r:embed="rId2" cstate="print"/>
          <a:srcRect b="70244"/>
          <a:stretch>
            <a:fillRect/>
          </a:stretch>
        </p:blipFill>
        <p:spPr bwMode="auto">
          <a:xfrm rot="21186148">
            <a:off x="4371196" y="4243280"/>
            <a:ext cx="4143404" cy="1664397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Рабочий стол\20210112_133945.jpg"/>
          <p:cNvPicPr>
            <a:picLocks noChangeAspect="1" noChangeArrowheads="1"/>
          </p:cNvPicPr>
          <p:nvPr/>
        </p:nvPicPr>
        <p:blipFill>
          <a:blip r:embed="rId3" cstate="print"/>
          <a:srcRect t="24227" b="45073"/>
          <a:stretch>
            <a:fillRect/>
          </a:stretch>
        </p:blipFill>
        <p:spPr bwMode="auto">
          <a:xfrm rot="318977">
            <a:off x="4428467" y="1756560"/>
            <a:ext cx="4071966" cy="1716900"/>
          </a:xfrm>
          <a:prstGeom prst="rect">
            <a:avLst/>
          </a:prstGeom>
          <a:noFill/>
        </p:spPr>
      </p:pic>
      <p:pic>
        <p:nvPicPr>
          <p:cNvPr id="6" name="Picture 2" descr="C:\Documents and Settings\Admin\Рабочий стол\20210112_134002.jpg"/>
          <p:cNvPicPr>
            <a:picLocks noChangeAspect="1" noChangeArrowheads="1"/>
          </p:cNvPicPr>
          <p:nvPr/>
        </p:nvPicPr>
        <p:blipFill>
          <a:blip r:embed="rId4" cstate="print"/>
          <a:srcRect t="54022" b="26324"/>
          <a:stretch>
            <a:fillRect/>
          </a:stretch>
        </p:blipFill>
        <p:spPr bwMode="auto">
          <a:xfrm rot="21359589">
            <a:off x="393723" y="3357992"/>
            <a:ext cx="4143404" cy="1191511"/>
          </a:xfrm>
          <a:prstGeom prst="rect">
            <a:avLst/>
          </a:prstGeom>
          <a:noFill/>
        </p:spPr>
      </p:pic>
      <p:pic>
        <p:nvPicPr>
          <p:cNvPr id="7" name="Picture 3" descr="C:\Documents and Settings\Admin\Рабочий стол\20210112_133945.jpg"/>
          <p:cNvPicPr>
            <a:picLocks noChangeAspect="1" noChangeArrowheads="1"/>
          </p:cNvPicPr>
          <p:nvPr/>
        </p:nvPicPr>
        <p:blipFill>
          <a:blip r:embed="rId5" cstate="print"/>
          <a:srcRect t="81186" r="43783" b="366"/>
          <a:stretch>
            <a:fillRect/>
          </a:stretch>
        </p:blipFill>
        <p:spPr bwMode="auto">
          <a:xfrm rot="21315886">
            <a:off x="837606" y="1767274"/>
            <a:ext cx="3066779" cy="1382238"/>
          </a:xfrm>
          <a:prstGeom prst="rect">
            <a:avLst/>
          </a:prstGeom>
          <a:noFill/>
        </p:spPr>
      </p:pic>
      <p:pic>
        <p:nvPicPr>
          <p:cNvPr id="8" name="Picture 2" descr="C:\Documents and Settings\Admin\Рабочий стол\20210112_134002.jpg"/>
          <p:cNvPicPr>
            <a:picLocks noChangeAspect="1" noChangeArrowheads="1"/>
          </p:cNvPicPr>
          <p:nvPr/>
        </p:nvPicPr>
        <p:blipFill>
          <a:blip r:embed="rId6" cstate="print"/>
          <a:srcRect l="36553" t="74145"/>
          <a:stretch>
            <a:fillRect/>
          </a:stretch>
        </p:blipFill>
        <p:spPr bwMode="auto">
          <a:xfrm rot="21359589">
            <a:off x="985843" y="4814639"/>
            <a:ext cx="2916072" cy="17386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Чеглакова Приемы родной русски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Чеглакова Приемы родной русский</Template>
  <TotalTime>277</TotalTime>
  <Words>698</Words>
  <Application>Microsoft Office PowerPoint</Application>
  <PresentationFormat>Экран (4:3)</PresentationFormat>
  <Paragraphs>133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Чеглакова Приемы родной русский</vt:lpstr>
      <vt:lpstr>Приемы лексической работы на уроках родного русского языка  во 2 классе</vt:lpstr>
      <vt:lpstr>Содержание учебного предмета</vt:lpstr>
      <vt:lpstr>Содержание учебного предмета</vt:lpstr>
      <vt:lpstr>Содержание учебного предмета</vt:lpstr>
      <vt:lpstr>Работа с пословицами</vt:lpstr>
      <vt:lpstr>Работа с пословицами</vt:lpstr>
      <vt:lpstr>Работа с пословицами</vt:lpstr>
      <vt:lpstr>Работа с пословицами</vt:lpstr>
      <vt:lpstr>Работа с пословицами</vt:lpstr>
      <vt:lpstr>Имена собственные в пословицах</vt:lpstr>
      <vt:lpstr>Слайд 11</vt:lpstr>
      <vt:lpstr>Слайд 12</vt:lpstr>
      <vt:lpstr>Работа с фразеологизмами</vt:lpstr>
      <vt:lpstr>Работа с фразеологизмами</vt:lpstr>
      <vt:lpstr>Работа с фразеологизмами</vt:lpstr>
      <vt:lpstr>Тема «Старинная русская одежда»</vt:lpstr>
      <vt:lpstr>Слайд 17</vt:lpstr>
      <vt:lpstr>Слайд 18</vt:lpstr>
      <vt:lpstr>Слайд 19</vt:lpstr>
      <vt:lpstr>Тема «Старинная русская одежда»</vt:lpstr>
      <vt:lpstr>Работа со словарями Виды словарей</vt:lpstr>
      <vt:lpstr>Работа со словарями Виды словарей</vt:lpstr>
      <vt:lpstr>Работа со словарями</vt:lpstr>
      <vt:lpstr>Работа со словарями</vt:lpstr>
      <vt:lpstr>Работа с загадками</vt:lpstr>
      <vt:lpstr>Работа с загадками</vt:lpstr>
      <vt:lpstr>Работа с загадками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Имена собственные в пословицах</dc:title>
  <dc:creator>Admin</dc:creator>
  <cp:lastModifiedBy>Admin</cp:lastModifiedBy>
  <cp:revision>37</cp:revision>
  <dcterms:created xsi:type="dcterms:W3CDTF">2021-01-06T13:40:03Z</dcterms:created>
  <dcterms:modified xsi:type="dcterms:W3CDTF">2021-01-18T14:46:04Z</dcterms:modified>
</cp:coreProperties>
</file>