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9"/>
  </p:notesMasterIdLst>
  <p:sldIdLst>
    <p:sldId id="262" r:id="rId2"/>
    <p:sldId id="257" r:id="rId3"/>
    <p:sldId id="258" r:id="rId4"/>
    <p:sldId id="259" r:id="rId5"/>
    <p:sldId id="261" r:id="rId6"/>
    <p:sldId id="265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929F9F4-4A8F-4326-A1B4-22849713DDAB}" styleName="Темный стиль 1 - акцент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8" d="100"/>
          <a:sy n="78" d="100"/>
        </p:scale>
        <p:origin x="-924" y="-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0"/>
          <c:w val="0.74691148107899363"/>
          <c:h val="0.98589075130971604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Участие в конкурсах ОО</c:v>
                </c:pt>
              </c:strCache>
            </c:strRef>
          </c:tx>
          <c:explosion val="18"/>
          <c:dPt>
            <c:idx val="3"/>
            <c:explosion val="13"/>
          </c:dPt>
          <c:cat>
            <c:strRef>
              <c:f>Лист1!$A$2:$A$6</c:f>
              <c:strCache>
                <c:ptCount val="5"/>
                <c:pt idx="0">
                  <c:v>МБОУ СОШ №5</c:v>
                </c:pt>
                <c:pt idx="1">
                  <c:v>МКОУ СОШ №7</c:v>
                </c:pt>
                <c:pt idx="2">
                  <c:v>МКОУ СОШ №14</c:v>
                </c:pt>
                <c:pt idx="3">
                  <c:v>МКОУ гимназия</c:v>
                </c:pt>
                <c:pt idx="4">
                  <c:v>КОГОБУ Лицей№9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 formatCode="0%">
                  <c:v>0.21000000000000021</c:v>
                </c:pt>
                <c:pt idx="1">
                  <c:v>0.16700000000000031</c:v>
                </c:pt>
                <c:pt idx="2" formatCode="0%">
                  <c:v>0.16000000000000025</c:v>
                </c:pt>
                <c:pt idx="3">
                  <c:v>0.30700000000000038</c:v>
                </c:pt>
                <c:pt idx="4" formatCode="0%">
                  <c:v>0.16000000000000025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4691148107899363"/>
          <c:y val="0.28469997515883488"/>
          <c:w val="0.25308851892100731"/>
          <c:h val="0.37698468246635947"/>
        </c:manualLayout>
      </c:layout>
      <c:txPr>
        <a:bodyPr/>
        <a:lstStyle/>
        <a:p>
          <a:pPr>
            <a:defRPr sz="1400" b="1"/>
          </a:pPr>
          <a:endParaRPr lang="ru-RU"/>
        </a:p>
      </c:txPr>
    </c:legend>
    <c:plotVisOnly val="1"/>
  </c:chart>
  <c:externalData r:id="rId1"/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Участники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МБОУ СОШ №5</c:v>
                </c:pt>
                <c:pt idx="1">
                  <c:v>МКОУ СОШ №7</c:v>
                </c:pt>
                <c:pt idx="2">
                  <c:v>МКОУ СОШ №14</c:v>
                </c:pt>
                <c:pt idx="3">
                  <c:v>МКОУ гимназия</c:v>
                </c:pt>
                <c:pt idx="4">
                  <c:v>КОГОБУ Лицей №9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225</c:v>
                </c:pt>
                <c:pt idx="1">
                  <c:v>179</c:v>
                </c:pt>
                <c:pt idx="2">
                  <c:v>171</c:v>
                </c:pt>
                <c:pt idx="3">
                  <c:v>329</c:v>
                </c:pt>
                <c:pt idx="4">
                  <c:v>171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Призеры</c:v>
                </c:pt>
              </c:strCache>
            </c:strRef>
          </c:tx>
          <c:cat>
            <c:strRef>
              <c:f>Лист1!$A$2:$A$6</c:f>
              <c:strCache>
                <c:ptCount val="5"/>
                <c:pt idx="0">
                  <c:v>МБОУ СОШ №5</c:v>
                </c:pt>
                <c:pt idx="1">
                  <c:v>МКОУ СОШ №7</c:v>
                </c:pt>
                <c:pt idx="2">
                  <c:v>МКОУ СОШ №14</c:v>
                </c:pt>
                <c:pt idx="3">
                  <c:v>МКОУ гимназия</c:v>
                </c:pt>
                <c:pt idx="4">
                  <c:v>КОГОБУ Лицей №9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47</c:v>
                </c:pt>
                <c:pt idx="1">
                  <c:v>32</c:v>
                </c:pt>
                <c:pt idx="2">
                  <c:v>53</c:v>
                </c:pt>
                <c:pt idx="3">
                  <c:v>122</c:v>
                </c:pt>
                <c:pt idx="4">
                  <c:v>70</c:v>
                </c:pt>
              </c:numCache>
            </c:numRef>
          </c:val>
        </c:ser>
        <c:axId val="66378368"/>
        <c:axId val="84246912"/>
      </c:barChart>
      <c:catAx>
        <c:axId val="66378368"/>
        <c:scaling>
          <c:orientation val="minMax"/>
        </c:scaling>
        <c:axPos val="b"/>
        <c:tickLblPos val="nextTo"/>
        <c:crossAx val="84246912"/>
        <c:crosses val="autoZero"/>
        <c:auto val="1"/>
        <c:lblAlgn val="ctr"/>
        <c:lblOffset val="100"/>
      </c:catAx>
      <c:valAx>
        <c:axId val="84246912"/>
        <c:scaling>
          <c:orientation val="minMax"/>
        </c:scaling>
        <c:axPos val="l"/>
        <c:majorGridlines/>
        <c:numFmt formatCode="General" sourceLinked="1"/>
        <c:tickLblPos val="nextTo"/>
        <c:crossAx val="6637836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0.44037</cdr:x>
      <cdr:y>0.15873</cdr:y>
    </cdr:from>
    <cdr:to>
      <cdr:x>0.57066</cdr:x>
      <cdr:y>0.28798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429024" y="714380"/>
          <a:ext cx="1014535" cy="581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/>
              </a:solidFill>
            </a:rPr>
            <a:t>21</a:t>
          </a:r>
          <a:r>
            <a:rPr lang="ru-RU" sz="1800" b="1" dirty="0">
              <a:solidFill>
                <a:schemeClr val="bg1"/>
              </a:solidFill>
            </a:rPr>
            <a:t>%</a:t>
          </a:r>
        </a:p>
      </cdr:txBody>
    </cdr:sp>
  </cdr:relSizeAnchor>
  <cdr:relSizeAnchor xmlns:cdr="http://schemas.openxmlformats.org/drawingml/2006/chartDrawing">
    <cdr:from>
      <cdr:x>0.50675</cdr:x>
      <cdr:y>0.29592</cdr:y>
    </cdr:from>
    <cdr:to>
      <cdr:x>0.6631</cdr:x>
      <cdr:y>0.58163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963635" y="94705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0.22018</cdr:x>
      <cdr:y>0.15873</cdr:y>
    </cdr:from>
    <cdr:to>
      <cdr:x>0.33745</cdr:x>
      <cdr:y>0.25057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714512" y="714380"/>
          <a:ext cx="913151" cy="41333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/>
              </a:solidFill>
            </a:rPr>
            <a:t>16%</a:t>
          </a:r>
        </a:p>
      </cdr:txBody>
    </cdr:sp>
  </cdr:relSizeAnchor>
  <cdr:relSizeAnchor xmlns:cdr="http://schemas.openxmlformats.org/drawingml/2006/chartDrawing">
    <cdr:from>
      <cdr:x>0.10092</cdr:x>
      <cdr:y>0.38095</cdr:y>
    </cdr:from>
    <cdr:to>
      <cdr:x>0.26472</cdr:x>
      <cdr:y>0.5102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785818" y="1714512"/>
          <a:ext cx="1275468" cy="5817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/>
              </a:solidFill>
            </a:rPr>
            <a:t>30,7%</a:t>
          </a:r>
        </a:p>
      </cdr:txBody>
    </cdr:sp>
  </cdr:relSizeAnchor>
  <cdr:relSizeAnchor xmlns:cdr="http://schemas.openxmlformats.org/drawingml/2006/chartDrawing">
    <cdr:from>
      <cdr:x>0.37615</cdr:x>
      <cdr:y>0.52381</cdr:y>
    </cdr:from>
    <cdr:to>
      <cdr:x>0.53437</cdr:x>
      <cdr:y>0.65306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928958" y="2357454"/>
          <a:ext cx="1232019" cy="58170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/>
              </a:solidFill>
            </a:rPr>
            <a:t>16%</a:t>
          </a:r>
        </a:p>
      </cdr:txBody>
    </cdr:sp>
  </cdr:relSizeAnchor>
  <cdr:relSizeAnchor xmlns:cdr="http://schemas.openxmlformats.org/drawingml/2006/chartDrawing">
    <cdr:from>
      <cdr:x>0.56881</cdr:x>
      <cdr:y>0.36508</cdr:y>
    </cdr:from>
    <cdr:to>
      <cdr:x>0.714</cdr:x>
      <cdr:y>0.47392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429156" y="1643074"/>
          <a:ext cx="1130557" cy="48984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2400" b="1" dirty="0">
              <a:solidFill>
                <a:schemeClr val="bg1"/>
              </a:solidFill>
            </a:rPr>
            <a:t>16,7%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0.15278</cdr:x>
      <cdr:y>0.60417</cdr:y>
    </cdr:from>
    <cdr:to>
      <cdr:x>0.20486</cdr:x>
      <cdr:y>0.66667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257280" y="2762256"/>
          <a:ext cx="428628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47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0.24319</cdr:x>
      <cdr:y>0.34975</cdr:y>
    </cdr:from>
    <cdr:to>
      <cdr:x>0.32132</cdr:x>
      <cdr:y>0.39663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043098" y="1690686"/>
          <a:ext cx="656339" cy="226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179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0.30035</cdr:x>
      <cdr:y>0.66667</cdr:y>
    </cdr:from>
    <cdr:to>
      <cdr:x>0.36111</cdr:x>
      <cdr:y>0.73399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523229" y="3222647"/>
          <a:ext cx="510486" cy="3254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32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0.39583</cdr:x>
      <cdr:y>0.35417</cdr:y>
    </cdr:from>
    <cdr:to>
      <cdr:x>0.46528</cdr:x>
      <cdr:y>0.41667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257544" y="1619248"/>
          <a:ext cx="571504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171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0.43877</cdr:x>
      <cdr:y>0.63054</cdr:y>
    </cdr:from>
    <cdr:to>
      <cdr:x>0.49086</cdr:x>
      <cdr:y>0.67742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3686172" y="3048008"/>
          <a:ext cx="437559" cy="226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53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0.53231</cdr:x>
      <cdr:y>0.02463</cdr:y>
    </cdr:from>
    <cdr:to>
      <cdr:x>0.6278</cdr:x>
      <cdr:y>0.0715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4471990" y="119050"/>
          <a:ext cx="802192" cy="2265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329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0.57813</cdr:x>
      <cdr:y>0.46354</cdr:y>
    </cdr:from>
    <cdr:to>
      <cdr:x>0.65625</cdr:x>
      <cdr:y>0.51042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757742" y="2119314"/>
          <a:ext cx="642942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122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0.68229</cdr:x>
      <cdr:y>0.36979</cdr:y>
    </cdr:from>
    <cdr:to>
      <cdr:x>0.74306</cdr:x>
      <cdr:y>0.41667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614998" y="1690686"/>
          <a:ext cx="500066" cy="2143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171</a:t>
          </a:r>
          <a:endParaRPr lang="ru-RU" sz="1800" b="1" dirty="0"/>
        </a:p>
      </cdr:txBody>
    </cdr:sp>
  </cdr:relSizeAnchor>
  <cdr:relSizeAnchor xmlns:cdr="http://schemas.openxmlformats.org/drawingml/2006/chartDrawing">
    <cdr:from>
      <cdr:x>0.7257</cdr:x>
      <cdr:y>0.57292</cdr:y>
    </cdr:from>
    <cdr:to>
      <cdr:x>0.78646</cdr:x>
      <cdr:y>0.63542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5972188" y="2619380"/>
          <a:ext cx="500066" cy="2857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ru-RU" sz="1800" b="1" dirty="0" smtClean="0"/>
            <a:t>70</a:t>
          </a:r>
          <a:endParaRPr lang="ru-RU" sz="1800" b="1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D9AF87-A3CD-46DD-B07A-EE95C80B96E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1568C6-7616-4BC2-9127-13B394FCEF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1568C6-7616-4BC2-9127-13B394FCEFB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5478C39-DCF3-450E-B1B2-25C0D2EBA48A}" type="datetimeFigureOut">
              <a:rPr lang="ru-RU" smtClean="0"/>
              <a:pPr/>
              <a:t>23.11.2022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AECF58C6-D891-41EE-A987-776FB850AE3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658022"/>
          </a:xfrm>
        </p:spPr>
        <p:txBody>
          <a:bodyPr/>
          <a:lstStyle/>
          <a:p>
            <a:r>
              <a:rPr lang="ru-RU" sz="3200" b="1" dirty="0" smtClean="0"/>
              <a:t>Участие  образовательных  организаций в городских  конкурсах  в 2021-2022 учебном году</a:t>
            </a:r>
            <a:endParaRPr lang="ru-RU" sz="3200" b="1" dirty="0"/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0" y="1071546"/>
            <a:ext cx="8858312" cy="2071702"/>
          </a:xfrm>
        </p:spPr>
        <p:txBody>
          <a:bodyPr/>
          <a:lstStyle/>
          <a:p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Организация   </a:t>
            </a: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работы </a:t>
            </a:r>
            <a:b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  <a:t>с одаренными детьми </a:t>
            </a:r>
            <a:br>
              <a:rPr lang="ru-RU" sz="4400" b="1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ru-RU" sz="4400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5614998" cy="482918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       В 2021-2022 учебном году было  проведено </a:t>
            </a:r>
            <a:r>
              <a:rPr lang="ru-RU" b="1" dirty="0" smtClean="0">
                <a:solidFill>
                  <a:srgbClr val="C00000"/>
                </a:solidFill>
              </a:rPr>
              <a:t>27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 городских мероприятий, в которых приняли участие </a:t>
            </a:r>
            <a:r>
              <a:rPr lang="ru-RU" b="1" dirty="0" smtClean="0">
                <a:solidFill>
                  <a:srgbClr val="C00000"/>
                </a:solidFill>
              </a:rPr>
              <a:t>1070</a:t>
            </a: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 обучающихся школ города.  </a:t>
            </a:r>
          </a:p>
          <a:p>
            <a:pPr>
              <a:buNone/>
            </a:pPr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Из них:</a:t>
            </a:r>
          </a:p>
          <a:p>
            <a:pPr lvl="0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20 мероприятий проведено совместно с ГМО учителей-предметников,</a:t>
            </a:r>
          </a:p>
          <a:p>
            <a:pPr lvl="0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</a:rPr>
              <a:t>2 мероприятия проведены совместно с ОГИБДД МО МВД России «Слободской».</a:t>
            </a:r>
          </a:p>
          <a:p>
            <a:endParaRPr lang="ru-RU" dirty="0"/>
          </a:p>
        </p:txBody>
      </p:sp>
      <p:pic>
        <p:nvPicPr>
          <p:cNvPr id="1026" name="Picture 2" descr="C:\Users\Ульяна Аникьевна\Documents\Безопасное колесо\2022 Безопасное колесо\Фото БК-2022\IMG_20220531_140044.jpg"/>
          <p:cNvPicPr>
            <a:picLocks noChangeAspect="1" noChangeArrowheads="1"/>
          </p:cNvPicPr>
          <p:nvPr/>
        </p:nvPicPr>
        <p:blipFill>
          <a:blip r:embed="rId2" cstate="print">
            <a:lum contrast="20000"/>
          </a:blip>
          <a:srcRect b="15385"/>
          <a:stretch>
            <a:fillRect/>
          </a:stretch>
        </p:blipFill>
        <p:spPr bwMode="auto">
          <a:xfrm>
            <a:off x="6215074" y="2461839"/>
            <a:ext cx="2357454" cy="199476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IMG_7459.JPG"/>
          <p:cNvPicPr>
            <a:picLocks noChangeAspect="1"/>
          </p:cNvPicPr>
          <p:nvPr/>
        </p:nvPicPr>
        <p:blipFill>
          <a:blip r:embed="rId3" cstate="print">
            <a:lum contrast="10000"/>
          </a:blip>
          <a:stretch>
            <a:fillRect/>
          </a:stretch>
        </p:blipFill>
        <p:spPr>
          <a:xfrm>
            <a:off x="6572264" y="214290"/>
            <a:ext cx="2214578" cy="209697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6Se2TgI-B7A.jpg"/>
          <p:cNvPicPr>
            <a:picLocks noChangeAspect="1"/>
          </p:cNvPicPr>
          <p:nvPr/>
        </p:nvPicPr>
        <p:blipFill>
          <a:blip r:embed="rId4" cstate="print"/>
          <a:srcRect t="6468" r="5970" b="17910"/>
          <a:stretch>
            <a:fillRect/>
          </a:stretch>
        </p:blipFill>
        <p:spPr>
          <a:xfrm>
            <a:off x="5429256" y="4729624"/>
            <a:ext cx="3286148" cy="198212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Участие ОО в конкурсах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6" name="Диаграмма 5"/>
          <p:cNvGraphicFramePr/>
          <p:nvPr/>
        </p:nvGraphicFramePr>
        <p:xfrm>
          <a:off x="571472" y="1571612"/>
          <a:ext cx="821537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Участие ОО в конкурсах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17" y="1285859"/>
          <a:ext cx="8715438" cy="4714906"/>
        </p:xfrm>
        <a:graphic>
          <a:graphicData uri="http://schemas.openxmlformats.org/drawingml/2006/table">
            <a:tbl>
              <a:tblPr>
                <a:tableStyleId>{0505E3EF-67EA-436B-97B2-0124C06EBD24}</a:tableStyleId>
              </a:tblPr>
              <a:tblGrid>
                <a:gridCol w="3071837"/>
                <a:gridCol w="1428760"/>
                <a:gridCol w="1334316"/>
                <a:gridCol w="2880525"/>
              </a:tblGrid>
              <a:tr h="67355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ОО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Призовые места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% от 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общего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 </a:t>
                      </a: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кол-ва призовых мест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команд.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личные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73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МБОУ СОШ №5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7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40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15,6%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МКОУ СОШ №7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3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29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10,6%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МКОУ СОШ №14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9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44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17,6%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МКОУ гимназия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13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109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40,5%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7355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КОГОБУ Лицей №9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12</a:t>
                      </a:r>
                      <a:endParaRPr lang="ru-RU" sz="1800" b="1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58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chemeClr val="accent6">
                              <a:lumMod val="50000"/>
                            </a:schemeClr>
                          </a:solidFill>
                        </a:rPr>
                        <a:t>23,3%</a:t>
                      </a:r>
                      <a:endParaRPr lang="ru-RU" sz="1800" b="1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24000"/>
          <a:ext cx="8401080" cy="4833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191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Участие ОО в конкурсах</a:t>
            </a:r>
            <a:b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ru-RU" sz="2700" b="1" dirty="0" smtClean="0">
                <a:solidFill>
                  <a:schemeClr val="accent4">
                    <a:lumMod val="50000"/>
                  </a:schemeClr>
                </a:solidFill>
              </a:rPr>
              <a:t>соотношение участников и призеров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85852" y="264318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225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0" y="500042"/>
          <a:ext cx="8644000" cy="6142010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262037"/>
                <a:gridCol w="2125414"/>
                <a:gridCol w="362323"/>
                <a:gridCol w="300858"/>
                <a:gridCol w="339678"/>
                <a:gridCol w="362323"/>
                <a:gridCol w="339678"/>
                <a:gridCol w="349384"/>
                <a:gridCol w="378499"/>
                <a:gridCol w="339678"/>
                <a:gridCol w="339678"/>
                <a:gridCol w="362323"/>
                <a:gridCol w="362323"/>
                <a:gridCol w="378499"/>
                <a:gridCol w="417319"/>
                <a:gridCol w="375263"/>
                <a:gridCol w="414085"/>
                <a:gridCol w="417319"/>
                <a:gridCol w="417319"/>
              </a:tblGrid>
              <a:tr h="50006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/>
                        <a:t> 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/>
                        <a:t>Школы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/>
                        <a:t>   </a:t>
                      </a:r>
                      <a:r>
                        <a:rPr lang="ru-RU" sz="1000" b="1" u="none" strike="noStrike" dirty="0" smtClean="0"/>
                        <a:t> </a:t>
                      </a:r>
                      <a:r>
                        <a:rPr lang="ru-RU" sz="1000" b="1" u="none" strike="noStrike" dirty="0"/>
                        <a:t>СОШ №5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</a:p>
                    <a:p>
                      <a:pPr algn="l" fontAlgn="b"/>
                      <a:r>
                        <a:rPr lang="ru-RU" sz="1000" u="none" strike="noStrike" dirty="0"/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/>
                        <a:t>                     </a:t>
                      </a:r>
                      <a:endParaRPr lang="ru-RU" sz="1000" b="1" u="none" strike="noStrike" dirty="0" smtClean="0"/>
                    </a:p>
                    <a:p>
                      <a:pPr algn="ctr" fontAlgn="b"/>
                      <a:r>
                        <a:rPr lang="ru-RU" sz="1000" b="1" u="none" strike="noStrike" dirty="0" smtClean="0"/>
                        <a:t>  СОШ </a:t>
                      </a:r>
                      <a:r>
                        <a:rPr lang="ru-RU" sz="1000" b="1" u="none" strike="noStrike" dirty="0"/>
                        <a:t>№7</a:t>
                      </a:r>
                    </a:p>
                    <a:p>
                      <a:pPr algn="ctr" fontAlgn="b"/>
                      <a:r>
                        <a:rPr lang="ru-RU" sz="1000" b="1" u="none" strike="noStrike" dirty="0"/>
                        <a:t> 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/>
                        <a:t>    </a:t>
                      </a:r>
                      <a:r>
                        <a:rPr lang="ru-RU" sz="1000" b="1" u="none" strike="noStrike" dirty="0" smtClean="0"/>
                        <a:t> </a:t>
                      </a:r>
                      <a:r>
                        <a:rPr lang="ru-RU" sz="1000" b="1" u="none" strike="noStrike" dirty="0"/>
                        <a:t>СОШ №14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50" b="1" u="none" strike="noStrike" dirty="0"/>
                        <a:t>    </a:t>
                      </a:r>
                      <a:r>
                        <a:rPr lang="ru-RU" sz="1050" b="1" u="none" strike="noStrike" dirty="0" smtClean="0"/>
                        <a:t>гимназия</a:t>
                      </a:r>
                      <a:endParaRPr lang="ru-RU" sz="1050" b="1" u="none" strike="noStrike" dirty="0"/>
                    </a:p>
                    <a:p>
                      <a:pPr algn="l" fontAlgn="b"/>
                      <a:r>
                        <a:rPr lang="ru-RU" sz="1050" b="1" u="none" strike="noStrike" dirty="0"/>
                        <a:t> </a:t>
                      </a:r>
                    </a:p>
                    <a:p>
                      <a:pPr algn="l" fontAlgn="b"/>
                      <a:r>
                        <a:rPr lang="ru-RU" sz="1050" b="1" u="none" strike="noStrike" dirty="0"/>
                        <a:t> </a:t>
                      </a:r>
                      <a:endParaRPr lang="ru-RU" sz="105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9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/>
                        <a:t>  </a:t>
                      </a:r>
                      <a:r>
                        <a:rPr lang="ru-RU" sz="1000" b="1" u="none" strike="noStrike" dirty="0" smtClean="0"/>
                        <a:t>Лицей №</a:t>
                      </a:r>
                      <a:r>
                        <a:rPr lang="ru-RU" sz="1000" b="1" u="none" strike="noStrike" dirty="0"/>
                        <a:t>9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/>
                        <a:t>        Итого</a:t>
                      </a:r>
                    </a:p>
                    <a:p>
                      <a:pPr algn="l" fontAlgn="b"/>
                      <a:r>
                        <a:rPr lang="ru-RU" sz="1000" b="1" u="none" strike="noStrike" dirty="0"/>
                        <a:t> 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367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/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/>
                        <a:t>Конкурсы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/>
                        <a:t>ком.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/>
                        <a:t>ком.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/>
                        <a:t>ком.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/>
                        <a:t>ком.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призер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/>
                        <a:t>ком.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призер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err="1" smtClean="0"/>
                        <a:t>участни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 smtClean="0"/>
                        <a:t>призер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Математическая регата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Математическая карусель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Геометрическая мозаика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Алгебраический лабиринт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25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Юный физик 8кл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24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Магическая пятерка 7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1к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25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Планета Земля  7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18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На пути к открытиям 5-11кл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2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Без срока давности 8-11кл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Грамотей 9-11кл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59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Лингвистическая </a:t>
                      </a:r>
                      <a:r>
                        <a:rPr lang="ru-RU" sz="1200" b="0" u="none" strike="noStrike" dirty="0" err="1"/>
                        <a:t>мозгобойня</a:t>
                      </a:r>
                      <a:r>
                        <a:rPr lang="ru-RU" sz="1200" b="0" u="none" strike="noStrike" dirty="0"/>
                        <a:t> 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15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Тотальный диктант 5-11кл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69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129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Традиции и обычаи 5-6кл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137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Земля -наш дом 1-4кл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3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40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Интеллектуальный марафон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1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61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Знатоки </a:t>
                      </a:r>
                      <a:r>
                        <a:rPr lang="ru-RU" sz="1200" b="0" u="none" strike="noStrike" dirty="0" err="1"/>
                        <a:t>рус.языка</a:t>
                      </a:r>
                      <a:r>
                        <a:rPr lang="ru-RU" sz="1200" b="0" u="none" strike="noStrike" dirty="0"/>
                        <a:t> 4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 err="1"/>
                        <a:t>Юн.математик</a:t>
                      </a:r>
                      <a:r>
                        <a:rPr lang="ru-RU" sz="1200" b="0" u="none" strike="noStrike" dirty="0"/>
                        <a:t> 3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20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Конкурс чтецов 1-4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51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Литературная мозаика 1-4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80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Шашечный дебют 1-4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63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Конкурс рисунков 1-11 </a:t>
                      </a:r>
                      <a:r>
                        <a:rPr lang="ru-RU" sz="1200" b="0" u="none" strike="noStrike" dirty="0" err="1"/>
                        <a:t>кл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 </a:t>
                      </a:r>
                      <a:r>
                        <a:rPr lang="ru-RU" sz="1200" u="none" strike="noStrike" dirty="0" smtClean="0"/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Творчество </a:t>
                      </a:r>
                      <a:r>
                        <a:rPr lang="ru-RU" sz="1200" b="0" u="none" strike="noStrike" dirty="0" err="1"/>
                        <a:t>юных-за</a:t>
                      </a:r>
                      <a:r>
                        <a:rPr lang="ru-RU" sz="1200" b="0" u="none" strike="noStrike" dirty="0"/>
                        <a:t> </a:t>
                      </a:r>
                      <a:r>
                        <a:rPr lang="ru-RU" sz="1200" b="0" u="none" strike="noStrike" dirty="0" err="1"/>
                        <a:t>безоп</a:t>
                      </a:r>
                      <a:r>
                        <a:rPr lang="ru-RU" sz="1200" b="0" u="none" strike="noStrike" dirty="0"/>
                        <a:t>.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Пасха красная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35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 err="1"/>
                        <a:t>Повышевские</a:t>
                      </a:r>
                      <a:r>
                        <a:rPr lang="ru-RU" sz="1200" b="0" u="none" strike="noStrike" dirty="0"/>
                        <a:t> чтения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23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Безопасное колесо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2к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0" u="none" strike="noStrike" dirty="0"/>
                        <a:t>Первые шаги в науку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2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45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1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/>
                        <a:t>27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u="none" strike="noStrike" dirty="0"/>
                        <a:t>Рождество </a:t>
                      </a:r>
                      <a:r>
                        <a:rPr lang="ru-RU" sz="1100" b="0" u="none" strike="noStrike" dirty="0" err="1"/>
                        <a:t>прих</a:t>
                      </a:r>
                      <a:r>
                        <a:rPr lang="ru-RU" sz="1100" b="0" u="none" strike="noStrike" dirty="0"/>
                        <a:t>. в каждый дом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/>
                        <a:t>5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/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/>
                        <a:t>50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  <a:tr h="179666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/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/>
                        <a:t>Итого</a:t>
                      </a:r>
                      <a:endParaRPr lang="ru-RU" sz="1050" b="0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225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7к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40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179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3к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29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171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9к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44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329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13к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smtClean="0">
                          <a:solidFill>
                            <a:srgbClr val="C00000"/>
                          </a:solidFill>
                        </a:rPr>
                        <a:t>117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 smtClean="0"/>
                        <a:t>163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12к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solidFill>
                            <a:srgbClr val="C00000"/>
                          </a:solidFill>
                        </a:rPr>
                        <a:t>58</a:t>
                      </a:r>
                      <a:endParaRPr lang="ru-RU" sz="1200" b="1" i="0" u="none" strike="noStrike" dirty="0">
                        <a:solidFill>
                          <a:srgbClr val="C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1070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/>
                        <a:t>301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latin typeface="Times New Roman"/>
                      </a:endParaRPr>
                    </a:p>
                  </a:txBody>
                  <a:tcPr marL="5807" marR="5807" marT="5807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8596" y="0"/>
            <a:ext cx="83582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</a:rPr>
              <a:t>Мониторинг участия ОО в городских конкурсах в 2021-2022 учебном году </a:t>
            </a:r>
            <a:endParaRPr lang="ru-RU" b="1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214282" y="1928802"/>
            <a:ext cx="8715436" cy="478634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      </a:t>
            </a:r>
            <a:r>
              <a:rPr lang="ru-RU" sz="2800" b="1" dirty="0" smtClean="0"/>
              <a:t>При корректировке старых или подготовке новых положений определять до 40% количество победителей  и призеров в личном первенстве.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219200"/>
          </a:xfrm>
        </p:spPr>
        <p:txBody>
          <a:bodyPr>
            <a:normAutofit/>
          </a:bodyPr>
          <a:lstStyle/>
          <a:p>
            <a:pPr algn="ctr"/>
            <a:r>
              <a:rPr lang="ru-RU" sz="3000" b="1" dirty="0" smtClean="0">
                <a:solidFill>
                  <a:schemeClr val="accent4">
                    <a:lumMod val="50000"/>
                  </a:schemeClr>
                </a:solidFill>
              </a:rPr>
              <a:t>Предложения по определению победителей и призеров конкурсных мероприятий</a:t>
            </a:r>
            <a:endParaRPr lang="ru-RU" sz="3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345</TotalTime>
  <Words>649</Words>
  <Application>Microsoft Office PowerPoint</Application>
  <PresentationFormat>Экран (4:3)</PresentationFormat>
  <Paragraphs>624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Бумажная</vt:lpstr>
      <vt:lpstr>Организация   работы  с одаренными детьми  </vt:lpstr>
      <vt:lpstr>Слайд 2</vt:lpstr>
      <vt:lpstr>Участие ОО в конкурсах</vt:lpstr>
      <vt:lpstr>Участие ОО в конкурсах</vt:lpstr>
      <vt:lpstr>Участие ОО в конкурсах соотношение участников и призеров</vt:lpstr>
      <vt:lpstr>Слайд 6</vt:lpstr>
      <vt:lpstr>Предложения по определению победителей и призеров конкурсных мероприятий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Ульяна Аникьевна</dc:creator>
  <cp:lastModifiedBy>Ульяна Аникьевна</cp:lastModifiedBy>
  <cp:revision>28</cp:revision>
  <dcterms:created xsi:type="dcterms:W3CDTF">2022-08-19T11:45:24Z</dcterms:created>
  <dcterms:modified xsi:type="dcterms:W3CDTF">2022-11-23T07:16:13Z</dcterms:modified>
</cp:coreProperties>
</file>