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7" r:id="rId3"/>
    <p:sldId id="258" r:id="rId4"/>
    <p:sldId id="270" r:id="rId5"/>
    <p:sldId id="268" r:id="rId6"/>
    <p:sldId id="271" r:id="rId7"/>
    <p:sldId id="269" r:id="rId8"/>
    <p:sldId id="274" r:id="rId9"/>
    <p:sldId id="272" r:id="rId10"/>
    <p:sldId id="275" r:id="rId11"/>
    <p:sldId id="276" r:id="rId12"/>
    <p:sldId id="277" r:id="rId13"/>
    <p:sldId id="278" r:id="rId14"/>
    <p:sldId id="273" r:id="rId15"/>
    <p:sldId id="259" r:id="rId16"/>
    <p:sldId id="262" r:id="rId17"/>
    <p:sldId id="263" r:id="rId18"/>
    <p:sldId id="264" r:id="rId19"/>
    <p:sldId id="266" r:id="rId20"/>
    <p:sldId id="279" r:id="rId21"/>
    <p:sldId id="26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D63A"/>
    <a:srgbClr val="2F5A12"/>
    <a:srgbClr val="007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8" autoAdjust="0"/>
  </p:normalViewPr>
  <p:slideViewPr>
    <p:cSldViewPr snapToGrid="0">
      <p:cViewPr>
        <p:scale>
          <a:sx n="82" d="100"/>
          <a:sy n="82" d="100"/>
        </p:scale>
        <p:origin x="-7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D73A-0976-4439-9D7F-9D560E2E2A8E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2154-52FD-43C4-A8ED-C2533B7C9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324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D73A-0976-4439-9D7F-9D560E2E2A8E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2154-52FD-43C4-A8ED-C2533B7C9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25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D73A-0976-4439-9D7F-9D560E2E2A8E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2154-52FD-43C4-A8ED-C2533B7C98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7528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D73A-0976-4439-9D7F-9D560E2E2A8E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2154-52FD-43C4-A8ED-C2533B7C9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609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D73A-0976-4439-9D7F-9D560E2E2A8E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2154-52FD-43C4-A8ED-C2533B7C98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0387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D73A-0976-4439-9D7F-9D560E2E2A8E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2154-52FD-43C4-A8ED-C2533B7C9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593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D73A-0976-4439-9D7F-9D560E2E2A8E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2154-52FD-43C4-A8ED-C2533B7C9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701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D73A-0976-4439-9D7F-9D560E2E2A8E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2154-52FD-43C4-A8ED-C2533B7C9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66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D73A-0976-4439-9D7F-9D560E2E2A8E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2154-52FD-43C4-A8ED-C2533B7C9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664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D73A-0976-4439-9D7F-9D560E2E2A8E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2154-52FD-43C4-A8ED-C2533B7C9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751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D73A-0976-4439-9D7F-9D560E2E2A8E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2154-52FD-43C4-A8ED-C2533B7C9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965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D73A-0976-4439-9D7F-9D560E2E2A8E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2154-52FD-43C4-A8ED-C2533B7C9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85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D73A-0976-4439-9D7F-9D560E2E2A8E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2154-52FD-43C4-A8ED-C2533B7C9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09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D73A-0976-4439-9D7F-9D560E2E2A8E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2154-52FD-43C4-A8ED-C2533B7C9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069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D73A-0976-4439-9D7F-9D560E2E2A8E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2154-52FD-43C4-A8ED-C2533B7C9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806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D73A-0976-4439-9D7F-9D560E2E2A8E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2154-52FD-43C4-A8ED-C2533B7C9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31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7D73A-0976-4439-9D7F-9D560E2E2A8E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CBE2154-52FD-43C4-A8ED-C2533B7C9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84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4800" b="1" dirty="0" smtClean="0"/>
              <a:t>«ВНЕДРЕНИЕ ФГОС ДО»</a:t>
            </a:r>
            <a:br>
              <a:rPr lang="ru-RU" sz="4800" b="1" dirty="0" smtClean="0"/>
            </a:br>
            <a:r>
              <a:rPr lang="ru-RU" sz="4800" b="1" dirty="0" smtClean="0"/>
              <a:t>Из опыта работы малокомплектного детского сада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33235" y="4050833"/>
            <a:ext cx="3345085" cy="238469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Т. Ю. Рыбина заведующий </a:t>
            </a:r>
          </a:p>
          <a:p>
            <a:r>
              <a:rPr lang="ru-RU" dirty="0">
                <a:solidFill>
                  <a:schemeClr val="tx1"/>
                </a:solidFill>
              </a:rPr>
              <a:t>МДОУДС «Радуга» </a:t>
            </a:r>
          </a:p>
          <a:p>
            <a:r>
              <a:rPr lang="ru-RU" dirty="0">
                <a:solidFill>
                  <a:schemeClr val="tx1"/>
                </a:solidFill>
              </a:rPr>
              <a:t>с. Малая </a:t>
            </a:r>
            <a:r>
              <a:rPr lang="ru-RU" dirty="0" err="1">
                <a:solidFill>
                  <a:schemeClr val="tx1"/>
                </a:solidFill>
              </a:rPr>
              <a:t>Шелковка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Егорьевский район</a:t>
            </a:r>
          </a:p>
          <a:p>
            <a:r>
              <a:rPr lang="ru-RU" dirty="0">
                <a:solidFill>
                  <a:schemeClr val="tx1"/>
                </a:solidFill>
              </a:rPr>
              <a:t>Алтайский край</a:t>
            </a:r>
          </a:p>
          <a:p>
            <a:endParaRPr lang="ru-RU" dirty="0"/>
          </a:p>
        </p:txBody>
      </p:sp>
      <p:pic>
        <p:nvPicPr>
          <p:cNvPr id="5124" name="Picture 4" descr="http://www.wmu.com/userfiles/file/GA/GA%20Journey/Flower%20&amp;%20Heart%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6" y="4741099"/>
            <a:ext cx="2539914" cy="199594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wmu.com/userfiles/file/GA/GA%20Journey/Flower%20&amp;%20Heart%2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162" y="255639"/>
            <a:ext cx="1776689" cy="1396181"/>
          </a:xfrm>
          <a:prstGeom prst="rect">
            <a:avLst/>
          </a:prstGeom>
          <a:noFill/>
          <a:effectLst/>
          <a:scene3d>
            <a:camera prst="orthographicFront">
              <a:rot lat="0" lon="0" rev="8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607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612">
        <p:cut/>
      </p:transition>
    </mc:Choice>
    <mc:Fallback xmlns="">
      <p:transition advTm="8612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76709" y="625033"/>
            <a:ext cx="5243332" cy="74078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Проект «огород на подоконнике»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23008" y="1770928"/>
            <a:ext cx="3541853" cy="37617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Fisher\Desktop\DSCN19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86" y="1735961"/>
            <a:ext cx="4247909" cy="4867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77335" y="879676"/>
            <a:ext cx="4369228" cy="63660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Мини-лаборатория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7171" name="Picture 3" descr="C:\Users\Fisher\Desktop\DSCN16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42" y="1608881"/>
            <a:ext cx="6234216" cy="4734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72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Fisher\Desktop\DSCN199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8" t="3882"/>
          <a:stretch/>
        </p:blipFill>
        <p:spPr bwMode="auto">
          <a:xfrm>
            <a:off x="8275899" y="578314"/>
            <a:ext cx="3531202" cy="60859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0472"/>
            <a:ext cx="8596668" cy="682905"/>
          </a:xfrm>
        </p:spPr>
        <p:txBody>
          <a:bodyPr/>
          <a:lstStyle/>
          <a:p>
            <a:pPr algn="ctr"/>
            <a:r>
              <a:rPr lang="ru-RU" dirty="0" smtClean="0"/>
              <a:t>Предметно-пространственная среда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Fisher\Desktop\26.08.2016г Рыбина Т.Ю\DSCN027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32" y="3621277"/>
            <a:ext cx="3217762" cy="31520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Fisher\Desktop\26.08.2016г Рыбина Т.Ю\DSCN02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15359"/>
          <a:stretch/>
        </p:blipFill>
        <p:spPr bwMode="auto">
          <a:xfrm>
            <a:off x="162045" y="1343213"/>
            <a:ext cx="3657600" cy="4337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Fisher\Desktop\DSCN19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32" y="933130"/>
            <a:ext cx="3530277" cy="238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3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Fisher\Desktop\DSCN19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129" y="138896"/>
            <a:ext cx="3991797" cy="31250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6218"/>
            <a:ext cx="9589410" cy="844952"/>
          </a:xfrm>
        </p:spPr>
        <p:txBody>
          <a:bodyPr/>
          <a:lstStyle/>
          <a:p>
            <a:pPr algn="ctr"/>
            <a:r>
              <a:rPr lang="ru-RU" dirty="0" smtClean="0"/>
              <a:t>Мини-музей «Русская изба»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20" name="Picture 4" descr="C:\Users\Fisher\Desktop\DSCN2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55" y="3495555"/>
            <a:ext cx="4325472" cy="2939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Fisher\Desktop\DSCN196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3" r="23491" b="14768"/>
          <a:stretch/>
        </p:blipFill>
        <p:spPr bwMode="auto">
          <a:xfrm>
            <a:off x="196771" y="954412"/>
            <a:ext cx="3528736" cy="2985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Fisher\Desktop\DSCN19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b="11393"/>
          <a:stretch/>
        </p:blipFill>
        <p:spPr bwMode="auto">
          <a:xfrm>
            <a:off x="196770" y="4129830"/>
            <a:ext cx="3638911" cy="25999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Документы\Наша жизнь\DSCN158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1"/>
          <a:stretch/>
        </p:blipFill>
        <p:spPr bwMode="auto">
          <a:xfrm>
            <a:off x="3406055" y="1312500"/>
            <a:ext cx="4673074" cy="52555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87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8258"/>
          </a:xfrm>
        </p:spPr>
        <p:txBody>
          <a:bodyPr/>
          <a:lstStyle/>
          <a:p>
            <a:pPr algn="ctr"/>
            <a:r>
              <a:rPr lang="ru-RU" dirty="0" smtClean="0"/>
              <a:t>«Мы разные, но мы вместе»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5" name="Picture 5" descr="D:\Изображения\DCIM\мамин день\100OLYMP\PB2900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10659" r="9397" b="26673"/>
          <a:stretch/>
        </p:blipFill>
        <p:spPr bwMode="auto">
          <a:xfrm>
            <a:off x="694480" y="1461938"/>
            <a:ext cx="5497677" cy="3513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Изображения\DCIM\102BBKDC\BKDC03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2" t="23122"/>
          <a:stretch/>
        </p:blipFill>
        <p:spPr bwMode="auto">
          <a:xfrm>
            <a:off x="6393485" y="2777924"/>
            <a:ext cx="5084742" cy="3941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4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Документы\фото камера\101NIKON\DSCN16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9"/>
          <a:stretch/>
        </p:blipFill>
        <p:spPr bwMode="auto">
          <a:xfrm>
            <a:off x="324090" y="393539"/>
            <a:ext cx="3827361" cy="24910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Изображения\новый 2014\Фото с флешки телефона\300520133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50" y="66554"/>
            <a:ext cx="4193375" cy="3145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Изображения\фото с праздника\DCIM\100NIKON\DSCN04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6" t="6920" r="20464" b="13249"/>
          <a:stretch/>
        </p:blipFill>
        <p:spPr bwMode="auto">
          <a:xfrm>
            <a:off x="1239987" y="2884601"/>
            <a:ext cx="4289371" cy="3894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Fisher\Desktop\фото камера\DSCN18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2" r="1857"/>
          <a:stretch/>
        </p:blipFill>
        <p:spPr bwMode="auto">
          <a:xfrm>
            <a:off x="7945399" y="2989117"/>
            <a:ext cx="4080698" cy="3708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81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922" y="111659"/>
            <a:ext cx="8596668" cy="1320800"/>
          </a:xfrm>
        </p:spPr>
        <p:txBody>
          <a:bodyPr/>
          <a:lstStyle/>
          <a:p>
            <a:pPr algn="ctr"/>
            <a:r>
              <a:rPr lang="ru-RU" u="sng" dirty="0" smtClean="0"/>
              <a:t>За время работы мы добились следующих результатов:</a:t>
            </a:r>
            <a:endParaRPr lang="ru-RU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9423" y="1432459"/>
            <a:ext cx="8846912" cy="4995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</a:rPr>
              <a:t>Привели в соответствие ФГОС ДО нормативно-правовое  обеспечение  работы МДОУ:</a:t>
            </a:r>
          </a:p>
          <a:p>
            <a:pPr marL="400050" indent="-400050">
              <a:buAutoNum type="romanUcPeriod"/>
            </a:pPr>
            <a:endParaRPr lang="ru-RU" sz="2200" b="1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200" dirty="0" smtClean="0"/>
          </a:p>
          <a:p>
            <a:pPr>
              <a:buFont typeface="Arial" panose="020B0604020202020204" pitchFamily="34" charset="0"/>
              <a:buChar char="•"/>
            </a:pPr>
            <a:endParaRPr lang="ru-RU" sz="2200" dirty="0" smtClean="0"/>
          </a:p>
          <a:p>
            <a:pPr>
              <a:buFont typeface="Wingdings" panose="05000000000000000000" pitchFamily="2" charset="2"/>
              <a:buChar char="v"/>
            </a:pPr>
            <a:endParaRPr lang="ru-RU" sz="2200" dirty="0" smtClean="0"/>
          </a:p>
          <a:p>
            <a:pPr>
              <a:buFont typeface="Wingdings" panose="05000000000000000000" pitchFamily="2" charset="2"/>
              <a:buChar char="v"/>
            </a:pPr>
            <a:endParaRPr lang="ru-RU" sz="22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91728" y="2359557"/>
            <a:ext cx="6976969" cy="1357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v"/>
            </a:pPr>
            <a:r>
              <a:rPr lang="ru-RU" u="sng" dirty="0"/>
              <a:t>Разработали и утвердили: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план внедрения ФГОС </a:t>
            </a:r>
            <a:r>
              <a:rPr lang="ru-RU" dirty="0" smtClean="0"/>
              <a:t>ДО,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локальные акты, регламентирующие введение ФГОС </a:t>
            </a:r>
            <a:r>
              <a:rPr lang="ru-RU" dirty="0" smtClean="0"/>
              <a:t>ДО.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10664" y="3893494"/>
            <a:ext cx="6976969" cy="1339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v"/>
            </a:pPr>
            <a:r>
              <a:rPr lang="ru-RU" u="sng" dirty="0">
                <a:solidFill>
                  <a:schemeClr val="bg1"/>
                </a:solidFill>
              </a:rPr>
              <a:t>Внесли изменения в: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Устав </a:t>
            </a:r>
            <a:r>
              <a:rPr lang="ru-RU" dirty="0" smtClean="0">
                <a:solidFill>
                  <a:schemeClr val="bg1"/>
                </a:solidFill>
              </a:rPr>
              <a:t>МДОУДС «Радуга»,</a:t>
            </a:r>
            <a:endParaRPr lang="ru-RU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Должностные инструкции,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Программу развития </a:t>
            </a:r>
            <a:r>
              <a:rPr lang="ru-RU" dirty="0" smtClean="0">
                <a:solidFill>
                  <a:schemeClr val="bg1"/>
                </a:solidFill>
              </a:rPr>
              <a:t>МДОУДС «Радуга» </a:t>
            </a:r>
            <a:r>
              <a:rPr lang="ru-RU" dirty="0">
                <a:solidFill>
                  <a:schemeClr val="bg1"/>
                </a:solidFill>
              </a:rPr>
              <a:t>на 2014 – 2018 гг.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56338" y="5409825"/>
            <a:ext cx="6943220" cy="1195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Сформировали банк данных нормативно – правовых документов, регламентирующих введение и реализацию ФГОС </a:t>
            </a:r>
            <a:r>
              <a:rPr lang="ru-RU" dirty="0" smtClean="0"/>
              <a:t>ДО.</a:t>
            </a:r>
            <a:endParaRPr lang="ru-RU" dirty="0"/>
          </a:p>
          <a:p>
            <a:pPr algn="ctr"/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3107649"/>
      </p:ext>
    </p:extLst>
  </p:cSld>
  <p:clrMapOvr>
    <a:masterClrMapping/>
  </p:clrMapOvr>
  <p:transition spd="slow" advClick="0" advTm="26251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318" y="282669"/>
            <a:ext cx="8846912" cy="63716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smtClean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Организовали административное сопровождение повышения педагогической компетентности в вопросах реализации ФГОС ДО: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2" name="Пятиугольник 1"/>
          <p:cNvSpPr/>
          <p:nvPr/>
        </p:nvSpPr>
        <p:spPr>
          <a:xfrm>
            <a:off x="505317" y="3953153"/>
            <a:ext cx="9562135" cy="805758"/>
          </a:xfrm>
          <a:prstGeom prst="homePlat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Скорректировали и реализовали план – график повышения квалификации педагогических кадров в условиях реализации </a:t>
            </a:r>
            <a:r>
              <a:rPr lang="ru-RU" dirty="0" smtClean="0">
                <a:solidFill>
                  <a:schemeClr val="tx1"/>
                </a:solidFill>
              </a:rPr>
              <a:t>ФГОС</a:t>
            </a:r>
            <a:endParaRPr lang="ru-RU" dirty="0"/>
          </a:p>
        </p:txBody>
      </p:sp>
      <p:sp>
        <p:nvSpPr>
          <p:cNvPr id="4" name="Пятиугольник 3"/>
          <p:cNvSpPr/>
          <p:nvPr/>
        </p:nvSpPr>
        <p:spPr>
          <a:xfrm>
            <a:off x="505317" y="1313365"/>
            <a:ext cx="9562135" cy="805758"/>
          </a:xfrm>
          <a:prstGeom prst="homePlat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Провели </a:t>
            </a:r>
            <a:r>
              <a:rPr lang="ru-RU" dirty="0">
                <a:solidFill>
                  <a:schemeClr val="tx1"/>
                </a:solidFill>
              </a:rPr>
              <a:t>оценку готовности учреждения и педагогического коллектива к введению ФГОС </a:t>
            </a:r>
            <a:r>
              <a:rPr lang="ru-RU" dirty="0" smtClean="0">
                <a:solidFill>
                  <a:schemeClr val="tx1"/>
                </a:solidFill>
              </a:rPr>
              <a:t>ДО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505318" y="2238951"/>
            <a:ext cx="9562135" cy="805758"/>
          </a:xfrm>
          <a:prstGeom prst="homePlat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Создали рабочую группу по подготовке </a:t>
            </a:r>
            <a:r>
              <a:rPr lang="ru-RU" dirty="0" smtClean="0">
                <a:solidFill>
                  <a:schemeClr val="tx1"/>
                </a:solidFill>
              </a:rPr>
              <a:t>и введению </a:t>
            </a:r>
            <a:r>
              <a:rPr lang="ru-RU" dirty="0">
                <a:solidFill>
                  <a:schemeClr val="tx1"/>
                </a:solidFill>
              </a:rPr>
              <a:t>ФГОС </a:t>
            </a:r>
            <a:r>
              <a:rPr lang="ru-RU" dirty="0" smtClean="0">
                <a:solidFill>
                  <a:schemeClr val="tx1"/>
                </a:solidFill>
              </a:rPr>
              <a:t>ДО, </a:t>
            </a:r>
            <a:r>
              <a:rPr lang="ru-RU" dirty="0">
                <a:solidFill>
                  <a:schemeClr val="tx1"/>
                </a:solidFill>
              </a:rPr>
              <a:t>разработали план работы группы с общим сбором не реже 1 раза в </a:t>
            </a:r>
            <a:r>
              <a:rPr lang="ru-RU" dirty="0" smtClean="0">
                <a:solidFill>
                  <a:schemeClr val="tx1"/>
                </a:solidFill>
              </a:rPr>
              <a:t>месяц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505318" y="4894479"/>
            <a:ext cx="9562135" cy="805758"/>
          </a:xfrm>
          <a:prstGeom prst="homePlat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Изучили </a:t>
            </a:r>
            <a:r>
              <a:rPr lang="ru-RU" dirty="0">
                <a:solidFill>
                  <a:schemeClr val="tx1"/>
                </a:solidFill>
              </a:rPr>
              <a:t>опыт внедрения ФГОС </a:t>
            </a:r>
            <a:r>
              <a:rPr lang="ru-RU" dirty="0" smtClean="0">
                <a:solidFill>
                  <a:schemeClr val="tx1"/>
                </a:solidFill>
              </a:rPr>
              <a:t>ДО </a:t>
            </a:r>
            <a:r>
              <a:rPr lang="ru-RU" dirty="0">
                <a:solidFill>
                  <a:schemeClr val="tx1"/>
                </a:solidFill>
              </a:rPr>
              <a:t>в других регионах </a:t>
            </a:r>
            <a:r>
              <a:rPr lang="ru-RU" dirty="0" smtClean="0">
                <a:solidFill>
                  <a:schemeClr val="tx1"/>
                </a:solidFill>
              </a:rPr>
              <a:t>РФ</a:t>
            </a:r>
            <a:endParaRPr lang="ru-RU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-98322" y="3149819"/>
            <a:ext cx="9562135" cy="805758"/>
          </a:xfrm>
          <a:prstGeom prst="homePlat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Реализовали </a:t>
            </a:r>
            <a:r>
              <a:rPr lang="ru-RU" dirty="0">
                <a:solidFill>
                  <a:schemeClr val="tx1"/>
                </a:solidFill>
              </a:rPr>
              <a:t>программу внутреннего </a:t>
            </a:r>
            <a:r>
              <a:rPr lang="ru-RU" dirty="0" err="1">
                <a:solidFill>
                  <a:schemeClr val="tx1"/>
                </a:solidFill>
              </a:rPr>
              <a:t>практико</a:t>
            </a:r>
            <a:r>
              <a:rPr lang="ru-RU" dirty="0">
                <a:solidFill>
                  <a:schemeClr val="tx1"/>
                </a:solidFill>
              </a:rPr>
              <a:t> – направленного семинара </a:t>
            </a:r>
            <a:r>
              <a:rPr lang="ru-RU" dirty="0" smtClean="0">
                <a:solidFill>
                  <a:schemeClr val="tx1"/>
                </a:solidFill>
              </a:rPr>
              <a:t>«Введение  ФГОС ДО»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8" name="Пятиугольник 7"/>
          <p:cNvSpPr/>
          <p:nvPr/>
        </p:nvSpPr>
        <p:spPr>
          <a:xfrm>
            <a:off x="505318" y="5613722"/>
            <a:ext cx="9562135" cy="1010699"/>
          </a:xfrm>
          <a:prstGeom prst="homePlat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Пополнили </a:t>
            </a:r>
            <a:r>
              <a:rPr lang="ru-RU" dirty="0">
                <a:solidFill>
                  <a:schemeClr val="tx1"/>
                </a:solidFill>
              </a:rPr>
              <a:t>методическую библиотеку </a:t>
            </a:r>
            <a:r>
              <a:rPr lang="ru-RU" dirty="0" smtClean="0">
                <a:solidFill>
                  <a:schemeClr val="tx1"/>
                </a:solidFill>
              </a:rPr>
              <a:t>МДОУ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146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80"/>
    </mc:Choice>
    <mc:Fallback xmlns="">
      <p:transition spd="slow" advTm="3758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318" y="282669"/>
            <a:ext cx="8846912" cy="63716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Организовали научно – методическое сопровождение повышения педагогической компетентности :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tx1"/>
              </a:solidFill>
            </a:endParaRPr>
          </a:p>
          <a:p>
            <a:pPr marL="400050" indent="-400050">
              <a:buAutoNum type="romanUcPeriod"/>
            </a:pPr>
            <a:endParaRPr lang="ru-RU" sz="2000" b="1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2" name="Пятиугольник 1"/>
          <p:cNvSpPr/>
          <p:nvPr/>
        </p:nvSpPr>
        <p:spPr>
          <a:xfrm>
            <a:off x="324249" y="1196065"/>
            <a:ext cx="9027981" cy="112262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/>
              <a:t>Провели диагностику образовательных потребностей  и профессиональных затруднений педагогов ДОУ</a:t>
            </a:r>
            <a:endParaRPr lang="ru-RU" sz="2000" dirty="0"/>
          </a:p>
        </p:txBody>
      </p:sp>
      <p:sp>
        <p:nvSpPr>
          <p:cNvPr id="4" name="Пятиугольник 3"/>
          <p:cNvSpPr/>
          <p:nvPr/>
        </p:nvSpPr>
        <p:spPr>
          <a:xfrm>
            <a:off x="585290" y="2469585"/>
            <a:ext cx="9027981" cy="112262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/>
              <a:t>Ввели в Годовой план и реализовали систему педагогических мероприятий по актуальным вопросам перехода на ФГОС ДО</a:t>
            </a:r>
            <a:endParaRPr lang="ru-RU" sz="2000" dirty="0"/>
          </a:p>
        </p:txBody>
      </p:sp>
      <p:sp>
        <p:nvSpPr>
          <p:cNvPr id="5" name="Пятиугольник 4"/>
          <p:cNvSpPr/>
          <p:nvPr/>
        </p:nvSpPr>
        <p:spPr>
          <a:xfrm>
            <a:off x="775413" y="3811509"/>
            <a:ext cx="9027981" cy="112262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/>
              <a:t>Приняли участие в методических объединениях работников ДОУ по теме: Организация работы по переходу на ФГОС дошкольного образования»</a:t>
            </a:r>
            <a:endParaRPr lang="ru-RU" sz="2000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840296" y="5217815"/>
            <a:ext cx="9027981" cy="112262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/>
              <a:t>Организовали обмен положительным опытом педагогов МДОУ по вопросам введения ФГОС (отчёты, презентации, открытые просмотры, консультации)</a:t>
            </a:r>
            <a:endParaRPr lang="ru-RU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35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70"/>
    </mc:Choice>
    <mc:Fallback xmlns="">
      <p:transition spd="slow" advTm="2597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318" y="282669"/>
            <a:ext cx="8846912" cy="63716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Информационное и материально – техническое обеспечение процесса: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tx1"/>
              </a:solidFill>
            </a:endParaRPr>
          </a:p>
        </p:txBody>
      </p:sp>
      <p:sp>
        <p:nvSpPr>
          <p:cNvPr id="4" name="6-конечная звезда 3"/>
          <p:cNvSpPr/>
          <p:nvPr/>
        </p:nvSpPr>
        <p:spPr>
          <a:xfrm>
            <a:off x="170340" y="1099996"/>
            <a:ext cx="3016480" cy="269793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Размещение материалов работы на сайте МДОУ </a:t>
            </a:r>
            <a:endParaRPr lang="ru-RU" dirty="0"/>
          </a:p>
        </p:txBody>
      </p:sp>
      <p:sp>
        <p:nvSpPr>
          <p:cNvPr id="5" name="6-конечная звезда 4"/>
          <p:cNvSpPr/>
          <p:nvPr/>
        </p:nvSpPr>
        <p:spPr>
          <a:xfrm>
            <a:off x="3598753" y="1856840"/>
            <a:ext cx="3100646" cy="289006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Информирование родителей /собрания, консультации, стенды/</a:t>
            </a:r>
            <a:endParaRPr lang="ru-RU" dirty="0"/>
          </a:p>
        </p:txBody>
      </p:sp>
      <p:sp>
        <p:nvSpPr>
          <p:cNvPr id="6" name="6-конечная звезда 5"/>
          <p:cNvSpPr/>
          <p:nvPr/>
        </p:nvSpPr>
        <p:spPr>
          <a:xfrm>
            <a:off x="6699399" y="3797929"/>
            <a:ext cx="3208111" cy="283222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Обеспечение публичной отчётности о ходе и результатах работы</a:t>
            </a:r>
            <a:endParaRPr lang="ru-RU" dirty="0"/>
          </a:p>
        </p:txBody>
      </p:sp>
      <p:sp>
        <p:nvSpPr>
          <p:cNvPr id="7" name="7-конечная звезда 6"/>
          <p:cNvSpPr/>
          <p:nvPr/>
        </p:nvSpPr>
        <p:spPr>
          <a:xfrm>
            <a:off x="241426" y="3911097"/>
            <a:ext cx="4160065" cy="2856368"/>
          </a:xfrm>
          <a:prstGeom prst="star7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Анализ материально – технического  и методического обеспечения с позиций требований ФГОС ДО</a:t>
            </a:r>
            <a:endParaRPr lang="ru-RU" dirty="0"/>
          </a:p>
        </p:txBody>
      </p:sp>
      <p:sp>
        <p:nvSpPr>
          <p:cNvPr id="8" name="7-конечная звезда 7"/>
          <p:cNvSpPr/>
          <p:nvPr/>
        </p:nvSpPr>
        <p:spPr>
          <a:xfrm>
            <a:off x="6479096" y="874036"/>
            <a:ext cx="3046491" cy="2371253"/>
          </a:xfrm>
          <a:prstGeom prst="star7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Обеспечение соответствия предметно – пространственной среды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76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47"/>
    </mc:Choice>
    <mc:Fallback xmlns="">
      <p:transition spd="slow" advTm="3214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734" y="309241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Несомненно, не все проекты реализованы. В ближайшей перспективе планируется:</a:t>
            </a:r>
            <a:endParaRPr lang="ru-RU" dirty="0"/>
          </a:p>
        </p:txBody>
      </p:sp>
      <p:sp>
        <p:nvSpPr>
          <p:cNvPr id="8" name="Пятиугольник 7"/>
          <p:cNvSpPr/>
          <p:nvPr/>
        </p:nvSpPr>
        <p:spPr>
          <a:xfrm>
            <a:off x="968721" y="1747320"/>
            <a:ext cx="8845235" cy="1113576"/>
          </a:xfrm>
          <a:prstGeom prst="homePlate">
            <a:avLst/>
          </a:prstGeom>
          <a:ln w="79375" cmpd="tri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Дополнение  Программы  развития МДОУДС «Радуга» на 2015-2019гг</a:t>
            </a:r>
            <a:endParaRPr lang="ru-RU" dirty="0"/>
          </a:p>
        </p:txBody>
      </p:sp>
      <p:sp>
        <p:nvSpPr>
          <p:cNvPr id="10" name="Пятиугольник 9"/>
          <p:cNvSpPr/>
          <p:nvPr/>
        </p:nvSpPr>
        <p:spPr>
          <a:xfrm>
            <a:off x="968721" y="3138585"/>
            <a:ext cx="8845235" cy="1113576"/>
          </a:xfrm>
          <a:prstGeom prst="homePlate">
            <a:avLst/>
          </a:prstGeom>
          <a:ln w="79375" cmpd="tri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Дальнейшее совершенствование предметно – пространственной развивающей среды МДОУ</a:t>
            </a:r>
            <a:endParaRPr lang="ru-RU" dirty="0"/>
          </a:p>
        </p:txBody>
      </p:sp>
      <p:sp>
        <p:nvSpPr>
          <p:cNvPr id="12" name="Пятиугольник 11"/>
          <p:cNvSpPr/>
          <p:nvPr/>
        </p:nvSpPr>
        <p:spPr>
          <a:xfrm>
            <a:off x="968721" y="4529850"/>
            <a:ext cx="8845235" cy="1113576"/>
          </a:xfrm>
          <a:prstGeom prst="homePlate">
            <a:avLst/>
          </a:prstGeom>
          <a:ln w="79375" cmpd="tri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Обобщение и распространение положительного педагогического опыта работы в рамках ФГОС ДО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96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5"/>
    </mc:Choice>
    <mc:Fallback xmlns="">
      <p:transition spd="slow" advTm="2007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19477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Когда перед коллективом ДС «Радуга» встал вопрос о внедрении ФГОС ДО, мы призадумались… С чего начать? Что делать? И в какой последовательности?...</a:t>
            </a:r>
            <a:endParaRPr lang="ru-RU" dirty="0"/>
          </a:p>
        </p:txBody>
      </p:sp>
      <p:pic>
        <p:nvPicPr>
          <p:cNvPr id="3074" name="Picture 2" descr="http://transformingkidsministry.files.wordpress.com/2014/02/thinking-bo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996" y="2669295"/>
            <a:ext cx="4639343" cy="366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275684"/>
      </p:ext>
    </p:extLst>
  </p:cSld>
  <p:clrMapOvr>
    <a:masterClrMapping/>
  </p:clrMapOvr>
  <p:transition spd="slow" advTm="6552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Документы\Наша жизнь\DSCN18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53" y="64350"/>
            <a:ext cx="8808335" cy="6691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7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313" y="1189022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  <p:pic>
        <p:nvPicPr>
          <p:cNvPr id="2050" name="Picture 2" descr="http://clipartika.com/uploads/posts/1396423140_0uzj4iyqecbfs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060" y="3342991"/>
            <a:ext cx="47625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30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8"/>
    </mc:Choice>
    <mc:Fallback xmlns="">
      <p:transition spd="slow" advTm="536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734" y="309241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Но, «</a:t>
            </a:r>
            <a:r>
              <a:rPr lang="ru-RU" i="1" dirty="0"/>
              <a:t>Г</a:t>
            </a:r>
            <a:r>
              <a:rPr lang="ru-RU" i="1" dirty="0" smtClean="0"/>
              <a:t>лаза бояться , а руки делают</a:t>
            </a:r>
            <a:r>
              <a:rPr lang="ru-RU" dirty="0" smtClean="0"/>
              <a:t>». </a:t>
            </a:r>
            <a:br>
              <a:rPr lang="ru-RU" dirty="0" smtClean="0"/>
            </a:br>
            <a:r>
              <a:rPr lang="ru-RU" dirty="0" smtClean="0"/>
              <a:t>Первым делом мы: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9734" y="1559871"/>
            <a:ext cx="8596668" cy="1473039"/>
          </a:xfrm>
        </p:spPr>
        <p:txBody>
          <a:bodyPr>
            <a:normAutofit/>
          </a:bodyPr>
          <a:lstStyle/>
          <a:p>
            <a:r>
              <a:rPr lang="ru-RU" sz="2400" dirty="0"/>
              <a:t>с</a:t>
            </a:r>
            <a:r>
              <a:rPr lang="ru-RU" sz="2400" dirty="0" smtClean="0"/>
              <a:t>оздали рабочую группу                                   </a:t>
            </a:r>
          </a:p>
          <a:p>
            <a:pPr marL="0" indent="0">
              <a:buNone/>
            </a:pPr>
            <a:r>
              <a:rPr lang="ru-RU" sz="2400" dirty="0" smtClean="0"/>
              <a:t>                  из самых – самых –самых</a:t>
            </a:r>
          </a:p>
          <a:p>
            <a:pPr marL="0" indent="0">
              <a:buNone/>
            </a:pPr>
            <a:r>
              <a:rPr lang="ru-RU" sz="2400" dirty="0"/>
              <a:t>о</a:t>
            </a:r>
            <a:r>
              <a:rPr lang="ru-RU" sz="2400" dirty="0" smtClean="0"/>
              <a:t>пытных, продвинутых и креативных                                          </a:t>
            </a:r>
            <a:endParaRPr lang="ru-RU" sz="24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98977" y="5254517"/>
            <a:ext cx="8596668" cy="764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/>
              <a:t>составили Дорожную карту по внедрению ФГОС ДО в нашем МДОУ   (утв. 02.09.2014 г.)</a:t>
            </a:r>
            <a:endParaRPr lang="ru-RU" sz="24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98977" y="3682822"/>
            <a:ext cx="8596668" cy="60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/>
              <a:t>изучили ФГОС ДО и сопутствующие материалы.</a:t>
            </a:r>
            <a:endParaRPr lang="ru-RU" sz="2400" dirty="0"/>
          </a:p>
        </p:txBody>
      </p:sp>
      <p:pic>
        <p:nvPicPr>
          <p:cNvPr id="11" name="Picture 8" descr="http://derzhava.today/wp-content/uploads/2015/02/dokument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351" y="3682822"/>
            <a:ext cx="1205072" cy="82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935667" y="1500523"/>
            <a:ext cx="2167999" cy="1539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http://www.changemakers.com/sites/default/files/changemakers_innovation/profile_images/children_togeth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73" y="1337453"/>
            <a:ext cx="1750439" cy="1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48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35"/>
    </mc:Choice>
    <mc:Fallback xmlns="">
      <p:transition spd="slow" advTm="2943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97711"/>
            <a:ext cx="8596668" cy="1432689"/>
          </a:xfrm>
        </p:spPr>
        <p:txBody>
          <a:bodyPr/>
          <a:lstStyle/>
          <a:p>
            <a:pPr algn="ctr"/>
            <a:r>
              <a:rPr lang="ru-RU" dirty="0" smtClean="0"/>
              <a:t>«Ученье – свет, а не ученье …»</a:t>
            </a:r>
            <a:endParaRPr lang="ru-RU" dirty="0"/>
          </a:p>
        </p:txBody>
      </p:sp>
      <p:pic>
        <p:nvPicPr>
          <p:cNvPr id="1026" name="Picture 2" descr="C:\Users\Fisher\Desktop\DSCN20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455" y="1184686"/>
            <a:ext cx="4791919" cy="5534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isher\Desktop\DSCN18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01" y="2222198"/>
            <a:ext cx="4828633" cy="4378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52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022251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Постоянно действующий семинар-практикум </a:t>
            </a:r>
            <a:r>
              <a:rPr lang="ru-RU" dirty="0"/>
              <a:t>«Организация образовательной деятельности в соответствии с ФГОС ДО»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400" dirty="0"/>
              <a:t>«Планирование в дошкольном учреждении в соответствии с ФГОС ДО</a:t>
            </a:r>
            <a:r>
              <a:rPr lang="ru-RU" sz="2400" dirty="0" smtClean="0"/>
              <a:t>»</a:t>
            </a:r>
          </a:p>
          <a:p>
            <a:endParaRPr lang="ru-RU" sz="2400" dirty="0" smtClean="0"/>
          </a:p>
          <a:p>
            <a:r>
              <a:rPr lang="ru-RU" sz="2400" dirty="0" smtClean="0"/>
              <a:t>«Использование ИКТ в деятельности ДОУ в соответствии с ФГОС ДО» </a:t>
            </a:r>
          </a:p>
          <a:p>
            <a:endParaRPr lang="ru-RU" sz="2400" dirty="0" smtClean="0"/>
          </a:p>
          <a:p>
            <a:r>
              <a:rPr lang="ru-RU" sz="2400" dirty="0" smtClean="0"/>
              <a:t>« </a:t>
            </a:r>
            <a:r>
              <a:rPr lang="ru-RU" sz="2400" dirty="0" err="1"/>
              <a:t>Деятельностный</a:t>
            </a:r>
            <a:r>
              <a:rPr lang="ru-RU" sz="2400" dirty="0"/>
              <a:t> подход – как основная форма организации работы с детьми</a:t>
            </a:r>
            <a:r>
              <a:rPr lang="ru-RU" sz="2400" dirty="0" smtClean="0"/>
              <a:t>»</a:t>
            </a:r>
          </a:p>
          <a:p>
            <a:endParaRPr lang="ru-RU" sz="2400" dirty="0"/>
          </a:p>
          <a:p>
            <a:r>
              <a:rPr lang="ru-RU" sz="2400" dirty="0"/>
              <a:t>«Проектный метод, как инновационная педагогическая технология в период введения ФГОС ДО»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944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Образовательный процесс в ДОУ.</a:t>
            </a:r>
            <a:br>
              <a:rPr lang="ru-RU" dirty="0" smtClean="0"/>
            </a:br>
            <a:r>
              <a:rPr lang="ru-RU" dirty="0" smtClean="0"/>
              <a:t>Так было…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Документы\Наша жизнь\DSCN17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" t="26317" r="-1720" b="-1147"/>
          <a:stretch/>
        </p:blipFill>
        <p:spPr bwMode="auto">
          <a:xfrm>
            <a:off x="972272" y="1805652"/>
            <a:ext cx="8386497" cy="4641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21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38896"/>
            <a:ext cx="8596668" cy="1791504"/>
          </a:xfrm>
        </p:spPr>
        <p:txBody>
          <a:bodyPr/>
          <a:lstStyle/>
          <a:p>
            <a:pPr algn="ctr"/>
            <a:r>
              <a:rPr lang="ru-RU" dirty="0" smtClean="0"/>
              <a:t>Так есть!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Fisher\Desktop\DSCN19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107" y="2510780"/>
            <a:ext cx="5063504" cy="4213186"/>
          </a:xfrm>
          <a:prstGeom prst="round2DiagRect">
            <a:avLst>
              <a:gd name="adj1" fmla="val 16667"/>
              <a:gd name="adj2" fmla="val 267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окументы\Наша жизнь\DSCN18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7939"/>
            <a:ext cx="6738575" cy="4409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15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DCIM\100NIKON\DSCN19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7" t="22110" r="18185"/>
          <a:stretch/>
        </p:blipFill>
        <p:spPr bwMode="auto">
          <a:xfrm>
            <a:off x="243069" y="324089"/>
            <a:ext cx="5660020" cy="61030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Fisher\Desktop\DSCN19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205" y="948310"/>
            <a:ext cx="5688973" cy="4854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6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483" y="331808"/>
            <a:ext cx="8596668" cy="767787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5122" name="Picture 2" descr="C:\Users\Fisher\Desktop\DSCN19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61" y="335665"/>
            <a:ext cx="4919239" cy="5534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Fisher\Desktop\DSCN19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t="24810"/>
          <a:stretch/>
        </p:blipFill>
        <p:spPr bwMode="auto">
          <a:xfrm>
            <a:off x="6146156" y="1192191"/>
            <a:ext cx="5431833" cy="5534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2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8|2|1.6|4.1|1.9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6.2|5.8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5.1|4.5|0.3|5.3|5.4|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3|5.9|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.2|5.1|4.9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5.1|4.9"/>
</p:tagLst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1058</TotalTime>
  <Words>531</Words>
  <Application>Microsoft Office PowerPoint</Application>
  <PresentationFormat>Произвольный</PresentationFormat>
  <Paragraphs>67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Грань</vt:lpstr>
      <vt:lpstr>«ВНЕДРЕНИЕ ФГОС ДО» Из опыта работы малокомплектного детского сада</vt:lpstr>
      <vt:lpstr>Когда перед коллективом ДС «Радуга» встал вопрос о внедрении ФГОС ДО, мы призадумались… С чего начать? Что делать? И в какой последовательности?...</vt:lpstr>
      <vt:lpstr>Но, «Глаза бояться , а руки делают».  Первым делом мы: </vt:lpstr>
      <vt:lpstr>«Ученье – свет, а не ученье …»</vt:lpstr>
      <vt:lpstr>Постоянно действующий семинар-практикум «Организация образовательной деятельности в соответствии с ФГОС ДО» </vt:lpstr>
      <vt:lpstr>Образовательный процесс в ДОУ. Так было…</vt:lpstr>
      <vt:lpstr>Так есть!</vt:lpstr>
      <vt:lpstr>Презентация PowerPoint</vt:lpstr>
      <vt:lpstr>Презентация PowerPoint</vt:lpstr>
      <vt:lpstr>Мини-лаборатория</vt:lpstr>
      <vt:lpstr>Предметно-пространственная среда</vt:lpstr>
      <vt:lpstr>Мини-музей «Русская изба»</vt:lpstr>
      <vt:lpstr>«Мы разные, но мы вместе»</vt:lpstr>
      <vt:lpstr>Презентация PowerPoint</vt:lpstr>
      <vt:lpstr>За время работы мы добились следующих результатов:</vt:lpstr>
      <vt:lpstr>Презентация PowerPoint</vt:lpstr>
      <vt:lpstr>Презентация PowerPoint</vt:lpstr>
      <vt:lpstr>Презентация PowerPoint</vt:lpstr>
      <vt:lpstr>Несомненно, не все проекты реализованы. В ближайшей перспективе планируется: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Fisher</cp:lastModifiedBy>
  <cp:revision>58</cp:revision>
  <dcterms:created xsi:type="dcterms:W3CDTF">2015-08-06T02:15:54Z</dcterms:created>
  <dcterms:modified xsi:type="dcterms:W3CDTF">2016-08-25T12:45:53Z</dcterms:modified>
</cp:coreProperties>
</file>