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6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5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861A8-0617-4E30-A589-37F6AF8D4994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6AE9F-89DF-4BBB-928D-E1EEF6E37D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64FC2B-ED56-4487-BB0D-0A3CDE3247D7}" type="slidenum">
              <a:rPr lang="ru-RU" altLang="ru-RU">
                <a:solidFill>
                  <a:prstClr val="black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ru-RU" altLang="ru-RU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64FC2B-ED56-4487-BB0D-0A3CDE3247D7}" type="slidenum">
              <a:rPr lang="ru-RU" altLang="ru-RU">
                <a:solidFill>
                  <a:prstClr val="black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ru-RU" altLang="ru-RU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64FC2B-ED56-4487-BB0D-0A3CDE3247D7}" type="slidenum">
              <a:rPr lang="ru-RU" altLang="ru-RU">
                <a:solidFill>
                  <a:prstClr val="black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ru-RU" altLang="ru-RU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B00F-FD42-4961-B121-1ECD1973C404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2DA2-76F7-43CA-B19C-941E89649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B00F-FD42-4961-B121-1ECD1973C404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2DA2-76F7-43CA-B19C-941E89649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B00F-FD42-4961-B121-1ECD1973C404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2DA2-76F7-43CA-B19C-941E89649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Полилиния 3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B3B3B">
                  <a:shade val="90000"/>
                </a:srgbClr>
              </a:solidFill>
            </a:endParaRPr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B3B3B">
                  <a:shade val="90000"/>
                </a:srgbClr>
              </a:solidFill>
            </a:endParaRPr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F0425-5922-474B-8AC9-74550464BD5E}" type="slidenum">
              <a:rPr lang="ru-RU">
                <a:solidFill>
                  <a:srgbClr val="3B3B3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B3B3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498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B00F-FD42-4961-B121-1ECD1973C404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2DA2-76F7-43CA-B19C-941E89649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B00F-FD42-4961-B121-1ECD1973C404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2DA2-76F7-43CA-B19C-941E89649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B00F-FD42-4961-B121-1ECD1973C404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2DA2-76F7-43CA-B19C-941E89649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B00F-FD42-4961-B121-1ECD1973C404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2DA2-76F7-43CA-B19C-941E89649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B00F-FD42-4961-B121-1ECD1973C404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2DA2-76F7-43CA-B19C-941E89649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B00F-FD42-4961-B121-1ECD1973C404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2DA2-76F7-43CA-B19C-941E89649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B00F-FD42-4961-B121-1ECD1973C404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2DA2-76F7-43CA-B19C-941E89649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B00F-FD42-4961-B121-1ECD1973C404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2DA2-76F7-43CA-B19C-941E89649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DB00F-FD42-4961-B121-1ECD1973C404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D2DA2-76F7-43CA-B19C-941E89649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Модуль проектной деятельности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проектов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428760" y="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Проект </a:t>
            </a:r>
            <a:r>
              <a:rPr lang="ru-RU" sz="4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2"/>
          <p:cNvSpPr/>
          <p:nvPr/>
        </p:nvSpPr>
        <p:spPr>
          <a:xfrm>
            <a:off x="285840" y="783720"/>
            <a:ext cx="8571960" cy="5576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Тема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 Разработка программной системы для анализа тональности отзывов на товары </a:t>
            </a:r>
            <a:r>
              <a:rPr lang="ru-RU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Интернет-магазина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Руководитель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ассистент каф. МОП ЭВМ Данилов И. Г.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Количество исполнителей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2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Срок реализации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24.10.2016 – 03.04. 2017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Краткое содержание работ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проектирование системы;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разработка обучающей модели;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выбор алгоритма, инструментов классификации и обучение классификатора;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разработка подсистемы извлечения товаров и отзывов из </a:t>
            </a:r>
            <a:r>
              <a:rPr lang="ru-RU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Интернет-магазина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;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разработка подсистемы анализа тональности извлеченных отзывов на основе обученного классификатора;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интеграция подсистем.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428596" y="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Проект </a:t>
            </a:r>
            <a:r>
              <a:rPr lang="ru-RU" sz="4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 </a:t>
            </a:r>
            <a:r>
              <a:rPr lang="ru-RU" sz="4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Распределение и сроки выполнения работ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77" name="Table 2"/>
          <p:cNvGraphicFramePr/>
          <p:nvPr/>
        </p:nvGraphicFramePr>
        <p:xfrm>
          <a:off x="0" y="1219200"/>
          <a:ext cx="9001156" cy="5638800"/>
        </p:xfrm>
        <a:graphic>
          <a:graphicData uri="http://schemas.openxmlformats.org/drawingml/2006/table">
            <a:tbl>
              <a:tblPr/>
              <a:tblGrid>
                <a:gridCol w="3736547"/>
                <a:gridCol w="1747950"/>
                <a:gridCol w="1629165"/>
                <a:gridCol w="1887494"/>
              </a:tblGrid>
              <a:tr h="549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Вид работ</a:t>
                      </a: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Исполнитель 1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Исполнитель 2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Срок окончания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576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Проектирование системы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+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+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15.12.2016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832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Разработка обучающей модели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+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-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15.01.2017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855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Выбор алгоритма, инструментов классификации и обучение классификатора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-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+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15.01.2017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60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Разработка подсистемы извлечения товаров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+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-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20.03.2017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60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Разработка подсистемы анализа тональности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-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+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20.03.2017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6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Интеграция подсистем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+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+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02.04.2016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549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Презентация результатов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5BB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+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5BB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+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5BB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03.04.2016 – 08.04.2016</a:t>
                      </a: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5BBD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/>
              <a:t>Проект 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720" y="1071546"/>
            <a:ext cx="85725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Тема</a:t>
            </a:r>
            <a:r>
              <a:rPr lang="ru-RU" sz="2000" dirty="0"/>
              <a:t>:  информационная система массовой рассылки сообщений для мероприятий кафедры МОП ЭВМ</a:t>
            </a:r>
          </a:p>
          <a:p>
            <a:endParaRPr lang="ru-RU" sz="1000" dirty="0"/>
          </a:p>
          <a:p>
            <a:r>
              <a:rPr lang="ru-RU" sz="2400" b="1" dirty="0"/>
              <a:t>Руководитель</a:t>
            </a:r>
            <a:r>
              <a:rPr lang="ru-RU" sz="2000" dirty="0"/>
              <a:t>: ст. преп. каф. МОП ЭВМ Балабаева И.Ю.</a:t>
            </a:r>
          </a:p>
          <a:p>
            <a:endParaRPr lang="ru-RU" sz="1000" dirty="0"/>
          </a:p>
          <a:p>
            <a:r>
              <a:rPr lang="ru-RU" sz="2400" b="1" dirty="0"/>
              <a:t>Количество исполнителей</a:t>
            </a:r>
            <a:r>
              <a:rPr lang="ru-RU" sz="2000" dirty="0"/>
              <a:t>: 2</a:t>
            </a:r>
          </a:p>
          <a:p>
            <a:endParaRPr lang="ru-RU" sz="1000" dirty="0"/>
          </a:p>
          <a:p>
            <a:r>
              <a:rPr lang="ru-RU" sz="2400" b="1" dirty="0"/>
              <a:t>Срок реализации</a:t>
            </a:r>
            <a:r>
              <a:rPr lang="ru-RU" sz="2000" dirty="0"/>
              <a:t>: 24.10.2016 – 03.04. 2017</a:t>
            </a:r>
          </a:p>
          <a:p>
            <a:endParaRPr lang="ru-RU" sz="1000" dirty="0"/>
          </a:p>
          <a:p>
            <a:r>
              <a:rPr lang="ru-RU" sz="2400" b="1" dirty="0"/>
              <a:t>Краткое содержание работ</a:t>
            </a:r>
            <a:r>
              <a:rPr lang="ru-RU" sz="2000" dirty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разработка базы данных потенциальных адресатов с возможностью группировки по различным критериям (территориальному, уровню образования, типам контактов и т.п.);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разработка веб-сервиса, обеспечивающего: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/>
              <a:t>ввод и/или импорт новых адресатов, управление базой адресатов;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/>
              <a:t>создание сообщений и выбор для них адресатов по категориям;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/>
              <a:t>сохранение и редактирование созданных ранее сообщений;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/>
              <a:t>отправку сообщений адресатам.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Проект 6</a:t>
            </a:r>
            <a:r>
              <a:rPr lang="ru-RU" dirty="0" smtClean="0"/>
              <a:t>. </a:t>
            </a:r>
            <a:r>
              <a:rPr lang="ru-RU" dirty="0"/>
              <a:t>Распределение и сроки выполнения работ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02215421"/>
              </p:ext>
            </p:extLst>
          </p:nvPr>
        </p:nvGraphicFramePr>
        <p:xfrm>
          <a:off x="357158" y="1428736"/>
          <a:ext cx="8429686" cy="5149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52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859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59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325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Вид работ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Исполнитель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Исполнитель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 окончания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dirty="0"/>
                        <a:t>Разработка</a:t>
                      </a:r>
                      <a:r>
                        <a:rPr lang="en-US" sz="1800" dirty="0"/>
                        <a:t> </a:t>
                      </a:r>
                      <a:r>
                        <a:rPr lang="ru-RU" sz="1800" dirty="0"/>
                        <a:t>базы данных и основных запросов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  <a:p>
                      <a:pPr algn="ctr"/>
                      <a:r>
                        <a:rPr lang="ru-RU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  <a:p>
                      <a:pPr algn="ctr"/>
                      <a:r>
                        <a:rPr lang="ru-RU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15.12.2016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dirty="0"/>
                        <a:t>Разработка подсистемы рассылки сообщений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15.12.2016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dirty="0"/>
                        <a:t>Разработка подсистемы управления базой адресатов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15.01.2016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ru-RU" dirty="0"/>
                        <a:t>Разработка подсистемы хранения и редактирования сообщений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15.01.2016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8808399"/>
                  </a:ext>
                </a:extLst>
              </a:tr>
              <a:tr h="389736">
                <a:tc>
                  <a:txBody>
                    <a:bodyPr/>
                    <a:lstStyle/>
                    <a:p>
                      <a:r>
                        <a:rPr lang="ru-RU" sz="1800" dirty="0"/>
                        <a:t>Наполнение базы адресов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02.04.2016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ru-RU" sz="1800" dirty="0"/>
                        <a:t>Тестирование ИС для Олимпиады ЮФУ по программированию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02.04.2016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ru-RU" dirty="0"/>
                        <a:t>Презентация результатов выполнения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03.04.2016 – 08.04.2016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Проект 7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071546"/>
            <a:ext cx="85725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Тема</a:t>
            </a:r>
            <a:r>
              <a:rPr lang="ru-RU" sz="2000" dirty="0" smtClean="0"/>
              <a:t>:  Система автоматизации формирования документов по шаблону</a:t>
            </a:r>
          </a:p>
          <a:p>
            <a:endParaRPr lang="ru-RU" sz="1000" dirty="0"/>
          </a:p>
          <a:p>
            <a:r>
              <a:rPr lang="ru-RU" sz="2400" b="1" dirty="0" smtClean="0"/>
              <a:t>Руководитель</a:t>
            </a:r>
            <a:r>
              <a:rPr lang="ru-RU" sz="2000" dirty="0" smtClean="0"/>
              <a:t>: ассистент каф. МОП ЭВМ </a:t>
            </a:r>
            <a:r>
              <a:rPr lang="ru-RU" sz="2000" dirty="0" err="1" smtClean="0"/>
              <a:t>Пирская</a:t>
            </a:r>
            <a:r>
              <a:rPr lang="ru-RU" sz="2000" dirty="0" smtClean="0"/>
              <a:t> Л.В.</a:t>
            </a:r>
          </a:p>
          <a:p>
            <a:endParaRPr lang="ru-RU" sz="1000" dirty="0"/>
          </a:p>
          <a:p>
            <a:r>
              <a:rPr lang="ru-RU" sz="2400" b="1" dirty="0" smtClean="0"/>
              <a:t>Количество исполнителей</a:t>
            </a:r>
            <a:r>
              <a:rPr lang="ru-RU" sz="2000" dirty="0" smtClean="0"/>
              <a:t>: 2</a:t>
            </a:r>
          </a:p>
          <a:p>
            <a:endParaRPr lang="ru-RU" sz="1000" dirty="0"/>
          </a:p>
          <a:p>
            <a:r>
              <a:rPr lang="ru-RU" sz="2400" b="1" dirty="0" smtClean="0"/>
              <a:t>Срок реализации</a:t>
            </a:r>
            <a:r>
              <a:rPr lang="ru-RU" sz="2000" dirty="0" smtClean="0"/>
              <a:t>: 24.10.2016 – 03.04. 2017</a:t>
            </a:r>
          </a:p>
          <a:p>
            <a:endParaRPr lang="ru-RU" sz="1000" dirty="0"/>
          </a:p>
          <a:p>
            <a:r>
              <a:rPr lang="ru-RU" sz="2400" b="1" dirty="0" smtClean="0"/>
              <a:t>Краткое содержание работ</a:t>
            </a:r>
            <a:r>
              <a:rPr lang="ru-RU" sz="20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Анализ требований по оформлению документов;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Изучение форматов файлов шаблонов;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Проектирование схемы работы системы;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Разработка системы по формированию документов по шаблонам;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Тестирование системы.</a:t>
            </a: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 7. Распределение и сроки выполнения работ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428736"/>
          <a:ext cx="8429686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5270"/>
                <a:gridCol w="1685937"/>
                <a:gridCol w="1685937"/>
                <a:gridCol w="18325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Вид работ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Исполнитель 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Исполнитель 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Срок окончания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Анализ требований по оформлению документов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 smtClean="0"/>
                    </a:p>
                    <a:p>
                      <a:pPr algn="ctr"/>
                      <a:r>
                        <a:rPr lang="ru-RU" b="0" dirty="0" smtClean="0"/>
                        <a:t>+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 smtClean="0"/>
                    </a:p>
                    <a:p>
                      <a:pPr algn="ctr"/>
                      <a:r>
                        <a:rPr lang="ru-RU" b="0" dirty="0" smtClean="0"/>
                        <a:t>-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 smtClean="0"/>
                    </a:p>
                    <a:p>
                      <a:pPr algn="ctr"/>
                      <a:r>
                        <a:rPr lang="ru-RU" b="0" dirty="0" smtClean="0"/>
                        <a:t>15.12.2016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Изучение форматов файлов шаблонов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 smtClean="0"/>
                    </a:p>
                    <a:p>
                      <a:pPr algn="ctr"/>
                      <a:r>
                        <a:rPr lang="ru-RU" b="0" dirty="0" smtClean="0"/>
                        <a:t>-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 smtClean="0"/>
                    </a:p>
                    <a:p>
                      <a:pPr algn="ctr"/>
                      <a:r>
                        <a:rPr lang="ru-RU" b="0" dirty="0" smtClean="0"/>
                        <a:t>+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15.12.2016</a:t>
                      </a:r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Проектирование схемы работы системы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15.01.2016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Разработка системы по формированию документов по шаблонам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02.04.2016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Тестирование системы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+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02.04.2016</a:t>
                      </a:r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Презентация результатов выполнения проекта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+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03.04.2016 – 08.04.2016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Проект 8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071546"/>
            <a:ext cx="85725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Тема</a:t>
            </a:r>
            <a:r>
              <a:rPr lang="ru-RU" sz="2000" dirty="0" smtClean="0"/>
              <a:t>:  Приложение для приема абитуриентов на программы ДПО</a:t>
            </a:r>
          </a:p>
          <a:p>
            <a:endParaRPr lang="ru-RU" sz="1000" dirty="0"/>
          </a:p>
          <a:p>
            <a:r>
              <a:rPr lang="ru-RU" sz="2400" b="1" dirty="0" smtClean="0"/>
              <a:t>Руководитель</a:t>
            </a:r>
            <a:r>
              <a:rPr lang="ru-RU" sz="2000" dirty="0" smtClean="0"/>
              <a:t>: ассистент каф. МОП ЭВМ </a:t>
            </a:r>
            <a:r>
              <a:rPr lang="ru-RU" sz="2000" dirty="0" err="1" smtClean="0"/>
              <a:t>Жиглатый</a:t>
            </a:r>
            <a:r>
              <a:rPr lang="ru-RU" sz="2000" dirty="0" smtClean="0"/>
              <a:t> А.А.</a:t>
            </a:r>
          </a:p>
          <a:p>
            <a:endParaRPr lang="ru-RU" sz="1000" dirty="0"/>
          </a:p>
          <a:p>
            <a:r>
              <a:rPr lang="ru-RU" sz="2400" b="1" dirty="0" smtClean="0"/>
              <a:t>Количество исполнителей</a:t>
            </a:r>
            <a:r>
              <a:rPr lang="ru-RU" sz="2000" dirty="0" smtClean="0"/>
              <a:t>: 2</a:t>
            </a:r>
          </a:p>
          <a:p>
            <a:endParaRPr lang="ru-RU" sz="1000" dirty="0"/>
          </a:p>
          <a:p>
            <a:r>
              <a:rPr lang="ru-RU" sz="2400" b="1" dirty="0" smtClean="0"/>
              <a:t>Срок реализации</a:t>
            </a:r>
            <a:r>
              <a:rPr lang="ru-RU" sz="2000" dirty="0" smtClean="0"/>
              <a:t>: 24.10.2016 – 03.04. 2017</a:t>
            </a:r>
          </a:p>
          <a:p>
            <a:endParaRPr lang="ru-RU" sz="1000" dirty="0"/>
          </a:p>
          <a:p>
            <a:r>
              <a:rPr lang="ru-RU" sz="2400" b="1" dirty="0" smtClean="0"/>
              <a:t>Краткое содержание работ</a:t>
            </a:r>
            <a:r>
              <a:rPr lang="ru-RU" sz="20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Обработка анкет абитуриентов;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Алгоритмизация выдачи рекомендаций на программу ДПО;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Проектирование алгоритма автоматизации формирования документов для приема абитуриентов;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Проектирование структурно-логической схемы приложения;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Разработка приложения для приема абитуриентов на программы ДПО;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Тестирование приложения.</a:t>
            </a:r>
            <a:endParaRPr lang="ru-RU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 8. Распределение и сроки выполнения работ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428736"/>
          <a:ext cx="8429686" cy="523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5270"/>
                <a:gridCol w="1685937"/>
                <a:gridCol w="1685937"/>
                <a:gridCol w="18325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Вид работ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Исполнитель 1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Исполнитель 2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Срок окончания</a:t>
                      </a:r>
                      <a:endParaRPr lang="ru-RU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b="0" dirty="0" smtClean="0"/>
                        <a:t>Обработка анкет абитуриентов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 smtClean="0"/>
                    </a:p>
                    <a:p>
                      <a:pPr algn="ctr"/>
                      <a:r>
                        <a:rPr lang="ru-RU" sz="1600" b="0" dirty="0" smtClean="0"/>
                        <a:t>+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 smtClean="0"/>
                    </a:p>
                    <a:p>
                      <a:pPr algn="ctr"/>
                      <a:r>
                        <a:rPr lang="ru-RU" sz="1600" b="0" dirty="0" smtClean="0"/>
                        <a:t>-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 smtClean="0"/>
                    </a:p>
                    <a:p>
                      <a:pPr algn="ctr"/>
                      <a:r>
                        <a:rPr lang="ru-RU" sz="1600" b="0" dirty="0" smtClean="0"/>
                        <a:t>15.12.2016</a:t>
                      </a:r>
                      <a:endParaRPr lang="ru-RU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Алгоритмизация выдачи рекомендаций на программу ДПО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15.12.2016</a:t>
                      </a:r>
                    </a:p>
                    <a:p>
                      <a:pPr algn="ctr"/>
                      <a:endParaRPr lang="ru-RU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Проектирование алгоритма автоматизации формирования документов для приема абитуриентов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15.01.2016</a:t>
                      </a:r>
                      <a:endParaRPr lang="ru-RU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Проектирование структурно-логической схемы приложения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+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15.01.2016</a:t>
                      </a:r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Разработка приложения для приема абитуриентов на программы ДПО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02.04.2016</a:t>
                      </a:r>
                      <a:endParaRPr lang="ru-RU" sz="1600" b="0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Тестирование приложения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+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02.04.2016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Презентация результатов выполнения проекта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+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03.04.2016 – 08.04.2016</a:t>
                      </a:r>
                      <a:endParaRPr lang="ru-RU" sz="16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6429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 9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000108"/>
            <a:ext cx="857256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Тема</a:t>
            </a:r>
            <a:r>
              <a:rPr lang="ru-RU" sz="2000" dirty="0" smtClean="0"/>
              <a:t>:  </a:t>
            </a:r>
            <a:r>
              <a:rPr lang="ru-RU" sz="2000" b="1" dirty="0" smtClean="0"/>
              <a:t>Обработка изображений и распознавание образов на основе методов компьютерного зрения</a:t>
            </a:r>
            <a:endParaRPr lang="ru-RU" sz="2000" dirty="0" smtClean="0"/>
          </a:p>
          <a:p>
            <a:endParaRPr lang="ru-RU" sz="600" dirty="0"/>
          </a:p>
          <a:p>
            <a:r>
              <a:rPr lang="ru-RU" sz="2400" b="1" dirty="0" smtClean="0"/>
              <a:t>Руководитель</a:t>
            </a:r>
            <a:r>
              <a:rPr lang="ru-RU" sz="2000" dirty="0" smtClean="0"/>
              <a:t>: доцент ИКТИБ Селянкин В.В.</a:t>
            </a:r>
          </a:p>
          <a:p>
            <a:endParaRPr lang="ru-RU" sz="600" dirty="0"/>
          </a:p>
          <a:p>
            <a:r>
              <a:rPr lang="ru-RU" sz="2400" b="1" dirty="0" smtClean="0"/>
              <a:t>Количество исполнителей</a:t>
            </a:r>
            <a:r>
              <a:rPr lang="ru-RU" sz="2000" dirty="0" smtClean="0"/>
              <a:t>: 2</a:t>
            </a:r>
          </a:p>
          <a:p>
            <a:endParaRPr lang="ru-RU" sz="600" dirty="0"/>
          </a:p>
          <a:p>
            <a:r>
              <a:rPr lang="ru-RU" sz="2400" b="1" dirty="0" smtClean="0"/>
              <a:t>Срок реализации</a:t>
            </a:r>
            <a:r>
              <a:rPr lang="ru-RU" sz="2000" dirty="0" smtClean="0"/>
              <a:t>: 20.10.2016 – 03.04. 2017</a:t>
            </a:r>
          </a:p>
          <a:p>
            <a:endParaRPr lang="ru-RU" sz="600" dirty="0"/>
          </a:p>
          <a:p>
            <a:r>
              <a:rPr lang="ru-RU" sz="2400" b="1" dirty="0" smtClean="0"/>
              <a:t>Краткое содержание работ</a:t>
            </a:r>
            <a:r>
              <a:rPr lang="ru-RU" sz="20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формирование и представление изображений;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устройства для формирования изображений;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анализ бинарных изображений и морфология бинарных изображений;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пороговая бинаризация полутоновых изображений;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фильтрация и улучшение изображений;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общая модель классификации образов на изображениях;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представление объектов  виде векторов признаков;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матрица неточностей и деревья решения;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принятие решений при обработке многомерных данных.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endParaRPr lang="ru-RU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 9. Распределение и сроки выполнения работ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142984"/>
          <a:ext cx="8429686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  <a:gridCol w="1214446"/>
                <a:gridCol w="1214446"/>
                <a:gridCol w="14287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 работ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Исполнитель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Исполнитель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 окончания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Формирование и представление изображений. Устройства для формирования изображений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15.11.2016</a:t>
                      </a:r>
                      <a:endParaRPr lang="ru-RU" dirty="0"/>
                    </a:p>
                  </a:txBody>
                  <a:tcPr/>
                </a:tc>
              </a:tr>
              <a:tr h="6600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Анализ бинарных изображений и морфология бинарных изображений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01.12.2016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Пороговая бинаризация полутоновых изображений. Фильтрация и улучшение изображений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15.12.2016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Общая модель классификации образов, фильтрация и улучшение изображений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15.11.2016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Представление объектов  виде векторов признаков. Матрица неточностей и деревья решения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01.12.2016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Принятие решений при обработке многомерных данных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03.04.2016 – 08.04.2016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Проект 1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071546"/>
            <a:ext cx="85725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Тема</a:t>
            </a:r>
            <a:r>
              <a:rPr lang="ru-RU" sz="2000" dirty="0" smtClean="0"/>
              <a:t>:  Программное и информационное обеспечение приемной кампании для магистерской программы «Методы и средства разработки программного обеспечения» по направлению 09.04.04 «Программная инженерия»</a:t>
            </a:r>
          </a:p>
          <a:p>
            <a:endParaRPr lang="ru-RU" sz="1000" dirty="0"/>
          </a:p>
          <a:p>
            <a:r>
              <a:rPr lang="ru-RU" sz="2400" b="1" dirty="0" smtClean="0"/>
              <a:t>Руководитель</a:t>
            </a:r>
            <a:r>
              <a:rPr lang="ru-RU" sz="2000" dirty="0" smtClean="0"/>
              <a:t>: доцент каф. МОП ЭВМ Скороход С. В.</a:t>
            </a:r>
          </a:p>
          <a:p>
            <a:endParaRPr lang="ru-RU" sz="1000" dirty="0"/>
          </a:p>
          <a:p>
            <a:r>
              <a:rPr lang="ru-RU" sz="2400" b="1" dirty="0" smtClean="0"/>
              <a:t>Количество исполнителей</a:t>
            </a:r>
            <a:r>
              <a:rPr lang="ru-RU" sz="2000" dirty="0" smtClean="0"/>
              <a:t>: 2</a:t>
            </a:r>
          </a:p>
          <a:p>
            <a:endParaRPr lang="ru-RU" sz="1000" dirty="0"/>
          </a:p>
          <a:p>
            <a:r>
              <a:rPr lang="ru-RU" sz="2400" b="1" dirty="0" smtClean="0"/>
              <a:t>Срок реализации</a:t>
            </a:r>
            <a:r>
              <a:rPr lang="ru-RU" sz="2000" dirty="0" smtClean="0"/>
              <a:t>: 24.10.2016 – 03.04. 2017</a:t>
            </a:r>
          </a:p>
          <a:p>
            <a:endParaRPr lang="ru-RU" sz="1000" dirty="0"/>
          </a:p>
          <a:p>
            <a:r>
              <a:rPr lang="ru-RU" sz="2400" b="1" dirty="0" smtClean="0"/>
              <a:t>Краткое содержание работ</a:t>
            </a:r>
            <a:r>
              <a:rPr lang="ru-RU" sz="20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разработка рекламно-информационного сайта для потенциальных абитуриентов программы;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разработка и публикация </a:t>
            </a:r>
            <a:r>
              <a:rPr lang="ru-RU" sz="2000" dirty="0" err="1" smtClean="0"/>
              <a:t>контента</a:t>
            </a:r>
            <a:r>
              <a:rPr lang="ru-RU" sz="2000" dirty="0" smtClean="0"/>
              <a:t> для заполнения сайта;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изучение целевой аудитории для продвижения сайта;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продвижение сайта в среде ресурсов целевой аудитории (сайты вузов, социальные сети, сетевые сообщества и т.д.);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анализ эффективности продвижения сайта.</a:t>
            </a:r>
            <a:endParaRPr lang="ru-RU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6429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 10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000108"/>
            <a:ext cx="8001056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Тема</a:t>
            </a:r>
            <a:r>
              <a:rPr lang="ru-RU" sz="2000" dirty="0" smtClean="0"/>
              <a:t>: </a:t>
            </a:r>
            <a:r>
              <a:rPr lang="ru-RU" sz="2000" b="1" dirty="0" smtClean="0"/>
              <a:t>Распознавание объектов на основе моделей, поиск изображений и виртуальная реальность в компьютерном зрении</a:t>
            </a:r>
            <a:endParaRPr lang="ru-RU" sz="2000" dirty="0" smtClean="0"/>
          </a:p>
          <a:p>
            <a:endParaRPr lang="ru-RU" sz="600" dirty="0"/>
          </a:p>
          <a:p>
            <a:r>
              <a:rPr lang="ru-RU" sz="2400" b="1" dirty="0" smtClean="0"/>
              <a:t>Руководитель</a:t>
            </a:r>
            <a:r>
              <a:rPr lang="ru-RU" sz="2000" dirty="0" smtClean="0"/>
              <a:t>: доцент ИКТИБ Селянкин В.В.</a:t>
            </a:r>
          </a:p>
          <a:p>
            <a:endParaRPr lang="ru-RU" sz="600" dirty="0"/>
          </a:p>
          <a:p>
            <a:r>
              <a:rPr lang="ru-RU" sz="2400" b="1" dirty="0" smtClean="0"/>
              <a:t>Количество исполнителей</a:t>
            </a:r>
            <a:r>
              <a:rPr lang="ru-RU" sz="2000" dirty="0" smtClean="0"/>
              <a:t>: 3</a:t>
            </a:r>
          </a:p>
          <a:p>
            <a:endParaRPr lang="ru-RU" sz="600" dirty="0"/>
          </a:p>
          <a:p>
            <a:r>
              <a:rPr lang="ru-RU" sz="2400" b="1" dirty="0" smtClean="0"/>
              <a:t>Срок реализации</a:t>
            </a:r>
            <a:r>
              <a:rPr lang="ru-RU" sz="2000" dirty="0" smtClean="0"/>
              <a:t>: 20.10.2016 – 03.04. 2017</a:t>
            </a:r>
          </a:p>
          <a:p>
            <a:endParaRPr lang="ru-RU" sz="600" dirty="0"/>
          </a:p>
          <a:p>
            <a:r>
              <a:rPr lang="ru-RU" sz="2400" b="1" dirty="0" smtClean="0"/>
              <a:t>Краткое содержание работ</a:t>
            </a:r>
            <a:r>
              <a:rPr lang="ru-RU" sz="20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200" dirty="0" smtClean="0"/>
              <a:t>обзор разновидностей моделей, модели на основе классов видимости;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/>
              <a:t> </a:t>
            </a:r>
            <a:r>
              <a:rPr lang="ru-RU" sz="2200" dirty="0" smtClean="0"/>
              <a:t>физические и деформационные модели, основные методы распознавания трехмерных объектов;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/>
              <a:t> </a:t>
            </a:r>
            <a:r>
              <a:rPr lang="ru-RU" sz="2200" dirty="0" smtClean="0"/>
              <a:t>поиск изображений на основе содержания, меры расстояния между изображениями, организация базы данных;</a:t>
            </a:r>
          </a:p>
          <a:p>
            <a:endParaRPr lang="ru-RU" sz="2000" dirty="0" smtClean="0"/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endParaRPr lang="ru-RU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r>
              <a:rPr lang="ru-RU" dirty="0" smtClean="0"/>
              <a:t>Проект 10 </a:t>
            </a:r>
            <a:r>
              <a:rPr lang="ru-RU" sz="2400" dirty="0" smtClean="0"/>
              <a:t>(</a:t>
            </a:r>
            <a:r>
              <a:rPr lang="ru-RU" sz="2400" cap="none" dirty="0" smtClean="0"/>
              <a:t>продолжение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основные признаки систем виртуальной реальности и системы дополненной реальности;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устройства для систем виртуальной реальности;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генерация простых трехмерных моделей, сочетание реальных и искусственных изображений.</a:t>
            </a:r>
            <a:endParaRPr lang="ru-RU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 10. Распределение и сроки выполнения работ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428736"/>
          <a:ext cx="8429687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1071570"/>
                <a:gridCol w="1071570"/>
                <a:gridCol w="1071570"/>
                <a:gridCol w="1500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 работ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Исполнитель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Исполнитель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Исполнитель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 окончания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Обзор разновидностей моделей, модели на основе классов видимости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15.11.2016</a:t>
                      </a:r>
                      <a:endParaRPr lang="ru-RU" dirty="0"/>
                    </a:p>
                  </a:txBody>
                  <a:tcPr/>
                </a:tc>
              </a:tr>
              <a:tr h="6600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Физические и деформационные модели, основные методы распознавания трехмерных объектов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01.12.2016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Поиск изображений на основе содержания, меры расстояния между изображениями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mtClean="0"/>
                    </a:p>
                    <a:p>
                      <a:pPr algn="ctr"/>
                      <a:r>
                        <a:rPr lang="ru-RU" smtClean="0"/>
                        <a:t>15.11.2016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Запросы к базам данных. Организация базы данных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15.12.2016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 10. Распределение и сроки выполнения работ </a:t>
            </a:r>
            <a:r>
              <a:rPr lang="ru-RU" sz="2400" dirty="0" smtClean="0"/>
              <a:t>(</a:t>
            </a:r>
            <a:r>
              <a:rPr lang="ru-RU" sz="2400" cap="none" dirty="0" smtClean="0"/>
              <a:t>продолжение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615262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792"/>
                <a:gridCol w="1071570"/>
                <a:gridCol w="1071570"/>
                <a:gridCol w="1071570"/>
                <a:gridCol w="1428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 работ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Исполнитель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Исполнитель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Исполнитель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 окончания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Основные признаки систем виртуальной реальности и системы дополненной реальности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15.11.2016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Устройства для систем виртуальной реальности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15.12.2016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Генерация простых трехмерных моделей, сочетание реальных и искусственных изображений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03.04.2016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Проект 11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071546"/>
            <a:ext cx="857256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Тема</a:t>
            </a:r>
            <a:r>
              <a:rPr lang="ru-RU" sz="2000" dirty="0" smtClean="0"/>
              <a:t>: Алгоритмы анализа и классификации медицинских рентгенографических и </a:t>
            </a:r>
            <a:r>
              <a:rPr lang="ru-RU" sz="2000" dirty="0" err="1" smtClean="0"/>
              <a:t>томографических</a:t>
            </a:r>
            <a:r>
              <a:rPr lang="ru-RU" sz="2000" dirty="0" smtClean="0"/>
              <a:t> снимков </a:t>
            </a:r>
            <a:endParaRPr lang="ru-RU" sz="1000" dirty="0" smtClean="0"/>
          </a:p>
          <a:p>
            <a:r>
              <a:rPr lang="ru-RU" sz="2400" b="1" dirty="0" smtClean="0"/>
              <a:t>Руководитель</a:t>
            </a:r>
            <a:r>
              <a:rPr lang="ru-RU" sz="2000" dirty="0" smtClean="0"/>
              <a:t>: старший  преподаватель каф. МОП ЭВМ Проскуряков А.В. </a:t>
            </a:r>
          </a:p>
          <a:p>
            <a:endParaRPr lang="ru-RU" sz="1000" dirty="0"/>
          </a:p>
          <a:p>
            <a:r>
              <a:rPr lang="ru-RU" sz="2400" b="1" dirty="0" smtClean="0"/>
              <a:t>Количество исполнителей</a:t>
            </a:r>
            <a:r>
              <a:rPr lang="ru-RU" sz="2000" dirty="0" smtClean="0"/>
              <a:t>: 2</a:t>
            </a:r>
          </a:p>
          <a:p>
            <a:endParaRPr lang="ru-RU" sz="1000" dirty="0"/>
          </a:p>
          <a:p>
            <a:r>
              <a:rPr lang="ru-RU" sz="2400" b="1" dirty="0" smtClean="0"/>
              <a:t>Срок реализации</a:t>
            </a:r>
            <a:r>
              <a:rPr lang="ru-RU" sz="2000" dirty="0" smtClean="0"/>
              <a:t>: 24.10.2016 – 03.04. 2017</a:t>
            </a:r>
          </a:p>
          <a:p>
            <a:endParaRPr lang="ru-RU" sz="1000" dirty="0"/>
          </a:p>
          <a:p>
            <a:r>
              <a:rPr lang="ru-RU" sz="2400" b="1" dirty="0" smtClean="0"/>
              <a:t>Краткое содержание работ</a:t>
            </a:r>
            <a:r>
              <a:rPr lang="ru-RU" sz="20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анализ алгоритмов анализа и классификации медицинских рентгенографических и </a:t>
            </a:r>
            <a:r>
              <a:rPr lang="ru-RU" sz="2000" dirty="0" err="1" smtClean="0"/>
              <a:t>томографических</a:t>
            </a:r>
            <a:r>
              <a:rPr lang="ru-RU" sz="2000" dirty="0" smtClean="0"/>
              <a:t> снимков;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обоснование выбора  наиболее оптимального алгоритма (алгоритмов);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практическая реализация ПО наиболее оптимального алгоритма (алгоритмов);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анализ эффективности ПО применяемого алгоритма (алгоритмов);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написание статьи (конференция, журнал).</a:t>
            </a:r>
            <a:endParaRPr lang="ru-RU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 11. Распределение и сроки выполнения работ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428736"/>
          <a:ext cx="8429686" cy="532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5270"/>
                <a:gridCol w="1685937"/>
                <a:gridCol w="1685937"/>
                <a:gridCol w="18325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Вид работ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Исполнитель 1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Исполнитель 2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Срок окончания</a:t>
                      </a:r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Анализ алгоритмов анализа и классификации медицинских рентгенографических и </a:t>
                      </a:r>
                      <a:r>
                        <a:rPr lang="ru-RU" sz="1700" dirty="0" err="1" smtClean="0"/>
                        <a:t>томографических</a:t>
                      </a:r>
                      <a:r>
                        <a:rPr lang="ru-RU" sz="1700" dirty="0" smtClean="0"/>
                        <a:t> снимков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700" b="1" dirty="0" smtClean="0"/>
                    </a:p>
                    <a:p>
                      <a:pPr algn="ctr"/>
                      <a:r>
                        <a:rPr lang="ru-RU" sz="1700" b="1" dirty="0" smtClean="0"/>
                        <a:t>+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700" dirty="0" smtClean="0"/>
                    </a:p>
                    <a:p>
                      <a:pPr algn="ctr"/>
                      <a:r>
                        <a:rPr lang="ru-RU" sz="1700" dirty="0" smtClean="0"/>
                        <a:t>-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700" dirty="0" smtClean="0"/>
                    </a:p>
                    <a:p>
                      <a:pPr algn="ctr"/>
                      <a:r>
                        <a:rPr lang="ru-RU" sz="1700" dirty="0" smtClean="0"/>
                        <a:t>15.12.2016</a:t>
                      </a:r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Обоснование выбора  наиболее оптимального алгоритма (алгоритмов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700" b="1" dirty="0" smtClean="0"/>
                    </a:p>
                    <a:p>
                      <a:pPr algn="ctr"/>
                      <a:r>
                        <a:rPr lang="ru-RU" sz="1700" b="1" dirty="0" smtClean="0"/>
                        <a:t>-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700" dirty="0" smtClean="0"/>
                    </a:p>
                    <a:p>
                      <a:pPr algn="ctr"/>
                      <a:r>
                        <a:rPr lang="ru-RU" sz="1700" dirty="0" smtClean="0"/>
                        <a:t>+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7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15.12.2016</a:t>
                      </a:r>
                    </a:p>
                    <a:p>
                      <a:pPr algn="ctr"/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Практическая реализация ПО наиболее оптимального алгоритма (алгоритмов)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+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15.01.2016</a:t>
                      </a:r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Анализ эффективности ПО применяемого алгоритма (алгоритмов) 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-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02.04.2016</a:t>
                      </a:r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 Написание статьи (конференция, журнал)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+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02.04.2016</a:t>
                      </a:r>
                    </a:p>
                    <a:p>
                      <a:pPr algn="ctr"/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Презентация результатов выполнения проекта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+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03.04.2016 – 08.04.2016</a:t>
                      </a:r>
                      <a:endParaRPr lang="ru-RU" sz="17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Проект 12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071546"/>
            <a:ext cx="857256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Тема</a:t>
            </a:r>
            <a:r>
              <a:rPr lang="ru-RU" sz="2000" dirty="0" smtClean="0"/>
              <a:t>:  Применение методов кластерного и  </a:t>
            </a:r>
            <a:r>
              <a:rPr lang="ru-RU" sz="2000" dirty="0" err="1" smtClean="0"/>
              <a:t>дискриминантного</a:t>
            </a:r>
            <a:r>
              <a:rPr lang="ru-RU" sz="2000" dirty="0" smtClean="0"/>
              <a:t>  анализов диагностики  в медицине</a:t>
            </a:r>
            <a:endParaRPr lang="ru-RU" sz="1000" dirty="0"/>
          </a:p>
          <a:p>
            <a:r>
              <a:rPr lang="ru-RU" sz="2400" b="1" dirty="0" smtClean="0"/>
              <a:t>Руководитель</a:t>
            </a:r>
            <a:r>
              <a:rPr lang="ru-RU" sz="2000" dirty="0" smtClean="0"/>
              <a:t>: старший  преподаватель каф. МОП ЭВМ Проскуряков А.В.</a:t>
            </a:r>
          </a:p>
          <a:p>
            <a:endParaRPr lang="ru-RU" sz="1000" dirty="0"/>
          </a:p>
          <a:p>
            <a:r>
              <a:rPr lang="ru-RU" sz="2400" b="1" dirty="0" smtClean="0"/>
              <a:t>Количество исполнителей</a:t>
            </a:r>
            <a:r>
              <a:rPr lang="ru-RU" sz="2000" dirty="0" smtClean="0"/>
              <a:t>: 2</a:t>
            </a:r>
          </a:p>
          <a:p>
            <a:endParaRPr lang="ru-RU" sz="1000" dirty="0"/>
          </a:p>
          <a:p>
            <a:r>
              <a:rPr lang="ru-RU" sz="2400" b="1" dirty="0" smtClean="0"/>
              <a:t>Срок реализации</a:t>
            </a:r>
            <a:r>
              <a:rPr lang="ru-RU" sz="2000" dirty="0" smtClean="0"/>
              <a:t>: 24.10.2016 – 03.04. 2017</a:t>
            </a:r>
          </a:p>
          <a:p>
            <a:endParaRPr lang="ru-RU" sz="1000" dirty="0"/>
          </a:p>
          <a:p>
            <a:r>
              <a:rPr lang="ru-RU" sz="2400" b="1" dirty="0" smtClean="0"/>
              <a:t>Краткое содержание работ</a:t>
            </a:r>
            <a:r>
              <a:rPr lang="ru-RU" sz="20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анализ применения методов кластерного и  </a:t>
            </a:r>
            <a:r>
              <a:rPr lang="ru-RU" sz="2000" dirty="0" err="1" smtClean="0"/>
              <a:t>дискриминантного</a:t>
            </a:r>
            <a:r>
              <a:rPr lang="ru-RU" sz="2000" dirty="0" smtClean="0"/>
              <a:t>  анализов диагностики  в современной медицине;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выбор модели методов кластерного и  </a:t>
            </a:r>
            <a:r>
              <a:rPr lang="ru-RU" sz="2000" dirty="0" err="1" smtClean="0"/>
              <a:t>дискриминантного</a:t>
            </a:r>
            <a:r>
              <a:rPr lang="ru-RU" sz="2000" dirty="0" smtClean="0"/>
              <a:t>  анализов диагностики  в медицине для практической реализации ПО  АИС;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практическая реализация ПО модели метода кластерного анализа для АИС;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практическая реализация ПО модели метода </a:t>
            </a:r>
            <a:r>
              <a:rPr lang="ru-RU" sz="2000" dirty="0" err="1" smtClean="0"/>
              <a:t>дискриминантного</a:t>
            </a:r>
            <a:r>
              <a:rPr lang="ru-RU" sz="2000" dirty="0" smtClean="0"/>
              <a:t>  анализа для АИС;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написание статьи (конференция, журнал) с учётом анализ эффективности применения данных методов.</a:t>
            </a:r>
            <a:endParaRPr lang="ru-RU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 12. Распределение и сроки выполнения работ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428736"/>
          <a:ext cx="8429686" cy="661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5270"/>
                <a:gridCol w="1685937"/>
                <a:gridCol w="1685937"/>
                <a:gridCol w="18325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Вид работ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Исполнитель 1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Исполнитель 2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Срок окончания</a:t>
                      </a:r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700" dirty="0" smtClean="0"/>
                        <a:t>Анализ применения методов кластерного и  </a:t>
                      </a:r>
                      <a:r>
                        <a:rPr lang="ru-RU" sz="1700" dirty="0" err="1" smtClean="0"/>
                        <a:t>дискриминантного</a:t>
                      </a:r>
                      <a:r>
                        <a:rPr lang="ru-RU" sz="1700" dirty="0" smtClean="0"/>
                        <a:t>  анализов диагностики  в современной медицине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700" b="1" dirty="0" smtClean="0"/>
                    </a:p>
                    <a:p>
                      <a:pPr algn="ctr"/>
                      <a:r>
                        <a:rPr lang="ru-RU" sz="1700" b="1" dirty="0" smtClean="0"/>
                        <a:t>+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700" dirty="0" smtClean="0"/>
                    </a:p>
                    <a:p>
                      <a:pPr algn="ctr"/>
                      <a:r>
                        <a:rPr lang="ru-RU" sz="1700" dirty="0" smtClean="0"/>
                        <a:t>-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700" dirty="0" smtClean="0"/>
                    </a:p>
                    <a:p>
                      <a:pPr algn="ctr"/>
                      <a:r>
                        <a:rPr lang="ru-RU" sz="1700" dirty="0" smtClean="0"/>
                        <a:t>15.12.2016</a:t>
                      </a:r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Выбор модели методов кластерного и  </a:t>
                      </a:r>
                      <a:r>
                        <a:rPr lang="ru-RU" sz="1700" dirty="0" err="1" smtClean="0"/>
                        <a:t>дискриминантного</a:t>
                      </a:r>
                      <a:r>
                        <a:rPr lang="ru-RU" sz="1700" dirty="0" smtClean="0"/>
                        <a:t>  анализов диагностики  в медицине для практической реализации ПО  АИС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700" b="1" dirty="0" smtClean="0"/>
                    </a:p>
                    <a:p>
                      <a:pPr algn="ctr"/>
                      <a:r>
                        <a:rPr lang="ru-RU" sz="1700" b="1" dirty="0" smtClean="0"/>
                        <a:t>-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700" dirty="0" smtClean="0"/>
                    </a:p>
                    <a:p>
                      <a:pPr algn="ctr"/>
                      <a:r>
                        <a:rPr lang="ru-RU" sz="1700" dirty="0" smtClean="0"/>
                        <a:t>+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7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15.12.2016</a:t>
                      </a:r>
                    </a:p>
                    <a:p>
                      <a:pPr algn="ctr"/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Практическая реализация ПО модели метода кластерного анализа для АИС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+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15.01.2016</a:t>
                      </a:r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 Практическая реализация ПО модели метода </a:t>
                      </a:r>
                      <a:r>
                        <a:rPr lang="ru-RU" sz="1700" dirty="0" err="1" smtClean="0"/>
                        <a:t>дискриминантного</a:t>
                      </a:r>
                      <a:r>
                        <a:rPr lang="ru-RU" sz="1700" dirty="0" smtClean="0"/>
                        <a:t>  анализа для АИС 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-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02.04.2016</a:t>
                      </a:r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Написание статьи (конференция, журнал) 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+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02.04.2016</a:t>
                      </a:r>
                    </a:p>
                    <a:p>
                      <a:pPr algn="ctr"/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Презентация результатов выполнения проекта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+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03.04.2016 – 08.04.2016</a:t>
                      </a:r>
                      <a:endParaRPr lang="ru-RU" sz="17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Проект 13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071546"/>
            <a:ext cx="85725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Тема</a:t>
            </a:r>
            <a:r>
              <a:rPr lang="ru-RU" sz="2000" dirty="0" smtClean="0"/>
              <a:t>:  Протоколы  передачи  и организация хранения  медицинских рентгенографических и </a:t>
            </a:r>
            <a:r>
              <a:rPr lang="ru-RU" sz="2000" dirty="0" err="1" smtClean="0"/>
              <a:t>томографических</a:t>
            </a:r>
            <a:r>
              <a:rPr lang="ru-RU" sz="2000" dirty="0" smtClean="0"/>
              <a:t>  снимков</a:t>
            </a:r>
          </a:p>
          <a:p>
            <a:endParaRPr lang="ru-RU" sz="1000" dirty="0"/>
          </a:p>
          <a:p>
            <a:r>
              <a:rPr lang="ru-RU" sz="2400" b="1" dirty="0" smtClean="0"/>
              <a:t>Руководитель</a:t>
            </a:r>
            <a:r>
              <a:rPr lang="ru-RU" sz="2000" dirty="0" smtClean="0"/>
              <a:t>: старший  преподаватель каф. МОП ЭВМ Проскуряков А.В. </a:t>
            </a:r>
          </a:p>
          <a:p>
            <a:endParaRPr lang="ru-RU" sz="1000" dirty="0"/>
          </a:p>
          <a:p>
            <a:r>
              <a:rPr lang="ru-RU" sz="2400" b="1" dirty="0" smtClean="0"/>
              <a:t>Количество исполнителей</a:t>
            </a:r>
            <a:r>
              <a:rPr lang="ru-RU" sz="2000" dirty="0" smtClean="0"/>
              <a:t>: 2</a:t>
            </a:r>
          </a:p>
          <a:p>
            <a:endParaRPr lang="ru-RU" sz="1000" dirty="0"/>
          </a:p>
          <a:p>
            <a:r>
              <a:rPr lang="ru-RU" sz="2400" b="1" dirty="0" smtClean="0"/>
              <a:t>Срок реализации</a:t>
            </a:r>
            <a:r>
              <a:rPr lang="ru-RU" sz="2000" dirty="0" smtClean="0"/>
              <a:t>: 24.10.2016 – 03.04. 2017</a:t>
            </a:r>
          </a:p>
          <a:p>
            <a:endParaRPr lang="ru-RU" sz="1000" dirty="0"/>
          </a:p>
          <a:p>
            <a:r>
              <a:rPr lang="ru-RU" sz="2400" b="1" dirty="0" smtClean="0"/>
              <a:t>Краткое содержание работ</a:t>
            </a:r>
            <a:r>
              <a:rPr lang="ru-RU" sz="20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анализ протоколов передачи медицинских снимков;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анализ способов организация хранения  медицинских рентгенографических и </a:t>
            </a:r>
            <a:r>
              <a:rPr lang="ru-RU" sz="2000" dirty="0" err="1" smtClean="0"/>
              <a:t>томографических</a:t>
            </a:r>
            <a:r>
              <a:rPr lang="ru-RU" sz="2000" dirty="0" smtClean="0"/>
              <a:t>  снимков;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практическая реализация ПО протоколов передачи медицинских  снимков и  способов организация хранения  медицинских  снимков 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 анализ эффективности разработанного ПО;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написание статьи (конференция, журнал). </a:t>
            </a:r>
            <a:endParaRPr lang="ru-RU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 13. Распределение и сроки выполнения работ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142984"/>
          <a:ext cx="8429686" cy="532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5270"/>
                <a:gridCol w="1685937"/>
                <a:gridCol w="1685937"/>
                <a:gridCol w="18325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Вид работ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Исполнитель 1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Исполнитель 2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Срок окончания</a:t>
                      </a:r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Анализ протоколов передачи медицинских снимков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700" b="1" dirty="0" smtClean="0"/>
                    </a:p>
                    <a:p>
                      <a:pPr algn="ctr"/>
                      <a:r>
                        <a:rPr lang="ru-RU" sz="1700" b="1" dirty="0" smtClean="0"/>
                        <a:t>+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700" dirty="0" smtClean="0"/>
                    </a:p>
                    <a:p>
                      <a:pPr algn="ctr"/>
                      <a:r>
                        <a:rPr lang="ru-RU" sz="1700" dirty="0" smtClean="0"/>
                        <a:t>-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700" dirty="0" smtClean="0"/>
                    </a:p>
                    <a:p>
                      <a:pPr algn="ctr"/>
                      <a:r>
                        <a:rPr lang="ru-RU" sz="1700" dirty="0" smtClean="0"/>
                        <a:t>15.12.2016</a:t>
                      </a:r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Анализ способов организация хранения  медицинских рентгенографических и </a:t>
                      </a:r>
                      <a:r>
                        <a:rPr lang="ru-RU" sz="1700" dirty="0" err="1" smtClean="0"/>
                        <a:t>томографических</a:t>
                      </a:r>
                      <a:r>
                        <a:rPr lang="ru-RU" sz="1700" dirty="0" smtClean="0"/>
                        <a:t>  снимков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700" b="1" dirty="0" smtClean="0"/>
                    </a:p>
                    <a:p>
                      <a:pPr algn="ctr"/>
                      <a:r>
                        <a:rPr lang="ru-RU" sz="1700" b="1" dirty="0" smtClean="0"/>
                        <a:t>-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700" dirty="0" smtClean="0"/>
                    </a:p>
                    <a:p>
                      <a:pPr algn="ctr"/>
                      <a:r>
                        <a:rPr lang="ru-RU" sz="1700" dirty="0" smtClean="0"/>
                        <a:t>+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7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15.12.2016</a:t>
                      </a:r>
                    </a:p>
                    <a:p>
                      <a:pPr algn="ctr"/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Практическая реализация ПО протоколов передачи медицинских  снимков и  способов организация хранения  медицинских  снимков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+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15.01.2016</a:t>
                      </a:r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Анализ эффективности разработанного ПО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-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02.04.2016</a:t>
                      </a:r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 Написание статьи (конференция, журнал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+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02.04.2016</a:t>
                      </a:r>
                    </a:p>
                    <a:p>
                      <a:pPr algn="ctr"/>
                      <a:endParaRPr lang="ru-R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Презентация результатов выполнения проекта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+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03.04.2016 – 08.04.2016</a:t>
                      </a:r>
                      <a:endParaRPr lang="ru-RU" sz="17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 1. Распределение и сроки выполнения работ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428736"/>
          <a:ext cx="8429686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5270"/>
                <a:gridCol w="1685937"/>
                <a:gridCol w="1685937"/>
                <a:gridCol w="18325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 работ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Исполнитель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Исполнитель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 окончания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Разработка рекламно-информационного сайта для потенциальных абитуриентов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15.12.2016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Разработка и публикация </a:t>
                      </a:r>
                      <a:r>
                        <a:rPr lang="ru-RU" sz="1800" dirty="0" err="1" smtClean="0"/>
                        <a:t>контента</a:t>
                      </a:r>
                      <a:r>
                        <a:rPr lang="ru-RU" sz="1800" dirty="0" smtClean="0"/>
                        <a:t> для заполнения сайта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15.12.2016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Изучение целевой аудитории для продвижения сайта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15.01.2017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Продвижение сайта в среде ресурсов целевой аудитории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02.04.2017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Анализ эффективности продвижения сайта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02.04.2017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Презентация результатов выполнения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03.04.2017– 08.04.2017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Проекты 14-15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071546"/>
            <a:ext cx="857256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Руководитель</a:t>
            </a:r>
            <a:r>
              <a:rPr lang="ru-RU" sz="2000" dirty="0" smtClean="0"/>
              <a:t>: доцент каф. МОП ЭВМ </a:t>
            </a:r>
            <a:r>
              <a:rPr lang="ru-RU" sz="2000" dirty="0" err="1" smtClean="0"/>
              <a:t>Лутай</a:t>
            </a:r>
            <a:r>
              <a:rPr lang="ru-RU" sz="2000" dirty="0" smtClean="0"/>
              <a:t> В. Н.</a:t>
            </a:r>
          </a:p>
          <a:p>
            <a:endParaRPr lang="ru-RU" sz="1000" dirty="0"/>
          </a:p>
          <a:p>
            <a:r>
              <a:rPr lang="ru-RU" sz="2400" dirty="0" smtClean="0"/>
              <a:t>1. Исследование возможностей </a:t>
            </a:r>
            <a:r>
              <a:rPr lang="en-US" sz="2400" dirty="0" smtClean="0"/>
              <a:t>MS Team Foundation Server</a:t>
            </a:r>
            <a:r>
              <a:rPr lang="ru-RU" sz="2400" dirty="0" smtClean="0"/>
              <a:t> для создания проекта в группе. </a:t>
            </a:r>
          </a:p>
          <a:p>
            <a:r>
              <a:rPr lang="ru-RU" sz="2400" dirty="0" smtClean="0"/>
              <a:t>Группа из  2х человек; один играет роль разработчика, второй ˗</a:t>
            </a:r>
            <a:r>
              <a:rPr lang="ru-RU" sz="2400" dirty="0" err="1" smtClean="0"/>
              <a:t>тестировщика</a:t>
            </a:r>
            <a:r>
              <a:rPr lang="ru-RU" sz="2400" dirty="0" smtClean="0"/>
              <a:t>. Можно разрабатывать новый проект, можно взять свою бакалаврскую работу и прогнать ее через TFC.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2. Исследование возможностей </a:t>
            </a:r>
            <a:r>
              <a:rPr lang="en-US" sz="2400" dirty="0" smtClean="0"/>
              <a:t>IBM Rational Software Architect</a:t>
            </a:r>
            <a:r>
              <a:rPr lang="ru-RU" sz="2400" dirty="0" smtClean="0"/>
              <a:t> для автоматизированной разработки   программных проектов.</a:t>
            </a:r>
          </a:p>
          <a:p>
            <a:r>
              <a:rPr lang="ru-RU" sz="2400" dirty="0" smtClean="0"/>
              <a:t>2 человека. Цель: научиться создавать проект, начиная с диаграммы прецедентов и заканчивая кодировкой программы. В качестве основы можно взять бакалаврские разработки.</a:t>
            </a:r>
            <a:endParaRPr lang="ru-RU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Проект 16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071546"/>
            <a:ext cx="85725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Тема</a:t>
            </a:r>
            <a:r>
              <a:rPr lang="ru-RU" sz="2000" dirty="0" smtClean="0"/>
              <a:t>:  Разработка высокопроизводительных кодера и декодера изображений по стандарту </a:t>
            </a:r>
            <a:r>
              <a:rPr lang="en-US" sz="2000" dirty="0" smtClean="0"/>
              <a:t>JPEG 2000.</a:t>
            </a:r>
            <a:endParaRPr lang="ru-RU" sz="2000" dirty="0" smtClean="0"/>
          </a:p>
          <a:p>
            <a:endParaRPr lang="ru-RU" sz="1000" dirty="0"/>
          </a:p>
          <a:p>
            <a:r>
              <a:rPr lang="ru-RU" sz="2400" b="1" dirty="0" smtClean="0"/>
              <a:t>Руководитель</a:t>
            </a:r>
            <a:r>
              <a:rPr lang="ru-RU" sz="2000" dirty="0" smtClean="0"/>
              <a:t>: доцент каф. МОП ЭВМ Дроздов С.Н.</a:t>
            </a:r>
          </a:p>
          <a:p>
            <a:endParaRPr lang="ru-RU" sz="1000" dirty="0"/>
          </a:p>
          <a:p>
            <a:r>
              <a:rPr lang="ru-RU" sz="2400" b="1" dirty="0" smtClean="0"/>
              <a:t>Количество исполнителей</a:t>
            </a:r>
            <a:r>
              <a:rPr lang="ru-RU" sz="2000" dirty="0" smtClean="0"/>
              <a:t>: 2</a:t>
            </a:r>
          </a:p>
          <a:p>
            <a:endParaRPr lang="ru-RU" sz="1000" dirty="0"/>
          </a:p>
          <a:p>
            <a:r>
              <a:rPr lang="ru-RU" sz="2400" b="1" dirty="0" smtClean="0"/>
              <a:t>Срок реализации</a:t>
            </a:r>
            <a:r>
              <a:rPr lang="ru-RU" sz="2000" dirty="0" smtClean="0"/>
              <a:t>: 24.10.2016 – 03.04. 2017</a:t>
            </a:r>
          </a:p>
          <a:p>
            <a:endParaRPr lang="ru-RU" sz="1000" dirty="0"/>
          </a:p>
          <a:p>
            <a:r>
              <a:rPr lang="ru-RU" sz="2400" b="1" dirty="0" smtClean="0"/>
              <a:t>Краткое содержание работ</a:t>
            </a:r>
            <a:r>
              <a:rPr lang="ru-RU" sz="20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изучение базового стандарта кодирования изображений </a:t>
            </a:r>
            <a:r>
              <a:rPr lang="en-US" sz="2000" dirty="0" smtClean="0"/>
              <a:t>JPEG 2000</a:t>
            </a:r>
            <a:r>
              <a:rPr lang="ru-RU" sz="2000" dirty="0" smtClean="0"/>
              <a:t> и его реализаций;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исследование возможностей повышения производительности кодирования и декодирования;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разработка и отладка кодера и декодера;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экспериментальное исследование производительности разработанных программ и сравнение с известными реализациями;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подготовка публикации по результатам работы.</a:t>
            </a:r>
            <a:endParaRPr lang="ru-RU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 16. Распределение и сроки выполнения работ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428736"/>
          <a:ext cx="8429686" cy="5180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5270"/>
                <a:gridCol w="1685937"/>
                <a:gridCol w="1685937"/>
                <a:gridCol w="18325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 работ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Исполнитель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Исполнитель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 окончания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800" dirty="0" smtClean="0"/>
                        <a:t>Изучение базового стандарта кодирования </a:t>
                      </a:r>
                      <a:r>
                        <a:rPr lang="en-US" sz="1800" dirty="0" smtClean="0"/>
                        <a:t>JPEG 2000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endParaRPr lang="ru-RU" b="1" dirty="0" smtClean="0"/>
                    </a:p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endParaRPr lang="ru-RU" dirty="0" smtClean="0"/>
                    </a:p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dirty="0" smtClean="0"/>
                        <a:t>15.11.2016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800" dirty="0" smtClean="0"/>
                        <a:t>Анализ исходных текстов существующих реализаций стандарта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endParaRPr lang="ru-RU" b="1" dirty="0" smtClean="0"/>
                    </a:p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endParaRPr lang="ru-RU" dirty="0" smtClean="0"/>
                    </a:p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30.11.2016</a:t>
                      </a:r>
                    </a:p>
                    <a:p>
                      <a:pPr algn="ctr">
                        <a:lnSpc>
                          <a:spcPct val="95000"/>
                        </a:lnSpc>
                      </a:pP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800" dirty="0" smtClean="0"/>
                        <a:t>Исследование возможностей повышения производительности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b="1" dirty="0" smtClean="0"/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dirty="0" smtClean="0"/>
                        <a:t>15.12.2016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800" dirty="0" smtClean="0"/>
                        <a:t>Разработка и отладка программ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b="1" dirty="0" smtClean="0"/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dirty="0" smtClean="0"/>
                        <a:t>01.03.2017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800" dirty="0" smtClean="0"/>
                        <a:t>Проведение экспериментов с программами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15.03.2017</a:t>
                      </a:r>
                    </a:p>
                    <a:p>
                      <a:pPr algn="ctr">
                        <a:lnSpc>
                          <a:spcPct val="95000"/>
                        </a:lnSpc>
                      </a:pP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dirty="0" smtClean="0"/>
                        <a:t>Подготовка результатов к публикации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b="1" dirty="0" smtClean="0"/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dirty="0" smtClean="0"/>
                        <a:t>31.03.2017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dirty="0" smtClean="0"/>
                        <a:t>Презентация результатов выполнения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b="1" dirty="0" smtClean="0"/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mtClean="0"/>
                        <a:t>03.04.2017 – 08.04.2017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Другие проекты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Преподаватель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проектов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Шкурко</a:t>
                      </a:r>
                      <a:r>
                        <a:rPr lang="ru-RU" dirty="0" smtClean="0"/>
                        <a:t> А. 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Калачев Д. 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Хусаинов Н. Ш.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Пилипушко</a:t>
                      </a:r>
                      <a:r>
                        <a:rPr lang="ru-RU" dirty="0" smtClean="0"/>
                        <a:t> Е. 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Родзина</a:t>
                      </a:r>
                      <a:r>
                        <a:rPr lang="ru-RU" dirty="0" smtClean="0"/>
                        <a:t> О. 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Хашковский</a:t>
                      </a:r>
                      <a:r>
                        <a:rPr lang="ru-RU" dirty="0" smtClean="0"/>
                        <a:t> В. 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ctrTitle" idx="4294967295"/>
          </p:nvPr>
        </p:nvSpPr>
        <p:spPr>
          <a:xfrm>
            <a:off x="395288" y="368300"/>
            <a:ext cx="8316912" cy="972468"/>
          </a:xfrm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/>
          </p:cNvSpPr>
          <p:nvPr/>
        </p:nvSpPr>
        <p:spPr bwMode="auto">
          <a:xfrm>
            <a:off x="250825" y="1447478"/>
            <a:ext cx="8750300" cy="507786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8D89A4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D89A4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48560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>
              <a:spcBef>
                <a:spcPts val="0"/>
              </a:spcBef>
              <a:buClrTx/>
              <a:buSzTx/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Calibri"/>
              </a:rPr>
              <a:t>Тема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:  Программное приложение метода дифференциальной эволюции для задач оптимизации</a:t>
            </a:r>
          </a:p>
          <a:p>
            <a:pPr lvl="0" eaLnBrk="1" hangingPunct="1">
              <a:spcBef>
                <a:spcPts val="0"/>
              </a:spcBef>
              <a:buClrTx/>
              <a:buSzTx/>
              <a:buNone/>
            </a:pPr>
            <a:endParaRPr lang="ru-RU" sz="1000" dirty="0">
              <a:solidFill>
                <a:prstClr val="black"/>
              </a:solidFill>
              <a:latin typeface="Calibri"/>
            </a:endParaRPr>
          </a:p>
          <a:p>
            <a:pPr lvl="0" eaLnBrk="1" hangingPunct="1">
              <a:spcBef>
                <a:spcPts val="0"/>
              </a:spcBef>
              <a:buClrTx/>
              <a:buSzTx/>
              <a:buNone/>
            </a:pPr>
            <a:r>
              <a:rPr lang="ru-RU" sz="2400" b="1" dirty="0">
                <a:solidFill>
                  <a:prstClr val="black"/>
                </a:solidFill>
                <a:latin typeface="Calibri"/>
              </a:rPr>
              <a:t>Руководитель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: профессор каф. МОП ЭВМ Родзин С.И.</a:t>
            </a:r>
          </a:p>
          <a:p>
            <a:pPr lvl="0" eaLnBrk="1" hangingPunct="1">
              <a:spcBef>
                <a:spcPts val="0"/>
              </a:spcBef>
              <a:buClrTx/>
              <a:buSzTx/>
              <a:buNone/>
            </a:pPr>
            <a:endParaRPr lang="ru-RU" sz="1000" dirty="0">
              <a:solidFill>
                <a:prstClr val="black"/>
              </a:solidFill>
              <a:latin typeface="Calibri"/>
            </a:endParaRPr>
          </a:p>
          <a:p>
            <a:pPr lvl="0" eaLnBrk="1" hangingPunct="1">
              <a:spcBef>
                <a:spcPts val="0"/>
              </a:spcBef>
              <a:buClrTx/>
              <a:buSzTx/>
              <a:buNone/>
            </a:pPr>
            <a:r>
              <a:rPr lang="ru-RU" sz="2400" b="1" dirty="0">
                <a:solidFill>
                  <a:prstClr val="black"/>
                </a:solidFill>
                <a:latin typeface="Calibri"/>
              </a:rPr>
              <a:t>Количество исполнителей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: 2</a:t>
            </a:r>
          </a:p>
          <a:p>
            <a:pPr lvl="0" eaLnBrk="1" hangingPunct="1">
              <a:spcBef>
                <a:spcPts val="0"/>
              </a:spcBef>
              <a:buClrTx/>
              <a:buSzTx/>
              <a:buNone/>
            </a:pPr>
            <a:endParaRPr lang="ru-RU" sz="1000" dirty="0">
              <a:solidFill>
                <a:prstClr val="black"/>
              </a:solidFill>
              <a:latin typeface="Calibri"/>
            </a:endParaRPr>
          </a:p>
          <a:p>
            <a:pPr lvl="0" eaLnBrk="1" hangingPunct="1">
              <a:spcBef>
                <a:spcPts val="0"/>
              </a:spcBef>
              <a:buClrTx/>
              <a:buSzTx/>
              <a:buNone/>
            </a:pPr>
            <a:r>
              <a:rPr lang="ru-RU" sz="2400" b="1" dirty="0">
                <a:solidFill>
                  <a:prstClr val="black"/>
                </a:solidFill>
                <a:latin typeface="Calibri"/>
              </a:rPr>
              <a:t>Срок реализации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: 24.10.2016 – 03.04. 2017</a:t>
            </a:r>
          </a:p>
          <a:p>
            <a:pPr lvl="0" eaLnBrk="1" hangingPunct="1">
              <a:spcBef>
                <a:spcPts val="0"/>
              </a:spcBef>
              <a:buClrTx/>
              <a:buSzTx/>
              <a:buNone/>
            </a:pPr>
            <a:endParaRPr lang="ru-RU" sz="1000" dirty="0">
              <a:solidFill>
                <a:prstClr val="black"/>
              </a:solidFill>
              <a:latin typeface="Calibri"/>
            </a:endParaRPr>
          </a:p>
          <a:p>
            <a:pPr lvl="0" eaLnBrk="1" hangingPunct="1">
              <a:spcBef>
                <a:spcPts val="0"/>
              </a:spcBef>
              <a:buClrTx/>
              <a:buSzTx/>
              <a:buNone/>
            </a:pPr>
            <a:r>
              <a:rPr lang="ru-RU" sz="2400" b="1" dirty="0">
                <a:solidFill>
                  <a:prstClr val="black"/>
                </a:solidFill>
                <a:latin typeface="Calibri"/>
              </a:rPr>
              <a:t>Краткое содержание работ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:</a:t>
            </a:r>
          </a:p>
          <a:p>
            <a:pPr lvl="0" eaLnBrk="1" hangingPunct="1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 изучение метода дифференциальной эволюции и его модификаций, выбор наиболее подходящего для решения конкретной задачи оптимизации;</a:t>
            </a:r>
          </a:p>
          <a:p>
            <a:pPr lvl="0" eaLnBrk="1" hangingPunct="1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 разработка алгоритмического и программного обеспечения метода дифференциальной эволюции;</a:t>
            </a:r>
          </a:p>
          <a:p>
            <a:pPr lvl="0" eaLnBrk="1" hangingPunct="1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разработка визуализатора, позволяющего получить основные характеристики тестируемого метода оптимизации и сделать их наглядными;</a:t>
            </a:r>
          </a:p>
          <a:p>
            <a:pPr lvl="0" eaLnBrk="1" hangingPunct="1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latin typeface="Calibri"/>
              </a:rPr>
              <a:t> подготовка статьи 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для 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публикации результатов 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проекта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.</a:t>
            </a:r>
            <a:endParaRPr lang="ru-RU" alt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DC7618-05A8-4C5D-ABA1-282389DF2BF8}" type="slidenum">
              <a:rPr lang="ru-RU" smtClean="0">
                <a:solidFill>
                  <a:srgbClr val="3B3B3B">
                    <a:shade val="90000"/>
                  </a:srgbClr>
                </a:solidFill>
              </a:rPr>
              <a:pPr>
                <a:defRPr/>
              </a:pPr>
              <a:t>4</a:t>
            </a:fld>
            <a:endParaRPr lang="ru-RU">
              <a:solidFill>
                <a:srgbClr val="3B3B3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641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Распределение и сроки выполнения работ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00549140"/>
              </p:ext>
            </p:extLst>
          </p:nvPr>
        </p:nvGraphicFramePr>
        <p:xfrm>
          <a:off x="357158" y="1428736"/>
          <a:ext cx="8429686" cy="5178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4922"/>
                <a:gridCol w="864096"/>
                <a:gridCol w="798126"/>
                <a:gridCol w="1832542"/>
              </a:tblGrid>
              <a:tr h="3571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 работ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Исп.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Исп.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 окончания</a:t>
                      </a:r>
                      <a:endParaRPr lang="ru-RU" dirty="0"/>
                    </a:p>
                  </a:txBody>
                  <a:tcPr/>
                </a:tc>
              </a:tr>
              <a:tr h="114484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Изучение метода дифференциальной эволюции и его модификаций, выбор наиболее подходящего для решения конкретной задачи оптимизации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15.12.2016</a:t>
                      </a:r>
                      <a:endParaRPr lang="ru-RU" dirty="0"/>
                    </a:p>
                  </a:txBody>
                  <a:tcPr/>
                </a:tc>
              </a:tr>
              <a:tr h="88065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Разработка алгоритмического и программного обеспечения метода дифференциальной эволюции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15.01.2017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14484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Разработка визуализатора, позволяющего получить основные характеристики тестируемого метода оптимизации и сделать их наглядными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15.02.2017</a:t>
                      </a:r>
                      <a:endParaRPr lang="ru-RU" dirty="0"/>
                    </a:p>
                  </a:txBody>
                  <a:tcPr/>
                </a:tc>
              </a:tr>
              <a:tr h="61645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Проведение экспериментов и подготовка статьи к публикации результатов проекта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02.04.2017</a:t>
                      </a:r>
                      <a:endParaRPr lang="ru-RU" dirty="0"/>
                    </a:p>
                  </a:txBody>
                  <a:tcPr/>
                </a:tc>
              </a:tr>
              <a:tr h="88065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Презентация результатов выполнения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03.04.2017 – 08.04.2017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ctrTitle" idx="4294967295"/>
          </p:nvPr>
        </p:nvSpPr>
        <p:spPr>
          <a:xfrm>
            <a:off x="395288" y="368300"/>
            <a:ext cx="8316912" cy="972468"/>
          </a:xfrm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/>
          </p:cNvSpPr>
          <p:nvPr/>
        </p:nvSpPr>
        <p:spPr bwMode="auto">
          <a:xfrm>
            <a:off x="250825" y="1447478"/>
            <a:ext cx="8750300" cy="507786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8D89A4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D89A4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48560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>
              <a:spcBef>
                <a:spcPts val="0"/>
              </a:spcBef>
              <a:buClrTx/>
              <a:buSzTx/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Calibri"/>
              </a:rPr>
              <a:t>Тема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:  Программное приложение 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для моделирования 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поведения птиц в процессе поиска 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пищи</a:t>
            </a:r>
            <a:endParaRPr lang="ru-RU" sz="2000" dirty="0">
              <a:solidFill>
                <a:prstClr val="black"/>
              </a:solidFill>
              <a:latin typeface="Calibri"/>
            </a:endParaRPr>
          </a:p>
          <a:p>
            <a:pPr lvl="0" eaLnBrk="1" hangingPunct="1">
              <a:spcBef>
                <a:spcPts val="0"/>
              </a:spcBef>
              <a:buClrTx/>
              <a:buSzTx/>
              <a:buNone/>
            </a:pPr>
            <a:endParaRPr lang="ru-RU" sz="1000" dirty="0">
              <a:solidFill>
                <a:prstClr val="black"/>
              </a:solidFill>
              <a:latin typeface="Calibri"/>
            </a:endParaRPr>
          </a:p>
          <a:p>
            <a:pPr lvl="0" eaLnBrk="1" hangingPunct="1">
              <a:spcBef>
                <a:spcPts val="0"/>
              </a:spcBef>
              <a:buClrTx/>
              <a:buSzTx/>
              <a:buNone/>
            </a:pPr>
            <a:r>
              <a:rPr lang="ru-RU" sz="2400" b="1" dirty="0">
                <a:solidFill>
                  <a:prstClr val="black"/>
                </a:solidFill>
                <a:latin typeface="Calibri"/>
              </a:rPr>
              <a:t>Руководитель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: профессор каф. МОП ЭВМ Родзин С.И.</a:t>
            </a:r>
          </a:p>
          <a:p>
            <a:pPr lvl="0" eaLnBrk="1" hangingPunct="1">
              <a:spcBef>
                <a:spcPts val="0"/>
              </a:spcBef>
              <a:buClrTx/>
              <a:buSzTx/>
              <a:buNone/>
            </a:pPr>
            <a:endParaRPr lang="ru-RU" sz="1000" dirty="0">
              <a:solidFill>
                <a:prstClr val="black"/>
              </a:solidFill>
              <a:latin typeface="Calibri"/>
            </a:endParaRPr>
          </a:p>
          <a:p>
            <a:pPr lvl="0" eaLnBrk="1" hangingPunct="1">
              <a:spcBef>
                <a:spcPts val="0"/>
              </a:spcBef>
              <a:buClrTx/>
              <a:buSzTx/>
              <a:buNone/>
            </a:pPr>
            <a:r>
              <a:rPr lang="ru-RU" sz="2400" b="1" dirty="0">
                <a:solidFill>
                  <a:prstClr val="black"/>
                </a:solidFill>
                <a:latin typeface="Calibri"/>
              </a:rPr>
              <a:t>Количество исполнителей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: 2</a:t>
            </a:r>
          </a:p>
          <a:p>
            <a:pPr lvl="0" eaLnBrk="1" hangingPunct="1">
              <a:spcBef>
                <a:spcPts val="0"/>
              </a:spcBef>
              <a:buClrTx/>
              <a:buSzTx/>
              <a:buNone/>
            </a:pPr>
            <a:endParaRPr lang="ru-RU" sz="1000" dirty="0">
              <a:solidFill>
                <a:prstClr val="black"/>
              </a:solidFill>
              <a:latin typeface="Calibri"/>
            </a:endParaRPr>
          </a:p>
          <a:p>
            <a:pPr lvl="0" eaLnBrk="1" hangingPunct="1">
              <a:spcBef>
                <a:spcPts val="0"/>
              </a:spcBef>
              <a:buClrTx/>
              <a:buSzTx/>
              <a:buNone/>
            </a:pPr>
            <a:r>
              <a:rPr lang="ru-RU" sz="2400" b="1" dirty="0">
                <a:solidFill>
                  <a:prstClr val="black"/>
                </a:solidFill>
                <a:latin typeface="Calibri"/>
              </a:rPr>
              <a:t>Срок реализации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: 24.10.2016 – 03.04. 2017</a:t>
            </a:r>
          </a:p>
          <a:p>
            <a:pPr lvl="0" eaLnBrk="1" hangingPunct="1">
              <a:spcBef>
                <a:spcPts val="0"/>
              </a:spcBef>
              <a:buClrTx/>
              <a:buSzTx/>
              <a:buNone/>
            </a:pPr>
            <a:endParaRPr lang="ru-RU" sz="1000" dirty="0">
              <a:solidFill>
                <a:prstClr val="black"/>
              </a:solidFill>
              <a:latin typeface="Calibri"/>
            </a:endParaRPr>
          </a:p>
          <a:p>
            <a:pPr lvl="0" eaLnBrk="1" hangingPunct="1">
              <a:spcBef>
                <a:spcPts val="0"/>
              </a:spcBef>
              <a:buClrTx/>
              <a:buSzTx/>
              <a:buNone/>
            </a:pPr>
            <a:r>
              <a:rPr lang="ru-RU" sz="2400" b="1" dirty="0">
                <a:solidFill>
                  <a:prstClr val="black"/>
                </a:solidFill>
                <a:latin typeface="Calibri"/>
              </a:rPr>
              <a:t>Краткое содержание работ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:</a:t>
            </a:r>
          </a:p>
          <a:p>
            <a:pPr lvl="0" eaLnBrk="1" hangingPunct="1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 изучение метода роя частиц и его модификаций, выбор наиболее подходящего для решения конкретной задачи оптимизации;</a:t>
            </a:r>
          </a:p>
          <a:p>
            <a:pPr lvl="0" eaLnBrk="1" hangingPunct="1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 разработка алгоритмического и программного обеспечения 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метода роя частиц;</a:t>
            </a:r>
            <a:endParaRPr lang="ru-RU" sz="2000" dirty="0" smtClean="0">
              <a:solidFill>
                <a:prstClr val="black"/>
              </a:solidFill>
              <a:latin typeface="Calibri"/>
            </a:endParaRPr>
          </a:p>
          <a:p>
            <a:pPr lvl="0" eaLnBrk="1" hangingPunct="1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разработка визуализатора, позволяющего получить основные характеристики тестируемого метода оптимизации и сделать их наглядными;</a:t>
            </a:r>
          </a:p>
          <a:p>
            <a:pPr lvl="0" eaLnBrk="1" hangingPunct="1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latin typeface="Calibri"/>
              </a:rPr>
              <a:t> подготовка статьи 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для 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публикации результатов 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проекта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.</a:t>
            </a:r>
            <a:endParaRPr lang="ru-RU" alt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DC7618-05A8-4C5D-ABA1-282389DF2BF8}" type="slidenum">
              <a:rPr lang="ru-RU" smtClean="0">
                <a:solidFill>
                  <a:srgbClr val="3B3B3B">
                    <a:shade val="90000"/>
                  </a:srgbClr>
                </a:solidFill>
              </a:rPr>
              <a:pPr>
                <a:defRPr/>
              </a:pPr>
              <a:t>6</a:t>
            </a:fld>
            <a:endParaRPr lang="ru-RU">
              <a:solidFill>
                <a:srgbClr val="3B3B3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641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Распределение и сроки выполнения работ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63841259"/>
              </p:ext>
            </p:extLst>
          </p:nvPr>
        </p:nvGraphicFramePr>
        <p:xfrm>
          <a:off x="357158" y="1428736"/>
          <a:ext cx="8429686" cy="513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4922"/>
                <a:gridCol w="864096"/>
                <a:gridCol w="798126"/>
                <a:gridCol w="1832542"/>
              </a:tblGrid>
              <a:tr h="3571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 работ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Исп.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Исп.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 окончания</a:t>
                      </a:r>
                      <a:endParaRPr lang="ru-RU" dirty="0"/>
                    </a:p>
                  </a:txBody>
                  <a:tcPr/>
                </a:tc>
              </a:tr>
              <a:tr h="114484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Изучение метода роя частиц и его модификаций, выбор наиболее подходящего для решения конкретной задачи оптимизации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15.12.2016</a:t>
                      </a:r>
                      <a:endParaRPr lang="ru-RU" dirty="0"/>
                    </a:p>
                  </a:txBody>
                  <a:tcPr/>
                </a:tc>
              </a:tr>
              <a:tr h="88065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Разработка алгоритмического и программного обеспечения метода роя частиц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15.01.2017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14484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Разработка визуализатора, позволяющего получить основные характеристики тестируемого метода оптимизации и сделать их наглядными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15.02.2017</a:t>
                      </a:r>
                      <a:endParaRPr lang="ru-RU" dirty="0"/>
                    </a:p>
                  </a:txBody>
                  <a:tcPr/>
                </a:tc>
              </a:tr>
              <a:tr h="61645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Проведение экспериментов и подготовка статьи к публикации результатов проекта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02.04.2017</a:t>
                      </a:r>
                      <a:endParaRPr lang="ru-RU" dirty="0"/>
                    </a:p>
                  </a:txBody>
                  <a:tcPr/>
                </a:tc>
              </a:tr>
              <a:tr h="88065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Презентация результатов выполнения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03.04.2017 – 08.04.2017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ctrTitle" idx="4294967295"/>
          </p:nvPr>
        </p:nvSpPr>
        <p:spPr>
          <a:xfrm>
            <a:off x="395288" y="368300"/>
            <a:ext cx="8316912" cy="972468"/>
          </a:xfrm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/>
          </p:cNvSpPr>
          <p:nvPr/>
        </p:nvSpPr>
        <p:spPr bwMode="auto">
          <a:xfrm>
            <a:off x="250825" y="1447478"/>
            <a:ext cx="8750300" cy="507786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8D89A4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D89A4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48560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>
              <a:spcBef>
                <a:spcPts val="0"/>
              </a:spcBef>
              <a:buClrTx/>
              <a:buSzTx/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Calibri"/>
              </a:rPr>
              <a:t>Тема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:  Программное приложение 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для 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моделирования гнездового паразитизма в поведении кукушки</a:t>
            </a:r>
          </a:p>
          <a:p>
            <a:pPr lvl="0" eaLnBrk="1" hangingPunct="1">
              <a:spcBef>
                <a:spcPts val="0"/>
              </a:spcBef>
              <a:buClrTx/>
              <a:buSzTx/>
              <a:buNone/>
            </a:pPr>
            <a:endParaRPr lang="ru-RU" sz="1000" dirty="0">
              <a:solidFill>
                <a:prstClr val="black"/>
              </a:solidFill>
              <a:latin typeface="Calibri"/>
            </a:endParaRPr>
          </a:p>
          <a:p>
            <a:pPr lvl="0" eaLnBrk="1" hangingPunct="1">
              <a:spcBef>
                <a:spcPts val="0"/>
              </a:spcBef>
              <a:buClrTx/>
              <a:buSzTx/>
              <a:buNone/>
            </a:pPr>
            <a:r>
              <a:rPr lang="ru-RU" sz="2400" b="1" dirty="0">
                <a:solidFill>
                  <a:prstClr val="black"/>
                </a:solidFill>
                <a:latin typeface="Calibri"/>
              </a:rPr>
              <a:t>Руководитель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: профессор каф. МОП ЭВМ Родзин С.И.</a:t>
            </a:r>
          </a:p>
          <a:p>
            <a:pPr lvl="0" eaLnBrk="1" hangingPunct="1">
              <a:spcBef>
                <a:spcPts val="0"/>
              </a:spcBef>
              <a:buClrTx/>
              <a:buSzTx/>
              <a:buNone/>
            </a:pPr>
            <a:endParaRPr lang="ru-RU" sz="1000" dirty="0">
              <a:solidFill>
                <a:prstClr val="black"/>
              </a:solidFill>
              <a:latin typeface="Calibri"/>
            </a:endParaRPr>
          </a:p>
          <a:p>
            <a:pPr lvl="0" eaLnBrk="1" hangingPunct="1">
              <a:spcBef>
                <a:spcPts val="0"/>
              </a:spcBef>
              <a:buClrTx/>
              <a:buSzTx/>
              <a:buNone/>
            </a:pPr>
            <a:r>
              <a:rPr lang="ru-RU" sz="2400" b="1" dirty="0">
                <a:solidFill>
                  <a:prstClr val="black"/>
                </a:solidFill>
                <a:latin typeface="Calibri"/>
              </a:rPr>
              <a:t>Количество исполнителей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: 2</a:t>
            </a:r>
          </a:p>
          <a:p>
            <a:pPr lvl="0" eaLnBrk="1" hangingPunct="1">
              <a:spcBef>
                <a:spcPts val="0"/>
              </a:spcBef>
              <a:buClrTx/>
              <a:buSzTx/>
              <a:buNone/>
            </a:pPr>
            <a:endParaRPr lang="ru-RU" sz="1000" dirty="0">
              <a:solidFill>
                <a:prstClr val="black"/>
              </a:solidFill>
              <a:latin typeface="Calibri"/>
            </a:endParaRPr>
          </a:p>
          <a:p>
            <a:pPr lvl="0" eaLnBrk="1" hangingPunct="1">
              <a:spcBef>
                <a:spcPts val="0"/>
              </a:spcBef>
              <a:buClrTx/>
              <a:buSzTx/>
              <a:buNone/>
            </a:pPr>
            <a:r>
              <a:rPr lang="ru-RU" sz="2400" b="1" dirty="0">
                <a:solidFill>
                  <a:prstClr val="black"/>
                </a:solidFill>
                <a:latin typeface="Calibri"/>
              </a:rPr>
              <a:t>Срок реализации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: 24.10.2016 – 03.04. 2017</a:t>
            </a:r>
          </a:p>
          <a:p>
            <a:pPr lvl="0" eaLnBrk="1" hangingPunct="1">
              <a:spcBef>
                <a:spcPts val="0"/>
              </a:spcBef>
              <a:buClrTx/>
              <a:buSzTx/>
              <a:buNone/>
            </a:pPr>
            <a:endParaRPr lang="ru-RU" sz="1000" dirty="0">
              <a:solidFill>
                <a:prstClr val="black"/>
              </a:solidFill>
              <a:latin typeface="Calibri"/>
            </a:endParaRPr>
          </a:p>
          <a:p>
            <a:pPr lvl="0" eaLnBrk="1" hangingPunct="1">
              <a:spcBef>
                <a:spcPts val="0"/>
              </a:spcBef>
              <a:buClrTx/>
              <a:buSzTx/>
              <a:buNone/>
            </a:pPr>
            <a:r>
              <a:rPr lang="ru-RU" sz="2400" b="1" dirty="0">
                <a:solidFill>
                  <a:prstClr val="black"/>
                </a:solidFill>
                <a:latin typeface="Calibri"/>
              </a:rPr>
              <a:t>Краткое содержание работ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:</a:t>
            </a:r>
          </a:p>
          <a:p>
            <a:pPr lvl="0" eaLnBrk="1" hangingPunct="1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 изучение 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метода гнездового паразитизма в поведении кукушки 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для решения конкретной задачи оптимизации;</a:t>
            </a:r>
          </a:p>
          <a:p>
            <a:pPr lvl="0" eaLnBrk="1" hangingPunct="1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 разработка алгоритмического и программного обеспечения 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метода гнездового паразитизма в поведении кукушки;</a:t>
            </a:r>
            <a:endParaRPr lang="ru-RU" sz="2000" dirty="0" smtClean="0">
              <a:solidFill>
                <a:prstClr val="black"/>
              </a:solidFill>
              <a:latin typeface="Calibri"/>
            </a:endParaRPr>
          </a:p>
          <a:p>
            <a:pPr lvl="0" eaLnBrk="1" hangingPunct="1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разработка визуализатора, позволяющего получить основные характеристики тестируемого метода оптимизации и сделать их наглядными;</a:t>
            </a:r>
          </a:p>
          <a:p>
            <a:pPr lvl="0" eaLnBrk="1" hangingPunct="1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latin typeface="Calibri"/>
              </a:rPr>
              <a:t> подготовка статьи 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для 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публикации результатов </a:t>
            </a:r>
            <a:r>
              <a:rPr lang="ru-RU" sz="2000" dirty="0" smtClean="0">
                <a:solidFill>
                  <a:prstClr val="black"/>
                </a:solidFill>
                <a:latin typeface="Calibri"/>
              </a:rPr>
              <a:t>проекта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.</a:t>
            </a:r>
            <a:endParaRPr lang="ru-RU" alt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DC7618-05A8-4C5D-ABA1-282389DF2BF8}" type="slidenum">
              <a:rPr lang="ru-RU" smtClean="0">
                <a:solidFill>
                  <a:srgbClr val="3B3B3B">
                    <a:shade val="90000"/>
                  </a:srgbClr>
                </a:solidFill>
              </a:rPr>
              <a:pPr>
                <a:defRPr/>
              </a:pPr>
              <a:t>8</a:t>
            </a:fld>
            <a:endParaRPr lang="ru-RU">
              <a:solidFill>
                <a:srgbClr val="3B3B3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641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Распределение и сроки выполнения работ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5086083"/>
              </p:ext>
            </p:extLst>
          </p:nvPr>
        </p:nvGraphicFramePr>
        <p:xfrm>
          <a:off x="357158" y="1428736"/>
          <a:ext cx="8429686" cy="513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4922"/>
                <a:gridCol w="864096"/>
                <a:gridCol w="798126"/>
                <a:gridCol w="1832542"/>
              </a:tblGrid>
              <a:tr h="3571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 работ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Исп.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Исп.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 окончания</a:t>
                      </a:r>
                      <a:endParaRPr lang="ru-RU" dirty="0"/>
                    </a:p>
                  </a:txBody>
                  <a:tcPr/>
                </a:tc>
              </a:tr>
              <a:tr h="114484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Изучение метода гнездового паразитизма в поведении кукушки для решения конкретной задачи оптимизации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15.12.2016</a:t>
                      </a:r>
                      <a:endParaRPr lang="ru-RU" dirty="0"/>
                    </a:p>
                  </a:txBody>
                  <a:tcPr/>
                </a:tc>
              </a:tr>
              <a:tr h="88065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Разработка алгоритмического и программного обеспечения </a:t>
                      </a:r>
                      <a:r>
                        <a:rPr lang="ru-RU" sz="1800" smtClean="0"/>
                        <a:t>метода гнездового паразитизма в поведении кукушки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15.01.2017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14484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Разработка визуализатора, позволяющего получить основные характеристики тестируемого метода оптимизации и сделать их наглядными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15.02.2017</a:t>
                      </a:r>
                      <a:endParaRPr lang="ru-RU" dirty="0"/>
                    </a:p>
                  </a:txBody>
                  <a:tcPr/>
                </a:tc>
              </a:tr>
              <a:tr h="61645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Проведение экспериментов и подготовка статьи к публикации результатов проекта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02.04.2017</a:t>
                      </a:r>
                      <a:endParaRPr lang="ru-RU" dirty="0"/>
                    </a:p>
                  </a:txBody>
                  <a:tcPr/>
                </a:tc>
              </a:tr>
              <a:tr h="88065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Презентация результатов выполнения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03.04.2017 – 08.04.2017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2549</Words>
  <Application>Microsoft Office PowerPoint</Application>
  <PresentationFormat>Экран (4:3)</PresentationFormat>
  <Paragraphs>766</Paragraphs>
  <Slides>33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Модуль проектной деятельности</vt:lpstr>
      <vt:lpstr>Проект 1</vt:lpstr>
      <vt:lpstr>Проект 1. Распределение и сроки выполнения работ</vt:lpstr>
      <vt:lpstr>Проект 2</vt:lpstr>
      <vt:lpstr>Проект 2. Распределение и сроки выполнения работ</vt:lpstr>
      <vt:lpstr>Проект 3</vt:lpstr>
      <vt:lpstr>Проект 3. Распределение и сроки выполнения работ</vt:lpstr>
      <vt:lpstr>Проект 4</vt:lpstr>
      <vt:lpstr>Проект 4. Распределение и сроки выполнения работ</vt:lpstr>
      <vt:lpstr>Слайд 10</vt:lpstr>
      <vt:lpstr>Слайд 11</vt:lpstr>
      <vt:lpstr>Проект 6</vt:lpstr>
      <vt:lpstr>Проект 6. Распределение и сроки выполнения работ</vt:lpstr>
      <vt:lpstr>Проект 7</vt:lpstr>
      <vt:lpstr>Проект 7. Распределение и сроки выполнения работ</vt:lpstr>
      <vt:lpstr>Проект 8</vt:lpstr>
      <vt:lpstr>Проект 8. Распределение и сроки выполнения работ</vt:lpstr>
      <vt:lpstr>Проект 9</vt:lpstr>
      <vt:lpstr>Проект 9. Распределение и сроки выполнения работ</vt:lpstr>
      <vt:lpstr>Проект 10</vt:lpstr>
      <vt:lpstr>Проект 10 (продолжение)</vt:lpstr>
      <vt:lpstr>Проект 10. Распределение и сроки выполнения работ</vt:lpstr>
      <vt:lpstr>Проект 10. Распределение и сроки выполнения работ (продолжение)</vt:lpstr>
      <vt:lpstr>Проект 11</vt:lpstr>
      <vt:lpstr>Проект 11. Распределение и сроки выполнения работ</vt:lpstr>
      <vt:lpstr>Проект 12</vt:lpstr>
      <vt:lpstr>Проект 12. Распределение и сроки выполнения работ</vt:lpstr>
      <vt:lpstr>Проект 13</vt:lpstr>
      <vt:lpstr>Проект 13. Распределение и сроки выполнения работ</vt:lpstr>
      <vt:lpstr>Проекты 14-15</vt:lpstr>
      <vt:lpstr>Проект 16</vt:lpstr>
      <vt:lpstr>Проект 16. Распределение и сроки выполнения работ</vt:lpstr>
      <vt:lpstr>Другие проекты</vt:lpstr>
    </vt:vector>
  </TitlesOfParts>
  <Company>USN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 проектной деятельности</dc:title>
  <dc:creator>USN Team</dc:creator>
  <cp:lastModifiedBy>skorohod</cp:lastModifiedBy>
  <cp:revision>35</cp:revision>
  <dcterms:created xsi:type="dcterms:W3CDTF">2016-10-17T06:24:47Z</dcterms:created>
  <dcterms:modified xsi:type="dcterms:W3CDTF">2016-10-24T14:15:07Z</dcterms:modified>
</cp:coreProperties>
</file>