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6" r:id="rId3"/>
    <p:sldId id="257" r:id="rId4"/>
    <p:sldId id="258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8" r:id="rId15"/>
    <p:sldId id="259" r:id="rId16"/>
    <p:sldId id="260" r:id="rId17"/>
    <p:sldId id="261" r:id="rId18"/>
    <p:sldId id="262" r:id="rId19"/>
    <p:sldId id="263" r:id="rId20"/>
    <p:sldId id="266" r:id="rId21"/>
    <p:sldId id="267" r:id="rId22"/>
    <p:sldId id="268" r:id="rId23"/>
    <p:sldId id="269" r:id="rId24"/>
    <p:sldId id="270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99" r:id="rId33"/>
    <p:sldId id="280" r:id="rId34"/>
    <p:sldId id="281" r:id="rId35"/>
    <p:sldId id="282" r:id="rId36"/>
    <p:sldId id="283" r:id="rId37"/>
    <p:sldId id="285" r:id="rId3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8090" y="19557"/>
            <a:ext cx="8195818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91AA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52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49529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52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79918" y="2600909"/>
            <a:ext cx="3934459" cy="3547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 u="heavy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52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24027"/>
            <a:ext cx="5190744" cy="15499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8064" y="224027"/>
            <a:ext cx="5236464" cy="30342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549" y="2083948"/>
            <a:ext cx="4678278" cy="299742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48655" y="3364990"/>
            <a:ext cx="6411442" cy="34381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1198" y="88773"/>
            <a:ext cx="9769602" cy="838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52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650" y="1562353"/>
            <a:ext cx="9568815" cy="445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49529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8.png"/><Relationship Id="rId7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soo.ru/Federalnaya_rabochaya_programma_osnovnogo_obschego_obrazovaniya_predmeta_Geografiya_.htm" TargetMode="External"/><Relationship Id="rId5" Type="http://schemas.openxmlformats.org/officeDocument/2006/relationships/hyperlink" Target="https://edsoo.ru/Federalnaya_rabochaya_programma_srednego_obschego_obrazovaniya_predmeta_Geografiya_.htm" TargetMode="External"/><Relationship Id="rId4" Type="http://schemas.openxmlformats.org/officeDocument/2006/relationships/hyperlink" Target="https://edsoo.ru/Primernaya_rabochaya_programma_srednego_obschego_obrazovaniya_predmeta_Geografiya_uglublennij_uroven_.htm" TargetMode="External"/><Relationship Id="rId9" Type="http://schemas.openxmlformats.org/officeDocument/2006/relationships/hyperlink" Target="https://edsoo.ru/constructo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.prosv.ru/fg/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kiv.instrao.ru/bank-zadaniy/estestvennonauchnaya-gramotnost/" TargetMode="Externa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TeVY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ublication.pravo.gov.ru/Document/View/0001202211010045" TargetMode="External"/><Relationship Id="rId7" Type="http://schemas.openxmlformats.org/officeDocument/2006/relationships/hyperlink" Target="https://edsoo.ru/Normativnie_dokumenti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jpeg"/><Relationship Id="rId7" Type="http://schemas.openxmlformats.org/officeDocument/2006/relationships/hyperlink" Target="http://skiv.instrao.ru/bank-zadaniy/estestvennonauchnaya-gramotnost/" TargetMode="External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jpe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jpeg"/><Relationship Id="rId2" Type="http://schemas.openxmlformats.org/officeDocument/2006/relationships/image" Target="../media/image60.png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5" Type="http://schemas.openxmlformats.org/officeDocument/2006/relationships/image" Target="../media/image73.jpe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81044632?w=wall-181044632_1174" TargetMode="External"/><Relationship Id="rId2" Type="http://schemas.openxmlformats.org/officeDocument/2006/relationships/hyperlink" Target="https://vk.com/club181044632?w=wall-181044632_81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club181044632?w=wall-181044632_1244" TargetMode="External"/><Relationship Id="rId4" Type="http://schemas.openxmlformats.org/officeDocument/2006/relationships/hyperlink" Target="https://vk.com/club181044632?w=wall-181044632_1205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4270" algn="ctr">
              <a:lnSpc>
                <a:spcPts val="5695"/>
              </a:lnSpc>
              <a:spcBef>
                <a:spcPts val="100"/>
              </a:spcBef>
            </a:pPr>
            <a:r>
              <a:rPr dirty="0"/>
              <a:t>Преподавание</a:t>
            </a:r>
            <a:r>
              <a:rPr spc="-60" dirty="0"/>
              <a:t> </a:t>
            </a:r>
            <a:r>
              <a:rPr dirty="0"/>
              <a:t>предмета</a:t>
            </a:r>
          </a:p>
          <a:p>
            <a:pPr marL="1144270" algn="ctr">
              <a:lnSpc>
                <a:spcPts val="5695"/>
              </a:lnSpc>
            </a:pPr>
            <a:r>
              <a:rPr spc="-5" dirty="0"/>
              <a:t>«География»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17598" y="3019170"/>
            <a:ext cx="79895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49529B"/>
                </a:solidFill>
                <a:latin typeface="Arial"/>
                <a:cs typeface="Arial"/>
              </a:rPr>
              <a:t>в</a:t>
            </a:r>
            <a:r>
              <a:rPr sz="4800" b="1" spc="-25" dirty="0">
                <a:solidFill>
                  <a:srgbClr val="49529B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49529B"/>
                </a:solidFill>
                <a:latin typeface="Arial"/>
                <a:cs typeface="Arial"/>
              </a:rPr>
              <a:t>2023-2024</a:t>
            </a:r>
            <a:r>
              <a:rPr sz="4800" b="1" spc="30" dirty="0">
                <a:solidFill>
                  <a:srgbClr val="49529B"/>
                </a:solidFill>
                <a:latin typeface="Arial"/>
                <a:cs typeface="Arial"/>
              </a:rPr>
              <a:t> </a:t>
            </a:r>
            <a:r>
              <a:rPr sz="4800" b="1" spc="-10" dirty="0">
                <a:solidFill>
                  <a:srgbClr val="49529B"/>
                </a:solidFill>
                <a:latin typeface="Arial"/>
                <a:cs typeface="Arial"/>
              </a:rPr>
              <a:t>учебном</a:t>
            </a:r>
            <a:r>
              <a:rPr sz="4800" b="1" spc="35" dirty="0">
                <a:solidFill>
                  <a:srgbClr val="49529B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49529B"/>
                </a:solidFill>
                <a:latin typeface="Arial"/>
                <a:cs typeface="Arial"/>
              </a:rPr>
              <a:t>году: </a:t>
            </a:r>
            <a:r>
              <a:rPr sz="4800" b="1" spc="-1320" dirty="0">
                <a:solidFill>
                  <a:srgbClr val="49529B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49529B"/>
                </a:solidFill>
                <a:latin typeface="Arial"/>
                <a:cs typeface="Arial"/>
              </a:rPr>
              <a:t>единое образовательное </a:t>
            </a:r>
            <a:r>
              <a:rPr sz="4800" b="1" dirty="0">
                <a:solidFill>
                  <a:srgbClr val="49529B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49529B"/>
                </a:solidFill>
                <a:latin typeface="Arial"/>
                <a:cs typeface="Arial"/>
              </a:rPr>
              <a:t>пространство</a:t>
            </a:r>
            <a:r>
              <a:rPr sz="4800" b="1" spc="35" dirty="0">
                <a:solidFill>
                  <a:srgbClr val="49529B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49529B"/>
                </a:solidFill>
                <a:latin typeface="Arial"/>
                <a:cs typeface="Arial"/>
              </a:rPr>
              <a:t>РФ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55AA63-6E20-43B9-913D-1AE6E1DBA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86" t="25202" r="17446" b="13984"/>
          <a:stretch/>
        </p:blipFill>
        <p:spPr>
          <a:xfrm>
            <a:off x="0" y="-152400"/>
            <a:ext cx="12197497" cy="679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4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1963400" cy="66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38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9550"/>
            <a:ext cx="10815638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02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198" y="88772"/>
            <a:ext cx="10599802" cy="430887"/>
          </a:xfrm>
        </p:spPr>
        <p:txBody>
          <a:bodyPr/>
          <a:lstStyle/>
          <a:p>
            <a:pPr algn="ctr"/>
            <a:r>
              <a:rPr lang="ru-RU" altLang="ru-RU" kern="1200" dirty="0">
                <a:solidFill>
                  <a:srgbClr val="0A5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КАЛЕНДАРНЫЙ УЧЕБНЫЙ ГРАФИК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762000"/>
            <a:ext cx="11283950" cy="7603241"/>
          </a:xfr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образовательной деятельности – по учебным четвертям.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учебного года — 34 недели, в 1 классе — 33 недели.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начинается 1 сентября, </a:t>
            </a:r>
            <a:r>
              <a:rPr lang="ru-RU" sz="2400" b="0" kern="12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заканчивается 20 мая.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учебных четвертей: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четверть – 8 учебных недель;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четверть – 8 учебных недель;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четверть – 10 учебных недель (для 2-11 </a:t>
            </a:r>
            <a:r>
              <a:rPr lang="ru-RU" sz="2400" b="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9 учебных недель (для 1 </a:t>
            </a:r>
            <a:r>
              <a:rPr lang="ru-RU" sz="2400" b="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четверть – 8 учебных недель.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каникул :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I, II, III четверти – 9 календарных дней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– 9 календарных дней (для 1 </a:t>
            </a:r>
            <a:r>
              <a:rPr lang="ru-RU" sz="2400" b="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учебного года (летние каникулы) – не менее 8 недель.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60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C97943-DC34-41FC-A90D-34774ECD2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4" t="22602" r="9722" b="6829"/>
          <a:stretch/>
        </p:blipFill>
        <p:spPr>
          <a:xfrm>
            <a:off x="304800" y="189571"/>
            <a:ext cx="11668305" cy="65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0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2771" y="88773"/>
            <a:ext cx="9832975" cy="8388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821814" marR="5080" indent="-1809750">
              <a:lnSpc>
                <a:spcPts val="3050"/>
              </a:lnSpc>
              <a:spcBef>
                <a:spcPts val="455"/>
              </a:spcBef>
              <a:tabLst>
                <a:tab pos="7319009" algn="l"/>
              </a:tabLst>
            </a:pPr>
            <a:r>
              <a:rPr spc="-5" dirty="0"/>
              <a:t>Место</a:t>
            </a:r>
            <a:r>
              <a:rPr spc="10" dirty="0"/>
              <a:t> </a:t>
            </a:r>
            <a:r>
              <a:rPr spc="-10" dirty="0"/>
              <a:t>предмета</a:t>
            </a:r>
            <a:r>
              <a:rPr spc="20" dirty="0"/>
              <a:t> </a:t>
            </a:r>
            <a:r>
              <a:rPr spc="-5" dirty="0"/>
              <a:t>в</a:t>
            </a:r>
            <a:r>
              <a:rPr spc="5" dirty="0"/>
              <a:t> </a:t>
            </a:r>
            <a:r>
              <a:rPr spc="-5" dirty="0"/>
              <a:t>учебном</a:t>
            </a:r>
            <a:r>
              <a:rPr spc="20" dirty="0"/>
              <a:t> </a:t>
            </a:r>
            <a:r>
              <a:rPr spc="-10" dirty="0"/>
              <a:t>плане</a:t>
            </a:r>
            <a:r>
              <a:rPr spc="20" dirty="0"/>
              <a:t> </a:t>
            </a:r>
            <a:r>
              <a:rPr spc="-5" dirty="0"/>
              <a:t>на</a:t>
            </a:r>
            <a:r>
              <a:rPr spc="5" dirty="0"/>
              <a:t> </a:t>
            </a:r>
            <a:r>
              <a:rPr spc="-5" dirty="0"/>
              <a:t>уровне</a:t>
            </a:r>
            <a:r>
              <a:rPr spc="25" dirty="0"/>
              <a:t> </a:t>
            </a:r>
            <a:r>
              <a:rPr spc="-5" dirty="0"/>
              <a:t>основного</a:t>
            </a:r>
            <a:r>
              <a:rPr dirty="0"/>
              <a:t> </a:t>
            </a:r>
            <a:r>
              <a:rPr spc="-5" dirty="0"/>
              <a:t>общего </a:t>
            </a:r>
            <a:r>
              <a:rPr spc="-620" dirty="0"/>
              <a:t> </a:t>
            </a:r>
            <a:r>
              <a:rPr spc="-10" dirty="0"/>
              <a:t>образования</a:t>
            </a:r>
            <a:r>
              <a:rPr spc="6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5" dirty="0"/>
              <a:t>2023-2024</a:t>
            </a:r>
            <a:r>
              <a:rPr spc="80" dirty="0"/>
              <a:t> </a:t>
            </a:r>
            <a:r>
              <a:rPr spc="-5" dirty="0"/>
              <a:t>учебном	году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055315"/>
              </p:ext>
            </p:extLst>
          </p:nvPr>
        </p:nvGraphicFramePr>
        <p:xfrm>
          <a:off x="762000" y="1190371"/>
          <a:ext cx="10222559" cy="4764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02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Классы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2000" b="1" spc="-6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1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Кол-во</a:t>
                      </a:r>
                      <a:r>
                        <a:rPr sz="1800" b="1" spc="-3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800" b="1" spc="-3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1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Кол-во</a:t>
                      </a:r>
                      <a:r>
                        <a:rPr sz="1800" b="1" spc="-2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800" b="1" spc="-3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800" b="1" spc="-4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(34</a:t>
                      </a:r>
                      <a:r>
                        <a:rPr sz="1800" b="1" spc="-1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800" b="1" spc="-2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недели)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6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u="none" dirty="0">
                          <a:solidFill>
                            <a:srgbClr val="1F3863"/>
                          </a:solidFill>
                          <a:uFill>
                            <a:solidFill>
                              <a:srgbClr val="1F3863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8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0483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 err="1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sz="1800" b="1" spc="-25" dirty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lang="ru-RU" sz="1800" b="1" spc="-5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РП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17157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u="none" dirty="0">
                          <a:solidFill>
                            <a:srgbClr val="1F3863"/>
                          </a:solidFill>
                          <a:uFill>
                            <a:solidFill>
                              <a:srgbClr val="1F3863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8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0483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 err="1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sz="1800" b="1" spc="-30" dirty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ФП</a:t>
                      </a:r>
                      <a:r>
                        <a:rPr lang="ru-RU" sz="1800" b="1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sz="1800" b="1" spc="-40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17221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u="none" dirty="0">
                          <a:solidFill>
                            <a:srgbClr val="1F3863"/>
                          </a:solidFill>
                          <a:uFill>
                            <a:solidFill>
                              <a:srgbClr val="1F3863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8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0483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800" b="1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lang="ru-RU" sz="1800" b="1" spc="-30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ФПУ</a:t>
                      </a:r>
                      <a:r>
                        <a:rPr lang="ru-RU" sz="1800" b="1" spc="-40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221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68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u="none" dirty="0">
                          <a:solidFill>
                            <a:srgbClr val="1F3863"/>
                          </a:solidFill>
                          <a:uFill>
                            <a:solidFill>
                              <a:srgbClr val="1F3863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8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0483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800" b="1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lang="ru-RU" sz="1800" b="1" spc="-30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ФПУ</a:t>
                      </a:r>
                      <a:r>
                        <a:rPr lang="ru-RU" sz="1800" b="1" spc="-40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157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68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u="none" dirty="0">
                          <a:solidFill>
                            <a:srgbClr val="1F3863"/>
                          </a:solidFill>
                          <a:uFill>
                            <a:solidFill>
                              <a:srgbClr val="1F3863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sz="18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0483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800" b="1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lang="ru-RU" sz="1800" b="1" spc="-30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ФПУ</a:t>
                      </a:r>
                      <a:r>
                        <a:rPr lang="ru-RU" sz="1800" b="1" spc="-40" dirty="0" smtClean="0">
                          <a:solidFill>
                            <a:srgbClr val="1F38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221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68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126490" marR="5080" indent="-989330">
              <a:lnSpc>
                <a:spcPts val="3050"/>
              </a:lnSpc>
              <a:spcBef>
                <a:spcPts val="455"/>
              </a:spcBef>
              <a:tabLst>
                <a:tab pos="6623050" algn="l"/>
              </a:tabLst>
            </a:pPr>
            <a:r>
              <a:rPr spc="-5" dirty="0"/>
              <a:t>Место</a:t>
            </a:r>
            <a:r>
              <a:rPr spc="10" dirty="0"/>
              <a:t> </a:t>
            </a:r>
            <a:r>
              <a:rPr spc="-10" dirty="0"/>
              <a:t>предмета</a:t>
            </a:r>
            <a:r>
              <a:rPr spc="25" dirty="0"/>
              <a:t> </a:t>
            </a:r>
            <a:r>
              <a:rPr spc="-5" dirty="0"/>
              <a:t>в</a:t>
            </a:r>
            <a:r>
              <a:rPr spc="10" dirty="0"/>
              <a:t> </a:t>
            </a:r>
            <a:r>
              <a:rPr spc="-5" dirty="0"/>
              <a:t>учебном</a:t>
            </a:r>
            <a:r>
              <a:rPr spc="15" dirty="0"/>
              <a:t> </a:t>
            </a:r>
            <a:r>
              <a:rPr spc="-10" dirty="0"/>
              <a:t>плане</a:t>
            </a:r>
            <a:r>
              <a:rPr spc="25" dirty="0"/>
              <a:t> </a:t>
            </a:r>
            <a:r>
              <a:rPr spc="-5" dirty="0"/>
              <a:t>на</a:t>
            </a:r>
            <a:r>
              <a:rPr spc="10" dirty="0"/>
              <a:t> </a:t>
            </a:r>
            <a:r>
              <a:rPr spc="-5" dirty="0"/>
              <a:t>уровне</a:t>
            </a:r>
            <a:r>
              <a:rPr spc="20" dirty="0"/>
              <a:t> </a:t>
            </a:r>
            <a:r>
              <a:rPr spc="-10" dirty="0"/>
              <a:t>среднего</a:t>
            </a:r>
            <a:r>
              <a:rPr spc="5" dirty="0"/>
              <a:t> </a:t>
            </a:r>
            <a:r>
              <a:rPr spc="-5" dirty="0"/>
              <a:t>общего </a:t>
            </a:r>
            <a:r>
              <a:rPr spc="-615" dirty="0"/>
              <a:t> </a:t>
            </a:r>
            <a:r>
              <a:rPr spc="-10" dirty="0"/>
              <a:t>образования</a:t>
            </a:r>
            <a:r>
              <a:rPr spc="6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5" dirty="0"/>
              <a:t>2023-2024</a:t>
            </a:r>
            <a:r>
              <a:rPr spc="80" dirty="0"/>
              <a:t> </a:t>
            </a:r>
            <a:r>
              <a:rPr spc="-5" dirty="0"/>
              <a:t>учебном	году, 10</a:t>
            </a:r>
            <a:r>
              <a:rPr spc="20" dirty="0"/>
              <a:t> </a:t>
            </a:r>
            <a:r>
              <a:rPr spc="-5" dirty="0"/>
              <a:t>класс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3024" y="1330578"/>
          <a:ext cx="8136255" cy="4654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718"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Учебный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470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предмет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96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Профиль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78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800" b="1" spc="-4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пользов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-1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ие</a:t>
                      </a:r>
                      <a:r>
                        <a:rPr sz="1400" b="1" spc="-6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ФРП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6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u="heavy" spc="-5" dirty="0">
                          <a:solidFill>
                            <a:srgbClr val="1F3863"/>
                          </a:solidFill>
                          <a:uFill>
                            <a:solidFill>
                              <a:srgbClr val="1F3863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https://edsoo.ru/</a:t>
                      </a:r>
                      <a:r>
                        <a:rPr sz="1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862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География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Технологический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(инженерные</a:t>
                      </a:r>
                      <a:r>
                        <a:rPr sz="1400" b="1" spc="-7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классы)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базовый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Технологический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информационно</a:t>
                      </a:r>
                      <a:r>
                        <a:rPr sz="1100" b="1" spc="-3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-технологический)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базовый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3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Естественно-научный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базовый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Гуманитарный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66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вариан</a:t>
                      </a:r>
                      <a:r>
                        <a:rPr sz="1400" b="1" spc="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b="1" spc="-4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базовый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3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Социально-экономический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(варианты</a:t>
                      </a:r>
                      <a:r>
                        <a:rPr sz="1400" b="1" spc="-7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1-3)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углубленный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4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Универсальный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базовый/углубленный*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1/3*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369297" y="1316558"/>
            <a:ext cx="216979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630">
              <a:lnSpc>
                <a:spcPct val="100000"/>
              </a:lnSpc>
              <a:spcBef>
                <a:spcPts val="95"/>
              </a:spcBef>
            </a:pPr>
            <a:r>
              <a:rPr sz="1600" b="1" u="heavy" spc="-10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ГЕОГРАФИЯ</a:t>
            </a:r>
            <a:r>
              <a:rPr sz="1600" b="1" u="heavy" spc="-30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В</a:t>
            </a:r>
            <a:endParaRPr sz="1600">
              <a:latin typeface="Times New Roman"/>
              <a:cs typeface="Times New Roman"/>
            </a:endParaRPr>
          </a:p>
          <a:p>
            <a:pPr marL="12700" marR="5080" indent="133985">
              <a:lnSpc>
                <a:spcPct val="100000"/>
              </a:lnSpc>
              <a:spcBef>
                <a:spcPts val="5"/>
              </a:spcBef>
            </a:pPr>
            <a:r>
              <a:rPr sz="1600" b="1" u="heavy" spc="-5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УЧЕБНОМ</a:t>
            </a:r>
            <a:r>
              <a:rPr sz="1600" b="1" u="heavy" spc="5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ПЛАНЕ </a:t>
            </a:r>
            <a:r>
              <a:rPr sz="1600" b="1" spc="-5" dirty="0">
                <a:solidFill>
                  <a:srgbClr val="BE9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10</a:t>
            </a:r>
            <a:r>
              <a:rPr sz="1600" b="1" u="heavy" spc="-35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КЛАССА</a:t>
            </a:r>
            <a:r>
              <a:rPr sz="1600" b="1" u="heavy" spc="-40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ЛЮБОГО</a:t>
            </a:r>
            <a:endParaRPr sz="1600">
              <a:latin typeface="Times New Roman"/>
              <a:cs typeface="Times New Roman"/>
            </a:endParaRPr>
          </a:p>
          <a:p>
            <a:pPr marL="204470" marR="196850" indent="-1270" algn="ctr">
              <a:lnSpc>
                <a:spcPct val="100000"/>
              </a:lnSpc>
            </a:pPr>
            <a:r>
              <a:rPr sz="1600" b="1" u="heavy" spc="-10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ПРОФИЛЯ</a:t>
            </a:r>
            <a:r>
              <a:rPr sz="1600" b="1" u="heavy" spc="30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- </a:t>
            </a:r>
            <a:r>
              <a:rPr sz="1600" b="1" dirty="0">
                <a:solidFill>
                  <a:srgbClr val="BE9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5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1600" b="1" u="heavy" spc="-10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БЯЗАТЕЛЬНЫЙ </a:t>
            </a:r>
            <a:r>
              <a:rPr sz="1600" b="1" spc="-10" dirty="0">
                <a:solidFill>
                  <a:srgbClr val="BE9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BE9000"/>
                </a:solidFill>
                <a:uFill>
                  <a:solidFill>
                    <a:srgbClr val="BE9000"/>
                  </a:solidFill>
                </a:uFill>
                <a:latin typeface="Times New Roman"/>
                <a:cs typeface="Times New Roman"/>
              </a:rPr>
              <a:t>ПРЕДМЕТ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019" y="6154318"/>
            <a:ext cx="8301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4536A"/>
                </a:solidFill>
                <a:latin typeface="Calibri"/>
                <a:cs typeface="Calibri"/>
              </a:rPr>
              <a:t>*В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 универсальном</a:t>
            </a:r>
            <a:r>
              <a:rPr sz="1400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профиле</a:t>
            </a:r>
            <a:r>
              <a:rPr sz="1400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4536A"/>
                </a:solidFill>
                <a:latin typeface="Calibri"/>
                <a:cs typeface="Calibri"/>
              </a:rPr>
              <a:t>два</a:t>
            </a:r>
            <a:r>
              <a:rPr sz="14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учебных</a:t>
            </a:r>
            <a:r>
              <a:rPr sz="140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предмета</a:t>
            </a:r>
            <a:r>
              <a:rPr sz="14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углубления</a:t>
            </a:r>
            <a:r>
              <a:rPr sz="1400" spc="3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определяет</a:t>
            </a:r>
            <a:r>
              <a:rPr sz="1400" spc="-5" dirty="0">
                <a:solidFill>
                  <a:srgbClr val="44536A"/>
                </a:solidFill>
                <a:latin typeface="Calibri"/>
                <a:cs typeface="Calibri"/>
              </a:rPr>
              <a:t> ОУ</a:t>
            </a:r>
            <a:r>
              <a:rPr sz="1400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по заявлению</a:t>
            </a:r>
            <a:r>
              <a:rPr sz="1400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обучающегося </a:t>
            </a:r>
            <a:r>
              <a:rPr sz="1400" spc="-3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(</a:t>
            </a:r>
            <a:r>
              <a:rPr sz="14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иное</a:t>
            </a:r>
            <a:r>
              <a:rPr sz="1400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сочетание предметов,</a:t>
            </a:r>
            <a:r>
              <a:rPr sz="1400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чем</a:t>
            </a:r>
            <a:r>
              <a:rPr sz="1400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предложено</a:t>
            </a:r>
            <a:r>
              <a:rPr sz="1400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в п.</a:t>
            </a:r>
            <a:r>
              <a:rPr sz="14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27.8 ФОП</a:t>
            </a:r>
            <a:r>
              <a:rPr sz="14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4536A"/>
                </a:solidFill>
                <a:latin typeface="Calibri"/>
                <a:cs typeface="Calibri"/>
              </a:rPr>
              <a:t>СОО)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29878" y="2958845"/>
            <a:ext cx="3046730" cy="3034665"/>
          </a:xfrm>
          <a:custGeom>
            <a:avLst/>
            <a:gdLst/>
            <a:ahLst/>
            <a:cxnLst/>
            <a:rect l="l" t="t" r="r" b="b"/>
            <a:pathLst>
              <a:path w="3046729" h="3034665">
                <a:moveTo>
                  <a:pt x="0" y="3034284"/>
                </a:moveTo>
                <a:lnTo>
                  <a:pt x="3046476" y="3034284"/>
                </a:lnTo>
                <a:lnTo>
                  <a:pt x="3046476" y="0"/>
                </a:lnTo>
                <a:lnTo>
                  <a:pt x="0" y="0"/>
                </a:lnTo>
                <a:lnTo>
                  <a:pt x="0" y="3034284"/>
                </a:lnTo>
                <a:close/>
              </a:path>
            </a:pathLst>
          </a:custGeom>
          <a:ln w="38100">
            <a:solidFill>
              <a:srgbClr val="4471C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21826" y="2980436"/>
            <a:ext cx="26657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600" spc="-5" dirty="0">
                <a:latin typeface="Calibri"/>
                <a:cs typeface="Calibri"/>
              </a:rPr>
              <a:t>П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 18.3.1</a:t>
            </a:r>
            <a:r>
              <a:rPr sz="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ФГОС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СОО/ П.</a:t>
            </a:r>
            <a:r>
              <a:rPr sz="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27.13.</a:t>
            </a:r>
            <a:r>
              <a:rPr sz="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ФОП</a:t>
            </a:r>
            <a:r>
              <a:rPr sz="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СОО/</a:t>
            </a:r>
            <a:r>
              <a:rPr sz="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Профили</a:t>
            </a:r>
            <a:r>
              <a:rPr sz="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обучения: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6438" y="3102356"/>
            <a:ext cx="22256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Calibri"/>
                <a:cs typeface="Calibri"/>
              </a:rPr>
              <a:t>естественно-научный,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гуманитарный,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социально-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26626" y="3163316"/>
            <a:ext cx="22650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Calibri"/>
                <a:cs typeface="Calibri"/>
              </a:rPr>
              <a:t>экономический,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технологический, </a:t>
            </a:r>
            <a:r>
              <a:rPr sz="800" b="1" dirty="0">
                <a:latin typeface="Calibri"/>
                <a:cs typeface="Calibri"/>
              </a:rPr>
              <a:t>универсальный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1826" y="3419602"/>
            <a:ext cx="2583815" cy="250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Учебный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план </a:t>
            </a:r>
            <a:r>
              <a:rPr sz="600" spc="-5" dirty="0">
                <a:latin typeface="Calibri"/>
                <a:cs typeface="Calibri"/>
              </a:rPr>
              <a:t>профиля обучения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и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(или) индивидуальный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учебный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</a:pPr>
            <a:r>
              <a:rPr sz="600" dirty="0">
                <a:latin typeface="Calibri"/>
                <a:cs typeface="Calibri"/>
              </a:rPr>
              <a:t>план</a:t>
            </a:r>
            <a:r>
              <a:rPr sz="600" spc="-5" dirty="0">
                <a:latin typeface="Calibri"/>
                <a:cs typeface="Calibri"/>
              </a:rPr>
              <a:t> должны содержать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b="1" spc="-5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6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00" b="1" spc="-5" dirty="0">
                <a:solidFill>
                  <a:srgbClr val="C00000"/>
                </a:solidFill>
                <a:latin typeface="Calibri"/>
                <a:cs typeface="Calibri"/>
              </a:rPr>
              <a:t>менее 13</a:t>
            </a:r>
            <a:r>
              <a:rPr sz="600" b="1" spc="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00" b="1" spc="-5" dirty="0">
                <a:solidFill>
                  <a:srgbClr val="C00000"/>
                </a:solidFill>
                <a:latin typeface="Calibri"/>
                <a:cs typeface="Calibri"/>
              </a:rPr>
              <a:t>учебных</a:t>
            </a:r>
            <a:r>
              <a:rPr sz="600" b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обязательных</a:t>
            </a:r>
            <a:r>
              <a:rPr sz="600" b="1" spc="10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предметов:</a:t>
            </a:r>
            <a:endParaRPr sz="600">
              <a:latin typeface="Calibri"/>
              <a:cs typeface="Calibri"/>
            </a:endParaRPr>
          </a:p>
          <a:p>
            <a:pPr marL="514984" indent="-515620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514984" algn="l"/>
                <a:tab pos="515620" algn="l"/>
              </a:tabLst>
            </a:pPr>
            <a:r>
              <a:rPr sz="900" dirty="0">
                <a:latin typeface="Calibri"/>
                <a:cs typeface="Calibri"/>
              </a:rPr>
              <a:t>Русск</a:t>
            </a:r>
            <a:r>
              <a:rPr sz="900" spc="5" dirty="0">
                <a:latin typeface="Calibri"/>
                <a:cs typeface="Calibri"/>
              </a:rPr>
              <a:t>и</a:t>
            </a:r>
            <a:r>
              <a:rPr sz="900" dirty="0">
                <a:latin typeface="Calibri"/>
                <a:cs typeface="Calibri"/>
              </a:rPr>
              <a:t>й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язык</a:t>
            </a:r>
            <a:endParaRPr sz="900">
              <a:latin typeface="Calibri"/>
              <a:cs typeface="Calibri"/>
            </a:endParaRPr>
          </a:p>
          <a:p>
            <a:pPr marL="514984" indent="-515620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514984" algn="l"/>
                <a:tab pos="515620" algn="l"/>
              </a:tabLst>
            </a:pPr>
            <a:r>
              <a:rPr sz="900" spc="-5" dirty="0">
                <a:latin typeface="Calibri"/>
                <a:cs typeface="Calibri"/>
              </a:rPr>
              <a:t>Литература</a:t>
            </a:r>
            <a:endParaRPr sz="900">
              <a:latin typeface="Calibri"/>
              <a:cs typeface="Calibri"/>
            </a:endParaRPr>
          </a:p>
          <a:p>
            <a:pPr marL="514984" indent="-51562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514984" algn="l"/>
                <a:tab pos="515620" algn="l"/>
              </a:tabLst>
            </a:pPr>
            <a:r>
              <a:rPr sz="900" dirty="0">
                <a:latin typeface="Calibri"/>
                <a:cs typeface="Calibri"/>
              </a:rPr>
              <a:t>И</a:t>
            </a:r>
            <a:r>
              <a:rPr sz="900" spc="-5" dirty="0">
                <a:latin typeface="Calibri"/>
                <a:cs typeface="Calibri"/>
              </a:rPr>
              <a:t>н</a:t>
            </a:r>
            <a:r>
              <a:rPr sz="900" dirty="0">
                <a:latin typeface="Calibri"/>
                <a:cs typeface="Calibri"/>
              </a:rPr>
              <a:t>ос</a:t>
            </a:r>
            <a:r>
              <a:rPr sz="900" spc="-5" dirty="0">
                <a:latin typeface="Calibri"/>
                <a:cs typeface="Calibri"/>
              </a:rPr>
              <a:t>тр</a:t>
            </a:r>
            <a:r>
              <a:rPr sz="900" dirty="0">
                <a:latin typeface="Calibri"/>
                <a:cs typeface="Calibri"/>
              </a:rPr>
              <a:t>анный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язык</a:t>
            </a:r>
            <a:endParaRPr sz="900">
              <a:latin typeface="Calibri"/>
              <a:cs typeface="Calibri"/>
            </a:endParaRPr>
          </a:p>
          <a:p>
            <a:pPr marL="514984" indent="-51562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514984" algn="l"/>
                <a:tab pos="515620" algn="l"/>
              </a:tabLst>
            </a:pPr>
            <a:r>
              <a:rPr sz="900" spc="-5" dirty="0">
                <a:latin typeface="Calibri"/>
                <a:cs typeface="Calibri"/>
              </a:rPr>
              <a:t>Математика</a:t>
            </a:r>
            <a:endParaRPr sz="900">
              <a:latin typeface="Calibri"/>
              <a:cs typeface="Calibri"/>
            </a:endParaRPr>
          </a:p>
          <a:p>
            <a:pPr marL="514984" indent="-515620">
              <a:lnSpc>
                <a:spcPct val="100000"/>
              </a:lnSpc>
              <a:spcBef>
                <a:spcPts val="250"/>
              </a:spcBef>
              <a:buAutoNum type="arabicPeriod"/>
              <a:tabLst>
                <a:tab pos="514984" algn="l"/>
                <a:tab pos="515620" algn="l"/>
              </a:tabLst>
            </a:pPr>
            <a:r>
              <a:rPr sz="900" dirty="0">
                <a:latin typeface="Calibri"/>
                <a:cs typeface="Calibri"/>
              </a:rPr>
              <a:t>История</a:t>
            </a:r>
            <a:endParaRPr sz="900">
              <a:latin typeface="Calibri"/>
              <a:cs typeface="Calibri"/>
            </a:endParaRPr>
          </a:p>
          <a:p>
            <a:pPr marL="514984" indent="-51562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514984" algn="l"/>
                <a:tab pos="515620" algn="l"/>
              </a:tabLst>
            </a:pPr>
            <a:r>
              <a:rPr sz="900" spc="-5" dirty="0">
                <a:latin typeface="Calibri"/>
                <a:cs typeface="Calibri"/>
              </a:rPr>
              <a:t>Ф</a:t>
            </a:r>
            <a:r>
              <a:rPr sz="900" dirty="0">
                <a:latin typeface="Calibri"/>
                <a:cs typeface="Calibri"/>
              </a:rPr>
              <a:t>изич</a:t>
            </a:r>
            <a:r>
              <a:rPr sz="900" spc="-10" dirty="0">
                <a:latin typeface="Calibri"/>
                <a:cs typeface="Calibri"/>
              </a:rPr>
              <a:t>е</a:t>
            </a:r>
            <a:r>
              <a:rPr sz="900" dirty="0">
                <a:latin typeface="Calibri"/>
                <a:cs typeface="Calibri"/>
              </a:rPr>
              <a:t>ская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кул</a:t>
            </a:r>
            <a:r>
              <a:rPr sz="900" spc="-5" dirty="0">
                <a:latin typeface="Calibri"/>
                <a:cs typeface="Calibri"/>
              </a:rPr>
              <a:t>ьтур</a:t>
            </a:r>
            <a:r>
              <a:rPr sz="900" dirty="0">
                <a:latin typeface="Calibri"/>
                <a:cs typeface="Calibri"/>
              </a:rPr>
              <a:t>а</a:t>
            </a:r>
            <a:endParaRPr sz="900">
              <a:latin typeface="Calibri"/>
              <a:cs typeface="Calibri"/>
            </a:endParaRPr>
          </a:p>
          <a:p>
            <a:pPr marL="514984" indent="-515620">
              <a:lnSpc>
                <a:spcPct val="100000"/>
              </a:lnSpc>
              <a:spcBef>
                <a:spcPts val="244"/>
              </a:spcBef>
              <a:buAutoNum type="arabicPeriod"/>
              <a:tabLst>
                <a:tab pos="514984" algn="l"/>
                <a:tab pos="515620" algn="l"/>
              </a:tabLst>
            </a:pPr>
            <a:r>
              <a:rPr sz="900" dirty="0">
                <a:latin typeface="Calibri"/>
                <a:cs typeface="Calibri"/>
              </a:rPr>
              <a:t>Основы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б</a:t>
            </a:r>
            <a:r>
              <a:rPr sz="900" spc="-5" dirty="0">
                <a:latin typeface="Calibri"/>
                <a:cs typeface="Calibri"/>
              </a:rPr>
              <a:t>е</a:t>
            </a:r>
            <a:r>
              <a:rPr sz="900" dirty="0">
                <a:latin typeface="Calibri"/>
                <a:cs typeface="Calibri"/>
              </a:rPr>
              <a:t>зопасно</a:t>
            </a:r>
            <a:r>
              <a:rPr sz="900" spc="-10" dirty="0">
                <a:latin typeface="Calibri"/>
                <a:cs typeface="Calibri"/>
              </a:rPr>
              <a:t>с</a:t>
            </a:r>
            <a:r>
              <a:rPr sz="900" spc="-5" dirty="0">
                <a:latin typeface="Calibri"/>
                <a:cs typeface="Calibri"/>
              </a:rPr>
              <a:t>т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жизн</a:t>
            </a:r>
            <a:r>
              <a:rPr sz="900" spc="-10" dirty="0">
                <a:latin typeface="Calibri"/>
                <a:cs typeface="Calibri"/>
              </a:rPr>
              <a:t>е</a:t>
            </a:r>
            <a:r>
              <a:rPr sz="900" spc="-5" dirty="0">
                <a:latin typeface="Calibri"/>
                <a:cs typeface="Calibri"/>
              </a:rPr>
              <a:t>де</a:t>
            </a:r>
            <a:r>
              <a:rPr sz="900" dirty="0">
                <a:latin typeface="Calibri"/>
                <a:cs typeface="Calibri"/>
              </a:rPr>
              <a:t>я</a:t>
            </a:r>
            <a:r>
              <a:rPr sz="900" spc="-5" dirty="0">
                <a:latin typeface="Calibri"/>
                <a:cs typeface="Calibri"/>
              </a:rPr>
              <a:t>тель</a:t>
            </a:r>
            <a:r>
              <a:rPr sz="900" dirty="0">
                <a:latin typeface="Calibri"/>
                <a:cs typeface="Calibri"/>
              </a:rPr>
              <a:t>нос</a:t>
            </a:r>
            <a:r>
              <a:rPr sz="900" spc="-5" dirty="0">
                <a:latin typeface="Calibri"/>
                <a:cs typeface="Calibri"/>
              </a:rPr>
              <a:t>ти</a:t>
            </a:r>
            <a:endParaRPr sz="900">
              <a:latin typeface="Calibri"/>
              <a:cs typeface="Calibri"/>
            </a:endParaRPr>
          </a:p>
          <a:p>
            <a:pPr marL="540385" indent="-540385">
              <a:lnSpc>
                <a:spcPct val="100000"/>
              </a:lnSpc>
              <a:spcBef>
                <a:spcPts val="250"/>
              </a:spcBef>
              <a:buAutoNum type="arabicPeriod"/>
              <a:tabLst>
                <a:tab pos="540385" algn="l"/>
                <a:tab pos="541020" algn="l"/>
              </a:tabLst>
            </a:pPr>
            <a:r>
              <a:rPr sz="900" b="1" spc="-5" dirty="0">
                <a:latin typeface="Calibri"/>
                <a:cs typeface="Calibri"/>
              </a:rPr>
              <a:t>Физика</a:t>
            </a:r>
            <a:endParaRPr sz="900">
              <a:latin typeface="Calibri"/>
              <a:cs typeface="Calibri"/>
            </a:endParaRPr>
          </a:p>
          <a:p>
            <a:pPr marL="514984" indent="-51562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514984" algn="l"/>
                <a:tab pos="515620" algn="l"/>
              </a:tabLst>
            </a:pPr>
            <a:r>
              <a:rPr sz="900" b="1" spc="-5" dirty="0">
                <a:latin typeface="Calibri"/>
                <a:cs typeface="Calibri"/>
              </a:rPr>
              <a:t>Информатика</a:t>
            </a:r>
            <a:endParaRPr sz="900">
              <a:latin typeface="Calibri"/>
              <a:cs typeface="Calibri"/>
            </a:endParaRPr>
          </a:p>
          <a:p>
            <a:pPr marL="514984" indent="-51562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514984" algn="l"/>
                <a:tab pos="515620" algn="l"/>
              </a:tabLst>
            </a:pPr>
            <a:r>
              <a:rPr sz="900" b="1" dirty="0">
                <a:latin typeface="Calibri"/>
                <a:cs typeface="Calibri"/>
              </a:rPr>
              <a:t>Химия</a:t>
            </a:r>
            <a:endParaRPr sz="900">
              <a:latin typeface="Calibri"/>
              <a:cs typeface="Calibri"/>
            </a:endParaRPr>
          </a:p>
          <a:p>
            <a:pPr marL="514984" indent="-515620">
              <a:lnSpc>
                <a:spcPct val="100000"/>
              </a:lnSpc>
              <a:spcBef>
                <a:spcPts val="250"/>
              </a:spcBef>
              <a:buAutoNum type="arabicPeriod"/>
              <a:tabLst>
                <a:tab pos="514984" algn="l"/>
                <a:tab pos="515620" algn="l"/>
              </a:tabLst>
            </a:pPr>
            <a:r>
              <a:rPr sz="900" b="1" spc="-5" dirty="0">
                <a:latin typeface="Calibri"/>
                <a:cs typeface="Calibri"/>
              </a:rPr>
              <a:t>Биология</a:t>
            </a:r>
            <a:endParaRPr sz="900">
              <a:latin typeface="Calibri"/>
              <a:cs typeface="Calibri"/>
            </a:endParaRPr>
          </a:p>
          <a:p>
            <a:pPr marL="514984" indent="-51562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514984" algn="l"/>
                <a:tab pos="515620" algn="l"/>
              </a:tabLst>
            </a:pPr>
            <a:r>
              <a:rPr sz="900" b="1" spc="-5" dirty="0">
                <a:latin typeface="Calibri"/>
                <a:cs typeface="Calibri"/>
              </a:rPr>
              <a:t>Обществознание</a:t>
            </a:r>
            <a:endParaRPr sz="900">
              <a:latin typeface="Calibri"/>
              <a:cs typeface="Calibri"/>
            </a:endParaRPr>
          </a:p>
          <a:p>
            <a:pPr marL="514984" indent="-51562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514984" algn="l"/>
                <a:tab pos="515620" algn="l"/>
              </a:tabLst>
            </a:pP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География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09126" y="5965037"/>
            <a:ext cx="2839085" cy="45148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420"/>
              </a:spcBef>
            </a:pPr>
            <a:r>
              <a:rPr sz="900" dirty="0">
                <a:latin typeface="Calibri"/>
                <a:cs typeface="Calibri"/>
              </a:rPr>
              <a:t>и </a:t>
            </a:r>
            <a:r>
              <a:rPr sz="900" spc="-5" dirty="0">
                <a:latin typeface="Calibri"/>
                <a:cs typeface="Calibri"/>
              </a:rPr>
              <a:t>предусматривать изучение </a:t>
            </a:r>
            <a:r>
              <a:rPr sz="900" b="1" spc="-5" dirty="0">
                <a:latin typeface="Calibri"/>
                <a:cs typeface="Calibri"/>
              </a:rPr>
              <a:t>не 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менее 2 </a:t>
            </a:r>
            <a:r>
              <a:rPr sz="900" b="1" spc="-5" dirty="0">
                <a:latin typeface="Calibri"/>
                <a:cs typeface="Calibri"/>
              </a:rPr>
              <a:t>учебных 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предметов на углубленном уровне </a:t>
            </a:r>
            <a:r>
              <a:rPr sz="900" dirty="0">
                <a:latin typeface="Calibri"/>
                <a:cs typeface="Calibri"/>
              </a:rPr>
              <a:t>из </a:t>
            </a:r>
            <a:r>
              <a:rPr sz="900" spc="-5" dirty="0">
                <a:latin typeface="Calibri"/>
                <a:cs typeface="Calibri"/>
              </a:rPr>
              <a:t>соответствующей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профилю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обучения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предметной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области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5" dirty="0">
                <a:latin typeface="Calibri"/>
                <a:cs typeface="Calibri"/>
              </a:rPr>
              <a:t>(или) смежной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ней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предметной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области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126490" marR="5080" indent="-989330">
              <a:lnSpc>
                <a:spcPts val="3050"/>
              </a:lnSpc>
              <a:spcBef>
                <a:spcPts val="455"/>
              </a:spcBef>
              <a:tabLst>
                <a:tab pos="6623050" algn="l"/>
              </a:tabLst>
            </a:pPr>
            <a:r>
              <a:rPr spc="-5" dirty="0"/>
              <a:t>Место</a:t>
            </a:r>
            <a:r>
              <a:rPr spc="10" dirty="0"/>
              <a:t> </a:t>
            </a:r>
            <a:r>
              <a:rPr spc="-10" dirty="0"/>
              <a:t>предмета</a:t>
            </a:r>
            <a:r>
              <a:rPr spc="25" dirty="0"/>
              <a:t> </a:t>
            </a:r>
            <a:r>
              <a:rPr spc="-5" dirty="0"/>
              <a:t>в</a:t>
            </a:r>
            <a:r>
              <a:rPr spc="10" dirty="0"/>
              <a:t> </a:t>
            </a:r>
            <a:r>
              <a:rPr spc="-5" dirty="0"/>
              <a:t>учебном</a:t>
            </a:r>
            <a:r>
              <a:rPr spc="15" dirty="0"/>
              <a:t> </a:t>
            </a:r>
            <a:r>
              <a:rPr spc="-10" dirty="0"/>
              <a:t>плане</a:t>
            </a:r>
            <a:r>
              <a:rPr spc="25" dirty="0"/>
              <a:t> </a:t>
            </a:r>
            <a:r>
              <a:rPr spc="-5" dirty="0"/>
              <a:t>на</a:t>
            </a:r>
            <a:r>
              <a:rPr spc="10" dirty="0"/>
              <a:t> </a:t>
            </a:r>
            <a:r>
              <a:rPr spc="-5" dirty="0"/>
              <a:t>уровне</a:t>
            </a:r>
            <a:r>
              <a:rPr spc="20" dirty="0"/>
              <a:t> </a:t>
            </a:r>
            <a:r>
              <a:rPr spc="-10" dirty="0"/>
              <a:t>среднего</a:t>
            </a:r>
            <a:r>
              <a:rPr spc="5" dirty="0"/>
              <a:t> </a:t>
            </a:r>
            <a:r>
              <a:rPr spc="-5" dirty="0"/>
              <a:t>общего </a:t>
            </a:r>
            <a:r>
              <a:rPr spc="-615" dirty="0"/>
              <a:t> </a:t>
            </a:r>
            <a:r>
              <a:rPr spc="-10" dirty="0"/>
              <a:t>образования</a:t>
            </a:r>
            <a:r>
              <a:rPr spc="65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5" dirty="0"/>
              <a:t>2023-2024</a:t>
            </a:r>
            <a:r>
              <a:rPr spc="80" dirty="0"/>
              <a:t> </a:t>
            </a:r>
            <a:r>
              <a:rPr spc="-5" dirty="0"/>
              <a:t>учебном	году, 11</a:t>
            </a:r>
            <a:r>
              <a:rPr spc="20" dirty="0"/>
              <a:t> </a:t>
            </a:r>
            <a:r>
              <a:rPr spc="-5" dirty="0"/>
              <a:t>класс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6265" y="1910460"/>
          <a:ext cx="8559165" cy="3976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3122"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Учебный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47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предмет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Профиль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800" b="1" spc="-3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Использование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разработанных</a:t>
                      </a:r>
                      <a:r>
                        <a:rPr sz="1400" b="1" spc="-6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ранее</a:t>
                      </a:r>
                      <a:r>
                        <a:rPr sz="1400" b="1" spc="254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РП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202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География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Технологический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базовый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Естественно-научный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базовый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Гуманитарный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базовый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Социально-экономический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углубленный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6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Универсальный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базовый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0078" y="3810634"/>
            <a:ext cx="1972945" cy="166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837" y="12902"/>
            <a:ext cx="106146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Вариант</a:t>
            </a:r>
            <a:r>
              <a:rPr sz="2400" spc="5" dirty="0"/>
              <a:t> </a:t>
            </a:r>
            <a:r>
              <a:rPr sz="2400" spc="-5" dirty="0">
                <a:solidFill>
                  <a:srgbClr val="BE9000"/>
                </a:solidFill>
              </a:rPr>
              <a:t>мультипрофильного</a:t>
            </a:r>
            <a:r>
              <a:rPr sz="2400" spc="30" dirty="0">
                <a:solidFill>
                  <a:srgbClr val="BE9000"/>
                </a:solidFill>
              </a:rPr>
              <a:t> </a:t>
            </a:r>
            <a:r>
              <a:rPr sz="2400" spc="-5" dirty="0"/>
              <a:t>учебного</a:t>
            </a:r>
            <a:r>
              <a:rPr sz="2400" dirty="0"/>
              <a:t> </a:t>
            </a:r>
            <a:r>
              <a:rPr sz="2400" spc="-5" dirty="0"/>
              <a:t>плана</a:t>
            </a:r>
            <a:r>
              <a:rPr sz="2400" spc="5" dirty="0"/>
              <a:t> </a:t>
            </a:r>
            <a:r>
              <a:rPr sz="2400" spc="-5" dirty="0"/>
              <a:t>школы</a:t>
            </a:r>
            <a:r>
              <a:rPr sz="2400" spc="5" dirty="0"/>
              <a:t> </a:t>
            </a:r>
            <a:r>
              <a:rPr sz="2400" spc="-5" dirty="0"/>
              <a:t>для</a:t>
            </a:r>
            <a:r>
              <a:rPr sz="2400" spc="15" dirty="0"/>
              <a:t> </a:t>
            </a:r>
            <a:r>
              <a:rPr sz="2400" dirty="0"/>
              <a:t>10 класса</a:t>
            </a:r>
            <a:r>
              <a:rPr sz="2400" spc="-5" dirty="0"/>
              <a:t> (социально-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/>
              <a:t>экономический</a:t>
            </a:r>
            <a:r>
              <a:rPr sz="2400" spc="-5" dirty="0"/>
              <a:t> </a:t>
            </a:r>
            <a:r>
              <a:rPr sz="2400" dirty="0"/>
              <a:t>+</a:t>
            </a:r>
            <a:r>
              <a:rPr sz="2400" spc="-5" dirty="0"/>
              <a:t> технологический </a:t>
            </a:r>
            <a:r>
              <a:rPr sz="2400" spc="-10" dirty="0"/>
              <a:t>профили)</a:t>
            </a:r>
            <a:r>
              <a:rPr sz="2400" spc="10" dirty="0"/>
              <a:t> </a:t>
            </a:r>
            <a:r>
              <a:rPr sz="2400" dirty="0"/>
              <a:t>при </a:t>
            </a:r>
            <a:r>
              <a:rPr sz="2400" spc="-5" dirty="0"/>
              <a:t>6-дневной</a:t>
            </a:r>
            <a:r>
              <a:rPr sz="2400" spc="25" dirty="0"/>
              <a:t> </a:t>
            </a:r>
            <a:r>
              <a:rPr sz="2400" spc="-5" dirty="0"/>
              <a:t>учебной неделе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1570" y="783336"/>
          <a:ext cx="10941048" cy="57365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08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0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Предметная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область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38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1910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часов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Базовый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уровень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Углублённый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уровень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25"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литература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Общественно-научные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История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География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852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Алгебра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и начала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математического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анализа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Геометрия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статистика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85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Естественно-научные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Физика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Химия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725"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культура,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основы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жизнедеятельности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культура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8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ОБЖ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725">
                <a:tc rowSpan="3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Дополнительные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предметы,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курсы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выбору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обучающихся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Элективный</a:t>
                      </a:r>
                      <a:r>
                        <a:rPr sz="1400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курс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Спецкурс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Факультативный</a:t>
                      </a:r>
                      <a:r>
                        <a:rPr sz="14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курс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1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  <a:spcBef>
                          <a:spcPts val="45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Индивидуальный</a:t>
                      </a:r>
                      <a:r>
                        <a:rPr sz="14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проект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4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12292">
                <a:tc gridSpan="3">
                  <a:txBody>
                    <a:bodyPr/>
                    <a:lstStyle/>
                    <a:p>
                      <a:pPr marL="3477895" marR="690245" indent="-278511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Максимально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допустимая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недельная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соответствии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действующими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санитарными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правилами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нормами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6-дневной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неделе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2634" y="956310"/>
            <a:ext cx="2336800" cy="408940"/>
          </a:xfrm>
          <a:custGeom>
            <a:avLst/>
            <a:gdLst/>
            <a:ahLst/>
            <a:cxnLst/>
            <a:rect l="l" t="t" r="r" b="b"/>
            <a:pathLst>
              <a:path w="2336800" h="408940">
                <a:moveTo>
                  <a:pt x="68071" y="0"/>
                </a:moveTo>
                <a:lnTo>
                  <a:pt x="2336291" y="0"/>
                </a:lnTo>
                <a:lnTo>
                  <a:pt x="2336291" y="340360"/>
                </a:lnTo>
                <a:lnTo>
                  <a:pt x="2330942" y="366855"/>
                </a:lnTo>
                <a:lnTo>
                  <a:pt x="2316353" y="388493"/>
                </a:lnTo>
                <a:lnTo>
                  <a:pt x="2294715" y="403082"/>
                </a:lnTo>
                <a:lnTo>
                  <a:pt x="2268219" y="408431"/>
                </a:lnTo>
                <a:lnTo>
                  <a:pt x="0" y="408431"/>
                </a:lnTo>
                <a:lnTo>
                  <a:pt x="0" y="68072"/>
                </a:lnTo>
                <a:lnTo>
                  <a:pt x="5349" y="41576"/>
                </a:lnTo>
                <a:lnTo>
                  <a:pt x="19938" y="19938"/>
                </a:lnTo>
                <a:lnTo>
                  <a:pt x="41576" y="5349"/>
                </a:lnTo>
                <a:lnTo>
                  <a:pt x="68071" y="0"/>
                </a:lnTo>
                <a:close/>
              </a:path>
            </a:pathLst>
          </a:custGeom>
          <a:ln w="35052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8270" y="996188"/>
            <a:ext cx="2064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Базовый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уровень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2197" y="3749802"/>
            <a:ext cx="3217545" cy="408940"/>
          </a:xfrm>
          <a:prstGeom prst="rect">
            <a:avLst/>
          </a:prstGeom>
          <a:ln w="35051">
            <a:solidFill>
              <a:srgbClr val="C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26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Углубленный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уровень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1888" y="1071372"/>
            <a:ext cx="2097405" cy="585470"/>
          </a:xfrm>
          <a:prstGeom prst="rect">
            <a:avLst/>
          </a:prstGeom>
          <a:solidFill>
            <a:srgbClr val="ECECEC"/>
          </a:solidFill>
          <a:ln w="9144">
            <a:solidFill>
              <a:srgbClr val="091AAB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600" b="1" spc="-5" dirty="0">
                <a:solidFill>
                  <a:srgbClr val="091AAB"/>
                </a:solidFill>
                <a:latin typeface="Arial"/>
                <a:cs typeface="Arial"/>
              </a:rPr>
              <a:t>10</a:t>
            </a:r>
            <a:r>
              <a:rPr sz="1600" b="1" spc="-45" dirty="0">
                <a:solidFill>
                  <a:srgbClr val="091AA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91AAB"/>
                </a:solidFill>
                <a:latin typeface="Arial"/>
                <a:cs typeface="Arial"/>
              </a:rPr>
              <a:t>класс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091AAB"/>
                </a:solidFill>
                <a:latin typeface="Microsoft Sans Serif"/>
                <a:cs typeface="Microsoft Sans Serif"/>
              </a:rPr>
              <a:t>(не</a:t>
            </a:r>
            <a:r>
              <a:rPr sz="1600" spc="20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91AAB"/>
                </a:solidFill>
                <a:latin typeface="Microsoft Sans Serif"/>
                <a:cs typeface="Microsoft Sans Serif"/>
              </a:rPr>
              <a:t>менее</a:t>
            </a:r>
            <a:r>
              <a:rPr sz="1600" spc="25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91AAB"/>
                </a:solidFill>
                <a:latin typeface="Microsoft Sans Serif"/>
                <a:cs typeface="Microsoft Sans Serif"/>
              </a:rPr>
              <a:t>34</a:t>
            </a:r>
            <a:r>
              <a:rPr sz="1600" spc="15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91AAB"/>
                </a:solidFill>
                <a:latin typeface="Microsoft Sans Serif"/>
                <a:cs typeface="Microsoft Sans Serif"/>
              </a:rPr>
              <a:t>часов)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60336" y="1349375"/>
            <a:ext cx="698500" cy="400050"/>
          </a:xfrm>
          <a:custGeom>
            <a:avLst/>
            <a:gdLst/>
            <a:ahLst/>
            <a:cxnLst/>
            <a:rect l="l" t="t" r="r" b="b"/>
            <a:pathLst>
              <a:path w="698500" h="400050">
                <a:moveTo>
                  <a:pt x="17018" y="0"/>
                </a:moveTo>
                <a:lnTo>
                  <a:pt x="0" y="30734"/>
                </a:lnTo>
                <a:lnTo>
                  <a:pt x="30607" y="47751"/>
                </a:lnTo>
                <a:lnTo>
                  <a:pt x="47625" y="17145"/>
                </a:lnTo>
                <a:lnTo>
                  <a:pt x="17018" y="0"/>
                </a:lnTo>
                <a:close/>
              </a:path>
              <a:path w="698500" h="400050">
                <a:moveTo>
                  <a:pt x="78232" y="34162"/>
                </a:moveTo>
                <a:lnTo>
                  <a:pt x="61214" y="64770"/>
                </a:lnTo>
                <a:lnTo>
                  <a:pt x="91821" y="81914"/>
                </a:lnTo>
                <a:lnTo>
                  <a:pt x="108839" y="51308"/>
                </a:lnTo>
                <a:lnTo>
                  <a:pt x="78232" y="34162"/>
                </a:lnTo>
                <a:close/>
              </a:path>
              <a:path w="698500" h="400050">
                <a:moveTo>
                  <a:pt x="139446" y="68325"/>
                </a:moveTo>
                <a:lnTo>
                  <a:pt x="122428" y="98933"/>
                </a:lnTo>
                <a:lnTo>
                  <a:pt x="153035" y="115950"/>
                </a:lnTo>
                <a:lnTo>
                  <a:pt x="170180" y="85344"/>
                </a:lnTo>
                <a:lnTo>
                  <a:pt x="139446" y="68325"/>
                </a:lnTo>
                <a:close/>
              </a:path>
              <a:path w="698500" h="400050">
                <a:moveTo>
                  <a:pt x="200787" y="102488"/>
                </a:moveTo>
                <a:lnTo>
                  <a:pt x="183642" y="133096"/>
                </a:lnTo>
                <a:lnTo>
                  <a:pt x="214249" y="150113"/>
                </a:lnTo>
                <a:lnTo>
                  <a:pt x="231394" y="119507"/>
                </a:lnTo>
                <a:lnTo>
                  <a:pt x="200787" y="102488"/>
                </a:lnTo>
                <a:close/>
              </a:path>
              <a:path w="698500" h="400050">
                <a:moveTo>
                  <a:pt x="262001" y="136525"/>
                </a:moveTo>
                <a:lnTo>
                  <a:pt x="244856" y="167259"/>
                </a:lnTo>
                <a:lnTo>
                  <a:pt x="275590" y="184276"/>
                </a:lnTo>
                <a:lnTo>
                  <a:pt x="292608" y="153670"/>
                </a:lnTo>
                <a:lnTo>
                  <a:pt x="262001" y="136525"/>
                </a:lnTo>
                <a:close/>
              </a:path>
              <a:path w="698500" h="400050">
                <a:moveTo>
                  <a:pt x="323215" y="170687"/>
                </a:moveTo>
                <a:lnTo>
                  <a:pt x="306197" y="201295"/>
                </a:lnTo>
                <a:lnTo>
                  <a:pt x="336804" y="218439"/>
                </a:lnTo>
                <a:lnTo>
                  <a:pt x="353822" y="187833"/>
                </a:lnTo>
                <a:lnTo>
                  <a:pt x="323215" y="170687"/>
                </a:lnTo>
                <a:close/>
              </a:path>
              <a:path w="698500" h="400050">
                <a:moveTo>
                  <a:pt x="384429" y="204850"/>
                </a:moveTo>
                <a:lnTo>
                  <a:pt x="367411" y="235458"/>
                </a:lnTo>
                <a:lnTo>
                  <a:pt x="398018" y="252475"/>
                </a:lnTo>
                <a:lnTo>
                  <a:pt x="415036" y="221869"/>
                </a:lnTo>
                <a:lnTo>
                  <a:pt x="384429" y="204850"/>
                </a:lnTo>
                <a:close/>
              </a:path>
              <a:path w="698500" h="400050">
                <a:moveTo>
                  <a:pt x="445643" y="239013"/>
                </a:moveTo>
                <a:lnTo>
                  <a:pt x="428625" y="269621"/>
                </a:lnTo>
                <a:lnTo>
                  <a:pt x="459232" y="286638"/>
                </a:lnTo>
                <a:lnTo>
                  <a:pt x="476250" y="256032"/>
                </a:lnTo>
                <a:lnTo>
                  <a:pt x="445643" y="239013"/>
                </a:lnTo>
                <a:close/>
              </a:path>
              <a:path w="698500" h="400050">
                <a:moveTo>
                  <a:pt x="506857" y="273050"/>
                </a:moveTo>
                <a:lnTo>
                  <a:pt x="489839" y="303784"/>
                </a:lnTo>
                <a:lnTo>
                  <a:pt x="520446" y="320801"/>
                </a:lnTo>
                <a:lnTo>
                  <a:pt x="537591" y="290195"/>
                </a:lnTo>
                <a:lnTo>
                  <a:pt x="506857" y="273050"/>
                </a:lnTo>
                <a:close/>
              </a:path>
              <a:path w="698500" h="400050">
                <a:moveTo>
                  <a:pt x="632206" y="302767"/>
                </a:moveTo>
                <a:lnTo>
                  <a:pt x="581025" y="394715"/>
                </a:lnTo>
                <a:lnTo>
                  <a:pt x="698500" y="399923"/>
                </a:lnTo>
                <a:lnTo>
                  <a:pt x="679868" y="372617"/>
                </a:lnTo>
                <a:lnTo>
                  <a:pt x="613410" y="372617"/>
                </a:lnTo>
                <a:lnTo>
                  <a:pt x="612267" y="371983"/>
                </a:lnTo>
                <a:lnTo>
                  <a:pt x="629412" y="341375"/>
                </a:lnTo>
                <a:lnTo>
                  <a:pt x="658550" y="341375"/>
                </a:lnTo>
                <a:lnTo>
                  <a:pt x="632206" y="302767"/>
                </a:lnTo>
                <a:close/>
              </a:path>
              <a:path w="698500" h="400050">
                <a:moveTo>
                  <a:pt x="629412" y="341375"/>
                </a:moveTo>
                <a:lnTo>
                  <a:pt x="612267" y="371983"/>
                </a:lnTo>
                <a:lnTo>
                  <a:pt x="613410" y="372617"/>
                </a:lnTo>
                <a:lnTo>
                  <a:pt x="630428" y="342011"/>
                </a:lnTo>
                <a:lnTo>
                  <a:pt x="629412" y="341375"/>
                </a:lnTo>
                <a:close/>
              </a:path>
              <a:path w="698500" h="400050">
                <a:moveTo>
                  <a:pt x="658550" y="341375"/>
                </a:moveTo>
                <a:lnTo>
                  <a:pt x="629412" y="341375"/>
                </a:lnTo>
                <a:lnTo>
                  <a:pt x="630428" y="342011"/>
                </a:lnTo>
                <a:lnTo>
                  <a:pt x="613410" y="372617"/>
                </a:lnTo>
                <a:lnTo>
                  <a:pt x="679868" y="372617"/>
                </a:lnTo>
                <a:lnTo>
                  <a:pt x="658550" y="341375"/>
                </a:lnTo>
                <a:close/>
              </a:path>
              <a:path w="698500" h="400050">
                <a:moveTo>
                  <a:pt x="568198" y="307213"/>
                </a:moveTo>
                <a:lnTo>
                  <a:pt x="551053" y="337820"/>
                </a:lnTo>
                <a:lnTo>
                  <a:pt x="581660" y="354964"/>
                </a:lnTo>
                <a:lnTo>
                  <a:pt x="598805" y="324358"/>
                </a:lnTo>
                <a:lnTo>
                  <a:pt x="568198" y="30721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0361" y="1410208"/>
            <a:ext cx="546100" cy="421005"/>
          </a:xfrm>
          <a:custGeom>
            <a:avLst/>
            <a:gdLst/>
            <a:ahLst/>
            <a:cxnLst/>
            <a:rect l="l" t="t" r="r" b="b"/>
            <a:pathLst>
              <a:path w="546100" h="421005">
                <a:moveTo>
                  <a:pt x="524383" y="0"/>
                </a:moveTo>
                <a:lnTo>
                  <a:pt x="496442" y="21208"/>
                </a:lnTo>
                <a:lnTo>
                  <a:pt x="517651" y="49149"/>
                </a:lnTo>
                <a:lnTo>
                  <a:pt x="545591" y="27939"/>
                </a:lnTo>
                <a:lnTo>
                  <a:pt x="524383" y="0"/>
                </a:lnTo>
                <a:close/>
              </a:path>
              <a:path w="546100" h="421005">
                <a:moveTo>
                  <a:pt x="468502" y="42417"/>
                </a:moveTo>
                <a:lnTo>
                  <a:pt x="440689" y="63626"/>
                </a:lnTo>
                <a:lnTo>
                  <a:pt x="461899" y="91566"/>
                </a:lnTo>
                <a:lnTo>
                  <a:pt x="489712" y="70357"/>
                </a:lnTo>
                <a:lnTo>
                  <a:pt x="468502" y="42417"/>
                </a:lnTo>
                <a:close/>
              </a:path>
              <a:path w="546100" h="421005">
                <a:moveTo>
                  <a:pt x="412750" y="84836"/>
                </a:moveTo>
                <a:lnTo>
                  <a:pt x="384810" y="106171"/>
                </a:lnTo>
                <a:lnTo>
                  <a:pt x="406018" y="133984"/>
                </a:lnTo>
                <a:lnTo>
                  <a:pt x="433959" y="112775"/>
                </a:lnTo>
                <a:lnTo>
                  <a:pt x="412750" y="84836"/>
                </a:lnTo>
                <a:close/>
              </a:path>
              <a:path w="546100" h="421005">
                <a:moveTo>
                  <a:pt x="356997" y="127380"/>
                </a:moveTo>
                <a:lnTo>
                  <a:pt x="329057" y="148589"/>
                </a:lnTo>
                <a:lnTo>
                  <a:pt x="350265" y="176402"/>
                </a:lnTo>
                <a:lnTo>
                  <a:pt x="378205" y="155193"/>
                </a:lnTo>
                <a:lnTo>
                  <a:pt x="356997" y="127380"/>
                </a:lnTo>
                <a:close/>
              </a:path>
              <a:path w="546100" h="421005">
                <a:moveTo>
                  <a:pt x="301116" y="169799"/>
                </a:moveTo>
                <a:lnTo>
                  <a:pt x="273303" y="191007"/>
                </a:lnTo>
                <a:lnTo>
                  <a:pt x="294513" y="218947"/>
                </a:lnTo>
                <a:lnTo>
                  <a:pt x="322325" y="197612"/>
                </a:lnTo>
                <a:lnTo>
                  <a:pt x="301116" y="169799"/>
                </a:lnTo>
                <a:close/>
              </a:path>
              <a:path w="546100" h="421005">
                <a:moveTo>
                  <a:pt x="245363" y="212216"/>
                </a:moveTo>
                <a:lnTo>
                  <a:pt x="217424" y="233425"/>
                </a:lnTo>
                <a:lnTo>
                  <a:pt x="238633" y="261365"/>
                </a:lnTo>
                <a:lnTo>
                  <a:pt x="266573" y="240156"/>
                </a:lnTo>
                <a:lnTo>
                  <a:pt x="245363" y="212216"/>
                </a:lnTo>
                <a:close/>
              </a:path>
              <a:path w="546100" h="421005">
                <a:moveTo>
                  <a:pt x="189611" y="254634"/>
                </a:moveTo>
                <a:lnTo>
                  <a:pt x="161671" y="275843"/>
                </a:lnTo>
                <a:lnTo>
                  <a:pt x="182879" y="303783"/>
                </a:lnTo>
                <a:lnTo>
                  <a:pt x="210820" y="282575"/>
                </a:lnTo>
                <a:lnTo>
                  <a:pt x="189611" y="254634"/>
                </a:lnTo>
                <a:close/>
              </a:path>
              <a:path w="546100" h="421005">
                <a:moveTo>
                  <a:pt x="51815" y="315340"/>
                </a:moveTo>
                <a:lnTo>
                  <a:pt x="0" y="420877"/>
                </a:lnTo>
                <a:lnTo>
                  <a:pt x="115570" y="399033"/>
                </a:lnTo>
                <a:lnTo>
                  <a:pt x="102412" y="381762"/>
                </a:lnTo>
                <a:lnTo>
                  <a:pt x="80390" y="381762"/>
                </a:lnTo>
                <a:lnTo>
                  <a:pt x="59182" y="353821"/>
                </a:lnTo>
                <a:lnTo>
                  <a:pt x="73058" y="343227"/>
                </a:lnTo>
                <a:lnTo>
                  <a:pt x="51815" y="315340"/>
                </a:lnTo>
                <a:close/>
              </a:path>
              <a:path w="546100" h="421005">
                <a:moveTo>
                  <a:pt x="73058" y="343227"/>
                </a:moveTo>
                <a:lnTo>
                  <a:pt x="59182" y="353821"/>
                </a:lnTo>
                <a:lnTo>
                  <a:pt x="80390" y="381762"/>
                </a:lnTo>
                <a:lnTo>
                  <a:pt x="94314" y="371131"/>
                </a:lnTo>
                <a:lnTo>
                  <a:pt x="73058" y="343227"/>
                </a:lnTo>
                <a:close/>
              </a:path>
              <a:path w="546100" h="421005">
                <a:moveTo>
                  <a:pt x="94314" y="371131"/>
                </a:moveTo>
                <a:lnTo>
                  <a:pt x="80390" y="381762"/>
                </a:lnTo>
                <a:lnTo>
                  <a:pt x="102412" y="381762"/>
                </a:lnTo>
                <a:lnTo>
                  <a:pt x="94314" y="371131"/>
                </a:lnTo>
                <a:close/>
              </a:path>
              <a:path w="546100" h="421005">
                <a:moveTo>
                  <a:pt x="77977" y="339470"/>
                </a:moveTo>
                <a:lnTo>
                  <a:pt x="73058" y="343227"/>
                </a:lnTo>
                <a:lnTo>
                  <a:pt x="94314" y="371131"/>
                </a:lnTo>
                <a:lnTo>
                  <a:pt x="99187" y="367411"/>
                </a:lnTo>
                <a:lnTo>
                  <a:pt x="77977" y="339470"/>
                </a:lnTo>
                <a:close/>
              </a:path>
              <a:path w="546100" h="421005">
                <a:moveTo>
                  <a:pt x="133730" y="297052"/>
                </a:moveTo>
                <a:lnTo>
                  <a:pt x="105917" y="318262"/>
                </a:lnTo>
                <a:lnTo>
                  <a:pt x="127126" y="346201"/>
                </a:lnTo>
                <a:lnTo>
                  <a:pt x="154939" y="324992"/>
                </a:lnTo>
                <a:lnTo>
                  <a:pt x="133730" y="29705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50048" y="4274565"/>
            <a:ext cx="593090" cy="390525"/>
          </a:xfrm>
          <a:custGeom>
            <a:avLst/>
            <a:gdLst/>
            <a:ahLst/>
            <a:cxnLst/>
            <a:rect l="l" t="t" r="r" b="b"/>
            <a:pathLst>
              <a:path w="593090" h="390525">
                <a:moveTo>
                  <a:pt x="19050" y="0"/>
                </a:moveTo>
                <a:lnTo>
                  <a:pt x="0" y="29463"/>
                </a:lnTo>
                <a:lnTo>
                  <a:pt x="29464" y="48386"/>
                </a:lnTo>
                <a:lnTo>
                  <a:pt x="48514" y="18922"/>
                </a:lnTo>
                <a:lnTo>
                  <a:pt x="19050" y="0"/>
                </a:lnTo>
                <a:close/>
              </a:path>
              <a:path w="593090" h="390525">
                <a:moveTo>
                  <a:pt x="77977" y="37972"/>
                </a:moveTo>
                <a:lnTo>
                  <a:pt x="58927" y="67436"/>
                </a:lnTo>
                <a:lnTo>
                  <a:pt x="88392" y="86359"/>
                </a:lnTo>
                <a:lnTo>
                  <a:pt x="107442" y="56895"/>
                </a:lnTo>
                <a:lnTo>
                  <a:pt x="77977" y="37972"/>
                </a:lnTo>
                <a:close/>
              </a:path>
              <a:path w="593090" h="390525">
                <a:moveTo>
                  <a:pt x="136905" y="75945"/>
                </a:moveTo>
                <a:lnTo>
                  <a:pt x="117855" y="105409"/>
                </a:lnTo>
                <a:lnTo>
                  <a:pt x="147447" y="124332"/>
                </a:lnTo>
                <a:lnTo>
                  <a:pt x="166370" y="94868"/>
                </a:lnTo>
                <a:lnTo>
                  <a:pt x="136905" y="75945"/>
                </a:lnTo>
                <a:close/>
              </a:path>
              <a:path w="593090" h="390525">
                <a:moveTo>
                  <a:pt x="195833" y="113791"/>
                </a:moveTo>
                <a:lnTo>
                  <a:pt x="176910" y="143382"/>
                </a:lnTo>
                <a:lnTo>
                  <a:pt x="206375" y="162305"/>
                </a:lnTo>
                <a:lnTo>
                  <a:pt x="225298" y="132841"/>
                </a:lnTo>
                <a:lnTo>
                  <a:pt x="195833" y="113791"/>
                </a:lnTo>
                <a:close/>
              </a:path>
              <a:path w="593090" h="390525">
                <a:moveTo>
                  <a:pt x="254761" y="151764"/>
                </a:moveTo>
                <a:lnTo>
                  <a:pt x="235839" y="181228"/>
                </a:lnTo>
                <a:lnTo>
                  <a:pt x="265302" y="200278"/>
                </a:lnTo>
                <a:lnTo>
                  <a:pt x="284225" y="170814"/>
                </a:lnTo>
                <a:lnTo>
                  <a:pt x="254761" y="151764"/>
                </a:lnTo>
                <a:close/>
              </a:path>
              <a:path w="593090" h="390525">
                <a:moveTo>
                  <a:pt x="313690" y="189737"/>
                </a:moveTo>
                <a:lnTo>
                  <a:pt x="294767" y="219201"/>
                </a:lnTo>
                <a:lnTo>
                  <a:pt x="324230" y="238251"/>
                </a:lnTo>
                <a:lnTo>
                  <a:pt x="343153" y="208787"/>
                </a:lnTo>
                <a:lnTo>
                  <a:pt x="313690" y="189737"/>
                </a:lnTo>
                <a:close/>
              </a:path>
              <a:path w="593090" h="390525">
                <a:moveTo>
                  <a:pt x="372618" y="227710"/>
                </a:moveTo>
                <a:lnTo>
                  <a:pt x="353695" y="257174"/>
                </a:lnTo>
                <a:lnTo>
                  <a:pt x="383158" y="276097"/>
                </a:lnTo>
                <a:lnTo>
                  <a:pt x="402081" y="246633"/>
                </a:lnTo>
                <a:lnTo>
                  <a:pt x="372618" y="227710"/>
                </a:lnTo>
                <a:close/>
              </a:path>
              <a:path w="593090" h="390525">
                <a:moveTo>
                  <a:pt x="431546" y="265683"/>
                </a:moveTo>
                <a:lnTo>
                  <a:pt x="412623" y="295147"/>
                </a:lnTo>
                <a:lnTo>
                  <a:pt x="442086" y="314070"/>
                </a:lnTo>
                <a:lnTo>
                  <a:pt x="461136" y="284606"/>
                </a:lnTo>
                <a:lnTo>
                  <a:pt x="431546" y="265683"/>
                </a:lnTo>
                <a:close/>
              </a:path>
              <a:path w="593090" h="390525">
                <a:moveTo>
                  <a:pt x="495234" y="348331"/>
                </a:moveTo>
                <a:lnTo>
                  <a:pt x="476250" y="377824"/>
                </a:lnTo>
                <a:lnTo>
                  <a:pt x="593090" y="390524"/>
                </a:lnTo>
                <a:lnTo>
                  <a:pt x="570272" y="352043"/>
                </a:lnTo>
                <a:lnTo>
                  <a:pt x="501015" y="352043"/>
                </a:lnTo>
                <a:lnTo>
                  <a:pt x="495234" y="348331"/>
                </a:lnTo>
                <a:close/>
              </a:path>
              <a:path w="593090" h="390525">
                <a:moveTo>
                  <a:pt x="514224" y="318828"/>
                </a:moveTo>
                <a:lnTo>
                  <a:pt x="495234" y="348331"/>
                </a:lnTo>
                <a:lnTo>
                  <a:pt x="501015" y="352043"/>
                </a:lnTo>
                <a:lnTo>
                  <a:pt x="520065" y="322579"/>
                </a:lnTo>
                <a:lnTo>
                  <a:pt x="514224" y="318828"/>
                </a:lnTo>
                <a:close/>
              </a:path>
              <a:path w="593090" h="390525">
                <a:moveTo>
                  <a:pt x="533146" y="289432"/>
                </a:moveTo>
                <a:lnTo>
                  <a:pt x="514224" y="318828"/>
                </a:lnTo>
                <a:lnTo>
                  <a:pt x="520065" y="322579"/>
                </a:lnTo>
                <a:lnTo>
                  <a:pt x="501015" y="352043"/>
                </a:lnTo>
                <a:lnTo>
                  <a:pt x="570272" y="352043"/>
                </a:lnTo>
                <a:lnTo>
                  <a:pt x="533146" y="289432"/>
                </a:lnTo>
                <a:close/>
              </a:path>
              <a:path w="593090" h="390525">
                <a:moveTo>
                  <a:pt x="490600" y="303656"/>
                </a:moveTo>
                <a:lnTo>
                  <a:pt x="471550" y="333120"/>
                </a:lnTo>
                <a:lnTo>
                  <a:pt x="495234" y="348331"/>
                </a:lnTo>
                <a:lnTo>
                  <a:pt x="514224" y="318828"/>
                </a:lnTo>
                <a:lnTo>
                  <a:pt x="490600" y="30365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2241" y="4255642"/>
            <a:ext cx="370840" cy="376555"/>
          </a:xfrm>
          <a:custGeom>
            <a:avLst/>
            <a:gdLst/>
            <a:ahLst/>
            <a:cxnLst/>
            <a:rect l="l" t="t" r="r" b="b"/>
            <a:pathLst>
              <a:path w="370839" h="376554">
                <a:moveTo>
                  <a:pt x="345440" y="0"/>
                </a:moveTo>
                <a:lnTo>
                  <a:pt x="320802" y="25018"/>
                </a:lnTo>
                <a:lnTo>
                  <a:pt x="345821" y="49529"/>
                </a:lnTo>
                <a:lnTo>
                  <a:pt x="370459" y="24637"/>
                </a:lnTo>
                <a:lnTo>
                  <a:pt x="345440" y="0"/>
                </a:lnTo>
                <a:close/>
              </a:path>
              <a:path w="370839" h="376554">
                <a:moveTo>
                  <a:pt x="296291" y="50037"/>
                </a:moveTo>
                <a:lnTo>
                  <a:pt x="271653" y="74929"/>
                </a:lnTo>
                <a:lnTo>
                  <a:pt x="296672" y="99567"/>
                </a:lnTo>
                <a:lnTo>
                  <a:pt x="321310" y="74548"/>
                </a:lnTo>
                <a:lnTo>
                  <a:pt x="296291" y="50037"/>
                </a:lnTo>
                <a:close/>
              </a:path>
              <a:path w="370839" h="376554">
                <a:moveTo>
                  <a:pt x="247142" y="99948"/>
                </a:moveTo>
                <a:lnTo>
                  <a:pt x="222504" y="124967"/>
                </a:lnTo>
                <a:lnTo>
                  <a:pt x="247523" y="149478"/>
                </a:lnTo>
                <a:lnTo>
                  <a:pt x="272034" y="124586"/>
                </a:lnTo>
                <a:lnTo>
                  <a:pt x="247142" y="99948"/>
                </a:lnTo>
                <a:close/>
              </a:path>
              <a:path w="370839" h="376554">
                <a:moveTo>
                  <a:pt x="197866" y="149986"/>
                </a:moveTo>
                <a:lnTo>
                  <a:pt x="173355" y="174878"/>
                </a:lnTo>
                <a:lnTo>
                  <a:pt x="198374" y="199516"/>
                </a:lnTo>
                <a:lnTo>
                  <a:pt x="222885" y="174497"/>
                </a:lnTo>
                <a:lnTo>
                  <a:pt x="197866" y="149986"/>
                </a:lnTo>
                <a:close/>
              </a:path>
              <a:path w="370839" h="376554">
                <a:moveTo>
                  <a:pt x="148717" y="199897"/>
                </a:moveTo>
                <a:lnTo>
                  <a:pt x="124206" y="224916"/>
                </a:lnTo>
                <a:lnTo>
                  <a:pt x="149098" y="249427"/>
                </a:lnTo>
                <a:lnTo>
                  <a:pt x="173736" y="224535"/>
                </a:lnTo>
                <a:lnTo>
                  <a:pt x="148717" y="199897"/>
                </a:lnTo>
                <a:close/>
              </a:path>
              <a:path w="370839" h="376554">
                <a:moveTo>
                  <a:pt x="36322" y="264286"/>
                </a:moveTo>
                <a:lnTo>
                  <a:pt x="0" y="376046"/>
                </a:lnTo>
                <a:lnTo>
                  <a:pt x="111252" y="337946"/>
                </a:lnTo>
                <a:lnTo>
                  <a:pt x="98978" y="325881"/>
                </a:lnTo>
                <a:lnTo>
                  <a:pt x="73913" y="325881"/>
                </a:lnTo>
                <a:lnTo>
                  <a:pt x="49022" y="301370"/>
                </a:lnTo>
                <a:lnTo>
                  <a:pt x="50419" y="299846"/>
                </a:lnTo>
                <a:lnTo>
                  <a:pt x="72495" y="299846"/>
                </a:lnTo>
                <a:lnTo>
                  <a:pt x="36322" y="264286"/>
                </a:lnTo>
                <a:close/>
              </a:path>
              <a:path w="370839" h="376554">
                <a:moveTo>
                  <a:pt x="50419" y="299846"/>
                </a:moveTo>
                <a:lnTo>
                  <a:pt x="49022" y="301370"/>
                </a:lnTo>
                <a:lnTo>
                  <a:pt x="73913" y="325881"/>
                </a:lnTo>
                <a:lnTo>
                  <a:pt x="75437" y="324484"/>
                </a:lnTo>
                <a:lnTo>
                  <a:pt x="50419" y="299846"/>
                </a:lnTo>
                <a:close/>
              </a:path>
              <a:path w="370839" h="376554">
                <a:moveTo>
                  <a:pt x="72495" y="299846"/>
                </a:moveTo>
                <a:lnTo>
                  <a:pt x="50419" y="299846"/>
                </a:lnTo>
                <a:lnTo>
                  <a:pt x="75437" y="324484"/>
                </a:lnTo>
                <a:lnTo>
                  <a:pt x="73913" y="325881"/>
                </a:lnTo>
                <a:lnTo>
                  <a:pt x="98978" y="325881"/>
                </a:lnTo>
                <a:lnTo>
                  <a:pt x="72495" y="299846"/>
                </a:lnTo>
                <a:close/>
              </a:path>
              <a:path w="370839" h="376554">
                <a:moveTo>
                  <a:pt x="99568" y="249808"/>
                </a:moveTo>
                <a:lnTo>
                  <a:pt x="75057" y="274827"/>
                </a:lnTo>
                <a:lnTo>
                  <a:pt x="99949" y="299465"/>
                </a:lnTo>
                <a:lnTo>
                  <a:pt x="124587" y="274446"/>
                </a:lnTo>
                <a:lnTo>
                  <a:pt x="99568" y="2498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49908" y="4066032"/>
            <a:ext cx="2209800" cy="584200"/>
          </a:xfrm>
          <a:prstGeom prst="rect">
            <a:avLst/>
          </a:prstGeom>
          <a:solidFill>
            <a:srgbClr val="ECECEC"/>
          </a:solidFill>
          <a:ln w="9144">
            <a:solidFill>
              <a:srgbClr val="091AAB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600" b="1" spc="-5" dirty="0">
                <a:solidFill>
                  <a:srgbClr val="091AAB"/>
                </a:solidFill>
                <a:latin typeface="Arial"/>
                <a:cs typeface="Arial"/>
              </a:rPr>
              <a:t>10</a:t>
            </a:r>
            <a:r>
              <a:rPr sz="1600" b="1" spc="-45" dirty="0">
                <a:solidFill>
                  <a:srgbClr val="091AA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91AAB"/>
                </a:solidFill>
                <a:latin typeface="Arial"/>
                <a:cs typeface="Arial"/>
              </a:rPr>
              <a:t>класс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091AAB"/>
                </a:solidFill>
                <a:latin typeface="Microsoft Sans Serif"/>
                <a:cs typeface="Microsoft Sans Serif"/>
              </a:rPr>
              <a:t>(не</a:t>
            </a:r>
            <a:r>
              <a:rPr sz="1600" spc="25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91AAB"/>
                </a:solidFill>
                <a:latin typeface="Microsoft Sans Serif"/>
                <a:cs typeface="Microsoft Sans Serif"/>
              </a:rPr>
              <a:t>менее</a:t>
            </a:r>
            <a:r>
              <a:rPr sz="1600" spc="20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91AAB"/>
                </a:solidFill>
                <a:latin typeface="Microsoft Sans Serif"/>
                <a:cs typeface="Microsoft Sans Serif"/>
              </a:rPr>
              <a:t>102</a:t>
            </a:r>
            <a:r>
              <a:rPr sz="1600" spc="15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91AAB"/>
                </a:solidFill>
                <a:latin typeface="Microsoft Sans Serif"/>
                <a:cs typeface="Microsoft Sans Serif"/>
              </a:rPr>
              <a:t>часов)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70164" y="1040891"/>
            <a:ext cx="2365375" cy="585470"/>
          </a:xfrm>
          <a:prstGeom prst="rect">
            <a:avLst/>
          </a:prstGeom>
          <a:solidFill>
            <a:srgbClr val="E1EFD9"/>
          </a:solidFill>
          <a:ln w="9144">
            <a:solidFill>
              <a:srgbClr val="091AAB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75"/>
              </a:spcBef>
            </a:pPr>
            <a:r>
              <a:rPr sz="1600" b="1" spc="-5" dirty="0">
                <a:solidFill>
                  <a:srgbClr val="091AAB"/>
                </a:solidFill>
                <a:latin typeface="Arial"/>
                <a:cs typeface="Arial"/>
              </a:rPr>
              <a:t>11</a:t>
            </a:r>
            <a:r>
              <a:rPr sz="1600" b="1" spc="-45" dirty="0">
                <a:solidFill>
                  <a:srgbClr val="091AA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91AAB"/>
                </a:solidFill>
                <a:latin typeface="Arial"/>
                <a:cs typeface="Arial"/>
              </a:rPr>
              <a:t>класс</a:t>
            </a:r>
            <a:endParaRPr sz="1600">
              <a:latin typeface="Arial"/>
              <a:cs typeface="Arial"/>
            </a:endParaRPr>
          </a:p>
          <a:p>
            <a:pPr marL="59690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091AAB"/>
                </a:solidFill>
                <a:latin typeface="Microsoft Sans Serif"/>
                <a:cs typeface="Microsoft Sans Serif"/>
              </a:rPr>
              <a:t>(не</a:t>
            </a:r>
            <a:r>
              <a:rPr sz="1600" spc="30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91AAB"/>
                </a:solidFill>
                <a:latin typeface="Microsoft Sans Serif"/>
                <a:cs typeface="Microsoft Sans Serif"/>
              </a:rPr>
              <a:t>менее</a:t>
            </a:r>
            <a:r>
              <a:rPr sz="1600" spc="25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91AAB"/>
                </a:solidFill>
                <a:latin typeface="Microsoft Sans Serif"/>
                <a:cs typeface="Microsoft Sans Serif"/>
              </a:rPr>
              <a:t>34</a:t>
            </a:r>
            <a:r>
              <a:rPr sz="1600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91AAB"/>
                </a:solidFill>
                <a:latin typeface="Microsoft Sans Serif"/>
                <a:cs typeface="Microsoft Sans Serif"/>
              </a:rPr>
              <a:t>часов)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181" y="1898142"/>
            <a:ext cx="5165090" cy="1201420"/>
          </a:xfrm>
          <a:prstGeom prst="rect">
            <a:avLst/>
          </a:prstGeom>
          <a:ln w="28955">
            <a:solidFill>
              <a:srgbClr val="091AAB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18440" indent="-128905">
              <a:lnSpc>
                <a:spcPct val="100000"/>
              </a:lnSpc>
              <a:spcBef>
                <a:spcPts val="290"/>
              </a:spcBef>
              <a:buSzPct val="91666"/>
              <a:buAutoNum type="arabicPeriod"/>
              <a:tabLst>
                <a:tab pos="219075" algn="l"/>
              </a:tabLst>
            </a:pPr>
            <a:r>
              <a:rPr sz="1200" spc="-10" dirty="0">
                <a:latin typeface="Microsoft Sans Serif"/>
                <a:cs typeface="Microsoft Sans Serif"/>
              </a:rPr>
              <a:t>География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как</a:t>
            </a:r>
            <a:r>
              <a:rPr sz="1200" spc="-20" dirty="0">
                <a:latin typeface="Microsoft Sans Serif"/>
                <a:cs typeface="Microsoft Sans Serif"/>
              </a:rPr>
              <a:t> наука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(2ч)</a:t>
            </a:r>
            <a:endParaRPr sz="1200">
              <a:latin typeface="Microsoft Sans Serif"/>
              <a:cs typeface="Microsoft Sans Serif"/>
            </a:endParaRPr>
          </a:p>
          <a:p>
            <a:pPr marL="218440" indent="-128905">
              <a:lnSpc>
                <a:spcPct val="100000"/>
              </a:lnSpc>
              <a:buSzPct val="91666"/>
              <a:buAutoNum type="arabicPeriod"/>
              <a:tabLst>
                <a:tab pos="219075" algn="l"/>
              </a:tabLst>
            </a:pPr>
            <a:r>
              <a:rPr sz="1200" spc="-10" dirty="0">
                <a:latin typeface="Microsoft Sans Serif"/>
                <a:cs typeface="Microsoft Sans Serif"/>
              </a:rPr>
              <a:t>Природопользование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геоэкология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(6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259079" indent="-169545">
              <a:lnSpc>
                <a:spcPct val="100000"/>
              </a:lnSpc>
              <a:buSzPct val="91666"/>
              <a:buAutoNum type="arabicPeriod"/>
              <a:tabLst>
                <a:tab pos="259715" algn="l"/>
              </a:tabLst>
            </a:pPr>
            <a:r>
              <a:rPr sz="1200" spc="-10" dirty="0">
                <a:latin typeface="Microsoft Sans Serif"/>
                <a:cs typeface="Microsoft Sans Serif"/>
              </a:rPr>
              <a:t>Современная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политическая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карта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мира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(3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259079" indent="-169545">
              <a:lnSpc>
                <a:spcPct val="100000"/>
              </a:lnSpc>
              <a:buSzPct val="91666"/>
              <a:buAutoNum type="arabicPeriod"/>
              <a:tabLst>
                <a:tab pos="25971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Население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мира </a:t>
            </a:r>
            <a:r>
              <a:rPr sz="1200" dirty="0">
                <a:latin typeface="Microsoft Sans Serif"/>
                <a:cs typeface="Microsoft Sans Serif"/>
              </a:rPr>
              <a:t>(7</a:t>
            </a:r>
            <a:r>
              <a:rPr sz="1200" spc="-10" dirty="0">
                <a:latin typeface="Microsoft Sans Serif"/>
                <a:cs typeface="Microsoft Sans Serif"/>
              </a:rPr>
              <a:t> ч)</a:t>
            </a:r>
            <a:endParaRPr sz="1200">
              <a:latin typeface="Microsoft Sans Serif"/>
              <a:cs typeface="Microsoft Sans Serif"/>
            </a:endParaRPr>
          </a:p>
          <a:p>
            <a:pPr marL="217804" indent="-128270">
              <a:lnSpc>
                <a:spcPct val="100000"/>
              </a:lnSpc>
              <a:buSzPct val="91666"/>
              <a:buAutoNum type="arabicPeriod"/>
              <a:tabLst>
                <a:tab pos="218440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Мировое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хозяйство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(14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218440" indent="-128905">
              <a:lnSpc>
                <a:spcPct val="100000"/>
              </a:lnSpc>
              <a:spcBef>
                <a:spcPts val="35"/>
              </a:spcBef>
              <a:buSzPct val="91666"/>
              <a:buAutoNum type="arabicPeriod"/>
              <a:tabLst>
                <a:tab pos="21907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Повторение,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обобщение, </a:t>
            </a:r>
            <a:r>
              <a:rPr sz="1200" spc="-10" dirty="0">
                <a:latin typeface="Microsoft Sans Serif"/>
                <a:cs typeface="Microsoft Sans Serif"/>
              </a:rPr>
              <a:t>систематизация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знаний</a:t>
            </a:r>
            <a:r>
              <a:rPr sz="1200" spc="3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(2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0886" y="4825746"/>
            <a:ext cx="5866130" cy="1754505"/>
          </a:xfrm>
          <a:prstGeom prst="rect">
            <a:avLst/>
          </a:prstGeom>
          <a:ln w="28955">
            <a:solidFill>
              <a:srgbClr val="091AAB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18440" indent="-128905">
              <a:lnSpc>
                <a:spcPts val="1420"/>
              </a:lnSpc>
              <a:spcBef>
                <a:spcPts val="325"/>
              </a:spcBef>
              <a:buSzPct val="91666"/>
              <a:buAutoNum type="arabicPeriod"/>
              <a:tabLst>
                <a:tab pos="219075" algn="l"/>
              </a:tabLst>
            </a:pPr>
            <a:r>
              <a:rPr sz="1200" spc="-10" dirty="0">
                <a:latin typeface="Microsoft Sans Serif"/>
                <a:cs typeface="Microsoft Sans Serif"/>
              </a:rPr>
              <a:t>География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как</a:t>
            </a:r>
            <a:r>
              <a:rPr sz="1200" spc="-20" dirty="0">
                <a:latin typeface="Microsoft Sans Serif"/>
                <a:cs typeface="Microsoft Sans Serif"/>
              </a:rPr>
              <a:t> наука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(3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218440" indent="-128905">
              <a:lnSpc>
                <a:spcPts val="1420"/>
              </a:lnSpc>
              <a:buSzPct val="91666"/>
              <a:buAutoNum type="arabicPeriod"/>
              <a:tabLst>
                <a:tab pos="219075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Картографический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метод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исследования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 </a:t>
            </a:r>
            <a:r>
              <a:rPr sz="1200" spc="-10" dirty="0">
                <a:latin typeface="Microsoft Sans Serif"/>
                <a:cs typeface="Microsoft Sans Serif"/>
              </a:rPr>
              <a:t>географии</a:t>
            </a:r>
            <a:r>
              <a:rPr sz="1200" dirty="0">
                <a:latin typeface="Microsoft Sans Serif"/>
                <a:cs typeface="Microsoft Sans Serif"/>
              </a:rPr>
              <a:t> (2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218440" indent="-128905">
              <a:lnSpc>
                <a:spcPct val="100000"/>
              </a:lnSpc>
              <a:buSzPct val="91666"/>
              <a:buAutoNum type="arabicPeriod"/>
              <a:tabLst>
                <a:tab pos="21907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Районирование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как</a:t>
            </a:r>
            <a:r>
              <a:rPr sz="1200" spc="-5" dirty="0">
                <a:latin typeface="Microsoft Sans Serif"/>
                <a:cs typeface="Microsoft Sans Serif"/>
              </a:rPr>
              <a:t> метод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географических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исследований (2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217804" indent="-128270">
              <a:lnSpc>
                <a:spcPct val="100000"/>
              </a:lnSpc>
              <a:buSzPct val="91666"/>
              <a:buAutoNum type="arabicPeriod"/>
              <a:tabLst>
                <a:tab pos="218440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Географическая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экспертиза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мониторинг</a:t>
            </a:r>
            <a:r>
              <a:rPr sz="1200" spc="-5" dirty="0">
                <a:latin typeface="Microsoft Sans Serif"/>
                <a:cs typeface="Microsoft Sans Serif"/>
              </a:rPr>
              <a:t> (2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218440" indent="-128905">
              <a:lnSpc>
                <a:spcPct val="100000"/>
              </a:lnSpc>
              <a:buSzPct val="91666"/>
              <a:buAutoNum type="arabicPeriod"/>
              <a:tabLst>
                <a:tab pos="21907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Глобальные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проблемы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мирового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развития</a:t>
            </a:r>
            <a:r>
              <a:rPr sz="1200" dirty="0">
                <a:latin typeface="Microsoft Sans Serif"/>
                <a:cs typeface="Microsoft Sans Serif"/>
              </a:rPr>
              <a:t> (4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218440" indent="-128905">
              <a:lnSpc>
                <a:spcPct val="100000"/>
              </a:lnSpc>
              <a:buSzPct val="91666"/>
              <a:buAutoNum type="arabicPeriod"/>
              <a:tabLst>
                <a:tab pos="219075" algn="l"/>
              </a:tabLst>
            </a:pPr>
            <a:r>
              <a:rPr sz="1200" spc="-10" dirty="0">
                <a:latin typeface="Microsoft Sans Serif"/>
                <a:cs typeface="Microsoft Sans Serif"/>
              </a:rPr>
              <a:t>Геополитические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проблемы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современного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мира </a:t>
            </a:r>
            <a:r>
              <a:rPr sz="1200" dirty="0">
                <a:latin typeface="Microsoft Sans Serif"/>
                <a:cs typeface="Microsoft Sans Serif"/>
              </a:rPr>
              <a:t>(16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90170" marR="101600">
              <a:lnSpc>
                <a:spcPct val="100000"/>
              </a:lnSpc>
              <a:buSzPct val="91666"/>
              <a:buAutoNum type="arabicPeriod"/>
              <a:tabLst>
                <a:tab pos="219075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Географическая </a:t>
            </a:r>
            <a:r>
              <a:rPr sz="1200" spc="-5" dirty="0">
                <a:latin typeface="Microsoft Sans Serif"/>
                <a:cs typeface="Microsoft Sans Serif"/>
              </a:rPr>
              <a:t>среда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как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сфера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взаимодействия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общества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природы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(26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8.Человеческий капитал</a:t>
            </a:r>
            <a:r>
              <a:rPr sz="1200" dirty="0">
                <a:latin typeface="Microsoft Sans Serif"/>
                <a:cs typeface="Microsoft Sans Serif"/>
              </a:rPr>
              <a:t> в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современном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мире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(20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9017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9.Проблемы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мирового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экономического </a:t>
            </a:r>
            <a:r>
              <a:rPr sz="1200" spc="-10" dirty="0">
                <a:latin typeface="Microsoft Sans Serif"/>
                <a:cs typeface="Microsoft Sans Serif"/>
              </a:rPr>
              <a:t>развития</a:t>
            </a:r>
            <a:r>
              <a:rPr sz="1200" dirty="0">
                <a:latin typeface="Microsoft Sans Serif"/>
                <a:cs typeface="Microsoft Sans Serif"/>
              </a:rPr>
              <a:t> (23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3961" y="4825746"/>
            <a:ext cx="5408930" cy="1569720"/>
          </a:xfrm>
          <a:prstGeom prst="rect">
            <a:avLst/>
          </a:prstGeom>
          <a:ln w="28955">
            <a:solidFill>
              <a:srgbClr val="00AF5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320040" indent="-22923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320675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Зарубежная </a:t>
            </a:r>
            <a:r>
              <a:rPr sz="1200" spc="-5" dirty="0">
                <a:latin typeface="Microsoft Sans Serif"/>
                <a:cs typeface="Microsoft Sans Serif"/>
              </a:rPr>
              <a:t>Европа(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25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320040" indent="-2292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2067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Северная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Америка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(13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320040" indent="-229235">
              <a:lnSpc>
                <a:spcPct val="100000"/>
              </a:lnSpc>
              <a:buAutoNum type="arabicPeriod"/>
              <a:tabLst>
                <a:tab pos="320675" algn="l"/>
              </a:tabLst>
            </a:pPr>
            <a:r>
              <a:rPr sz="1200" spc="-20" dirty="0">
                <a:latin typeface="Microsoft Sans Serif"/>
                <a:cs typeface="Microsoft Sans Serif"/>
              </a:rPr>
              <a:t>Латинская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Америка(13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320040" indent="-229235">
              <a:lnSpc>
                <a:spcPct val="100000"/>
              </a:lnSpc>
              <a:buAutoNum type="arabicPeriod"/>
              <a:tabLst>
                <a:tab pos="320675" algn="l"/>
              </a:tabLst>
            </a:pPr>
            <a:r>
              <a:rPr sz="1200" dirty="0">
                <a:latin typeface="Microsoft Sans Serif"/>
                <a:cs typeface="Microsoft Sans Serif"/>
              </a:rPr>
              <a:t>Австралия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Океания(4 ч)</a:t>
            </a:r>
            <a:endParaRPr sz="1200">
              <a:latin typeface="Microsoft Sans Serif"/>
              <a:cs typeface="Microsoft Sans Serif"/>
            </a:endParaRPr>
          </a:p>
          <a:p>
            <a:pPr marL="320040" indent="-229235">
              <a:lnSpc>
                <a:spcPct val="100000"/>
              </a:lnSpc>
              <a:buAutoNum type="arabicPeriod"/>
              <a:tabLst>
                <a:tab pos="320675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Зарубежная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Азия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(25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320040" indent="-229235">
              <a:lnSpc>
                <a:spcPct val="100000"/>
              </a:lnSpc>
              <a:buAutoNum type="arabicPeriod"/>
              <a:tabLst>
                <a:tab pos="320675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Африка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(8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320040" indent="-229235">
              <a:lnSpc>
                <a:spcPct val="100000"/>
              </a:lnSpc>
              <a:buAutoNum type="arabicPeriod"/>
              <a:tabLst>
                <a:tab pos="32067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Место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России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современном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мире(8 ч)</a:t>
            </a:r>
            <a:endParaRPr sz="1200">
              <a:latin typeface="Microsoft Sans Serif"/>
              <a:cs typeface="Microsoft Sans Serif"/>
            </a:endParaRPr>
          </a:p>
          <a:p>
            <a:pPr marL="320040" indent="-229235">
              <a:lnSpc>
                <a:spcPct val="100000"/>
              </a:lnSpc>
              <a:buAutoNum type="arabicPeriod"/>
              <a:tabLst>
                <a:tab pos="32067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Будущее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человечества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(2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44128" y="4084320"/>
            <a:ext cx="2209800" cy="585470"/>
          </a:xfrm>
          <a:prstGeom prst="rect">
            <a:avLst/>
          </a:prstGeom>
          <a:solidFill>
            <a:srgbClr val="E1EFD9"/>
          </a:solidFill>
          <a:ln w="9144">
            <a:solidFill>
              <a:srgbClr val="091AAB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600" b="1" spc="-5" dirty="0">
                <a:solidFill>
                  <a:srgbClr val="091AAB"/>
                </a:solidFill>
                <a:latin typeface="Arial"/>
                <a:cs typeface="Arial"/>
              </a:rPr>
              <a:t>11</a:t>
            </a:r>
            <a:r>
              <a:rPr sz="1600" b="1" spc="-45" dirty="0">
                <a:solidFill>
                  <a:srgbClr val="091AA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91AAB"/>
                </a:solidFill>
                <a:latin typeface="Arial"/>
                <a:cs typeface="Arial"/>
              </a:rPr>
              <a:t>класс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091AAB"/>
                </a:solidFill>
                <a:latin typeface="Microsoft Sans Serif"/>
                <a:cs typeface="Microsoft Sans Serif"/>
              </a:rPr>
              <a:t>(не</a:t>
            </a:r>
            <a:r>
              <a:rPr sz="1600" spc="20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91AAB"/>
                </a:solidFill>
                <a:latin typeface="Microsoft Sans Serif"/>
                <a:cs typeface="Microsoft Sans Serif"/>
              </a:rPr>
              <a:t>менее</a:t>
            </a:r>
            <a:r>
              <a:rPr sz="1600" spc="20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91AAB"/>
                </a:solidFill>
                <a:latin typeface="Microsoft Sans Serif"/>
                <a:cs typeface="Microsoft Sans Serif"/>
              </a:rPr>
              <a:t>102</a:t>
            </a:r>
            <a:r>
              <a:rPr sz="1600" spc="10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91AAB"/>
                </a:solidFill>
                <a:latin typeface="Microsoft Sans Serif"/>
                <a:cs typeface="Microsoft Sans Serif"/>
              </a:rPr>
              <a:t>часов)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42709" y="1757933"/>
            <a:ext cx="5506720" cy="830580"/>
          </a:xfrm>
          <a:prstGeom prst="rect">
            <a:avLst/>
          </a:prstGeom>
          <a:ln w="28955">
            <a:solidFill>
              <a:srgbClr val="00AF5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220345" indent="-128905">
              <a:lnSpc>
                <a:spcPct val="100000"/>
              </a:lnSpc>
              <a:spcBef>
                <a:spcPts val="285"/>
              </a:spcBef>
              <a:buSzPct val="91666"/>
              <a:buAutoNum type="arabicPeriod"/>
              <a:tabLst>
                <a:tab pos="220979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Регионы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страны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(27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220345" indent="-128905">
              <a:lnSpc>
                <a:spcPct val="100000"/>
              </a:lnSpc>
              <a:buSzPct val="91666"/>
              <a:buAutoNum type="arabicPeriod"/>
              <a:tabLst>
                <a:tab pos="220979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Глобальные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проблемы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человечества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(4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  <a:p>
            <a:pPr marL="220345" indent="-128905">
              <a:lnSpc>
                <a:spcPct val="100000"/>
              </a:lnSpc>
              <a:spcBef>
                <a:spcPts val="35"/>
              </a:spcBef>
              <a:buSzPct val="91666"/>
              <a:buAutoNum type="arabicPeriod"/>
              <a:tabLst>
                <a:tab pos="220979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Повторение,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обобщение, </a:t>
            </a:r>
            <a:r>
              <a:rPr sz="1200" spc="-10" dirty="0">
                <a:latin typeface="Microsoft Sans Serif"/>
                <a:cs typeface="Microsoft Sans Serif"/>
              </a:rPr>
              <a:t>систематизация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знаний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(2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68261" y="3124961"/>
            <a:ext cx="1766570" cy="0"/>
          </a:xfrm>
          <a:custGeom>
            <a:avLst/>
            <a:gdLst/>
            <a:ahLst/>
            <a:cxnLst/>
            <a:rect l="l" t="t" r="r" b="b"/>
            <a:pathLst>
              <a:path w="1766570">
                <a:moveTo>
                  <a:pt x="0" y="0"/>
                </a:moveTo>
                <a:lnTo>
                  <a:pt x="1766062" y="0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86257" y="8000"/>
            <a:ext cx="10072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ФРП</a:t>
            </a:r>
            <a:r>
              <a:rPr spc="10" dirty="0"/>
              <a:t> </a:t>
            </a:r>
            <a:r>
              <a:rPr spc="-10" dirty="0"/>
              <a:t>базового</a:t>
            </a:r>
            <a:r>
              <a:rPr spc="15" dirty="0"/>
              <a:t> </a:t>
            </a:r>
            <a:r>
              <a:rPr spc="-5" dirty="0"/>
              <a:t>и</a:t>
            </a:r>
            <a:r>
              <a:rPr spc="20" dirty="0"/>
              <a:t> </a:t>
            </a:r>
            <a:r>
              <a:rPr spc="-5" dirty="0"/>
              <a:t>ПРП</a:t>
            </a:r>
            <a:r>
              <a:rPr spc="15" dirty="0"/>
              <a:t> </a:t>
            </a:r>
            <a:r>
              <a:rPr spc="-5" dirty="0"/>
              <a:t>углубленного</a:t>
            </a:r>
            <a:r>
              <a:rPr dirty="0"/>
              <a:t> </a:t>
            </a:r>
            <a:r>
              <a:rPr spc="-5" dirty="0"/>
              <a:t>уровня</a:t>
            </a:r>
            <a:r>
              <a:rPr spc="25" dirty="0"/>
              <a:t> </a:t>
            </a:r>
            <a:r>
              <a:rPr spc="-5" dirty="0"/>
              <a:t>выстроены</a:t>
            </a:r>
            <a:r>
              <a:rPr spc="5" dirty="0"/>
              <a:t> </a:t>
            </a:r>
            <a:r>
              <a:rPr spc="-5" dirty="0"/>
              <a:t>синхронно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53540F-896A-4601-BC03-3E0B10718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8" t="15610" r="7994" b="10406"/>
          <a:stretch/>
        </p:blipFill>
        <p:spPr>
          <a:xfrm>
            <a:off x="1416203" y="0"/>
            <a:ext cx="11459922" cy="662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58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67800" y="1383791"/>
            <a:ext cx="1559560" cy="1353820"/>
          </a:xfrm>
          <a:custGeom>
            <a:avLst/>
            <a:gdLst/>
            <a:ahLst/>
            <a:cxnLst/>
            <a:rect l="l" t="t" r="r" b="b"/>
            <a:pathLst>
              <a:path w="1559559" h="1353820">
                <a:moveTo>
                  <a:pt x="1333500" y="0"/>
                </a:moveTo>
                <a:lnTo>
                  <a:pt x="225551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2"/>
                </a:lnTo>
                <a:lnTo>
                  <a:pt x="0" y="1127760"/>
                </a:lnTo>
                <a:lnTo>
                  <a:pt x="4581" y="1173221"/>
                </a:lnTo>
                <a:lnTo>
                  <a:pt x="17722" y="1215562"/>
                </a:lnTo>
                <a:lnTo>
                  <a:pt x="38515" y="1253876"/>
                </a:lnTo>
                <a:lnTo>
                  <a:pt x="66055" y="1287256"/>
                </a:lnTo>
                <a:lnTo>
                  <a:pt x="99435" y="1314796"/>
                </a:lnTo>
                <a:lnTo>
                  <a:pt x="137749" y="1335589"/>
                </a:lnTo>
                <a:lnTo>
                  <a:pt x="180090" y="1348730"/>
                </a:lnTo>
                <a:lnTo>
                  <a:pt x="225551" y="1353312"/>
                </a:lnTo>
                <a:lnTo>
                  <a:pt x="1333500" y="1353312"/>
                </a:lnTo>
                <a:lnTo>
                  <a:pt x="1378961" y="1348730"/>
                </a:lnTo>
                <a:lnTo>
                  <a:pt x="1421302" y="1335589"/>
                </a:lnTo>
                <a:lnTo>
                  <a:pt x="1459616" y="1314796"/>
                </a:lnTo>
                <a:lnTo>
                  <a:pt x="1492996" y="1287256"/>
                </a:lnTo>
                <a:lnTo>
                  <a:pt x="1520536" y="1253876"/>
                </a:lnTo>
                <a:lnTo>
                  <a:pt x="1541329" y="1215562"/>
                </a:lnTo>
                <a:lnTo>
                  <a:pt x="1554470" y="1173221"/>
                </a:lnTo>
                <a:lnTo>
                  <a:pt x="1559052" y="1127760"/>
                </a:lnTo>
                <a:lnTo>
                  <a:pt x="1559052" y="225552"/>
                </a:lnTo>
                <a:lnTo>
                  <a:pt x="1554470" y="180090"/>
                </a:lnTo>
                <a:lnTo>
                  <a:pt x="1541329" y="137749"/>
                </a:lnTo>
                <a:lnTo>
                  <a:pt x="1520536" y="99435"/>
                </a:lnTo>
                <a:lnTo>
                  <a:pt x="1492996" y="66055"/>
                </a:lnTo>
                <a:lnTo>
                  <a:pt x="1459616" y="38515"/>
                </a:lnTo>
                <a:lnTo>
                  <a:pt x="1421302" y="17722"/>
                </a:lnTo>
                <a:lnTo>
                  <a:pt x="1378961" y="4581"/>
                </a:lnTo>
                <a:lnTo>
                  <a:pt x="1333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9540" y="1056132"/>
            <a:ext cx="1559560" cy="1353820"/>
          </a:xfrm>
          <a:custGeom>
            <a:avLst/>
            <a:gdLst/>
            <a:ahLst/>
            <a:cxnLst/>
            <a:rect l="l" t="t" r="r" b="b"/>
            <a:pathLst>
              <a:path w="1559560" h="1353820">
                <a:moveTo>
                  <a:pt x="1333500" y="0"/>
                </a:moveTo>
                <a:lnTo>
                  <a:pt x="225551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1127759"/>
                </a:lnTo>
                <a:lnTo>
                  <a:pt x="4581" y="1173221"/>
                </a:lnTo>
                <a:lnTo>
                  <a:pt x="17722" y="1215562"/>
                </a:lnTo>
                <a:lnTo>
                  <a:pt x="38515" y="1253876"/>
                </a:lnTo>
                <a:lnTo>
                  <a:pt x="66055" y="1287256"/>
                </a:lnTo>
                <a:lnTo>
                  <a:pt x="99435" y="1314796"/>
                </a:lnTo>
                <a:lnTo>
                  <a:pt x="137749" y="1335589"/>
                </a:lnTo>
                <a:lnTo>
                  <a:pt x="180090" y="1348730"/>
                </a:lnTo>
                <a:lnTo>
                  <a:pt x="225551" y="1353312"/>
                </a:lnTo>
                <a:lnTo>
                  <a:pt x="1333500" y="1353312"/>
                </a:lnTo>
                <a:lnTo>
                  <a:pt x="1378961" y="1348730"/>
                </a:lnTo>
                <a:lnTo>
                  <a:pt x="1421302" y="1335589"/>
                </a:lnTo>
                <a:lnTo>
                  <a:pt x="1459616" y="1314796"/>
                </a:lnTo>
                <a:lnTo>
                  <a:pt x="1492996" y="1287256"/>
                </a:lnTo>
                <a:lnTo>
                  <a:pt x="1520536" y="1253876"/>
                </a:lnTo>
                <a:lnTo>
                  <a:pt x="1541329" y="1215562"/>
                </a:lnTo>
                <a:lnTo>
                  <a:pt x="1554470" y="1173221"/>
                </a:lnTo>
                <a:lnTo>
                  <a:pt x="1559052" y="1127759"/>
                </a:lnTo>
                <a:lnTo>
                  <a:pt x="1559052" y="225551"/>
                </a:lnTo>
                <a:lnTo>
                  <a:pt x="1554470" y="180090"/>
                </a:lnTo>
                <a:lnTo>
                  <a:pt x="1541329" y="137749"/>
                </a:lnTo>
                <a:lnTo>
                  <a:pt x="1520536" y="99435"/>
                </a:lnTo>
                <a:lnTo>
                  <a:pt x="1492996" y="66055"/>
                </a:lnTo>
                <a:lnTo>
                  <a:pt x="1459616" y="38515"/>
                </a:lnTo>
                <a:lnTo>
                  <a:pt x="1421302" y="17722"/>
                </a:lnTo>
                <a:lnTo>
                  <a:pt x="1378961" y="4581"/>
                </a:lnTo>
                <a:lnTo>
                  <a:pt x="1333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2003" y="2973323"/>
            <a:ext cx="2385060" cy="1546860"/>
            <a:chOff x="32003" y="2973323"/>
            <a:chExt cx="2385060" cy="1546860"/>
          </a:xfrm>
        </p:grpSpPr>
        <p:sp>
          <p:nvSpPr>
            <p:cNvPr id="5" name="object 5"/>
            <p:cNvSpPr/>
            <p:nvPr/>
          </p:nvSpPr>
          <p:spPr>
            <a:xfrm>
              <a:off x="32003" y="2973323"/>
              <a:ext cx="2269490" cy="1325880"/>
            </a:xfrm>
            <a:custGeom>
              <a:avLst/>
              <a:gdLst/>
              <a:ahLst/>
              <a:cxnLst/>
              <a:rect l="l" t="t" r="r" b="b"/>
              <a:pathLst>
                <a:path w="2269490" h="1325879">
                  <a:moveTo>
                    <a:pt x="2048256" y="0"/>
                  </a:moveTo>
                  <a:lnTo>
                    <a:pt x="220980" y="0"/>
                  </a:lnTo>
                  <a:lnTo>
                    <a:pt x="176443" y="4489"/>
                  </a:lnTo>
                  <a:lnTo>
                    <a:pt x="134963" y="17365"/>
                  </a:lnTo>
                  <a:lnTo>
                    <a:pt x="97426" y="37739"/>
                  </a:lnTo>
                  <a:lnTo>
                    <a:pt x="64722" y="64722"/>
                  </a:lnTo>
                  <a:lnTo>
                    <a:pt x="37739" y="97426"/>
                  </a:lnTo>
                  <a:lnTo>
                    <a:pt x="17365" y="134963"/>
                  </a:lnTo>
                  <a:lnTo>
                    <a:pt x="4489" y="176443"/>
                  </a:lnTo>
                  <a:lnTo>
                    <a:pt x="0" y="220979"/>
                  </a:lnTo>
                  <a:lnTo>
                    <a:pt x="0" y="1104900"/>
                  </a:lnTo>
                  <a:lnTo>
                    <a:pt x="4489" y="1149436"/>
                  </a:lnTo>
                  <a:lnTo>
                    <a:pt x="17365" y="1190916"/>
                  </a:lnTo>
                  <a:lnTo>
                    <a:pt x="37739" y="1228453"/>
                  </a:lnTo>
                  <a:lnTo>
                    <a:pt x="64722" y="1261157"/>
                  </a:lnTo>
                  <a:lnTo>
                    <a:pt x="97426" y="1288140"/>
                  </a:lnTo>
                  <a:lnTo>
                    <a:pt x="134963" y="1308514"/>
                  </a:lnTo>
                  <a:lnTo>
                    <a:pt x="176443" y="1321390"/>
                  </a:lnTo>
                  <a:lnTo>
                    <a:pt x="220980" y="1325880"/>
                  </a:lnTo>
                  <a:lnTo>
                    <a:pt x="2048256" y="1325880"/>
                  </a:lnTo>
                  <a:lnTo>
                    <a:pt x="2092792" y="1321390"/>
                  </a:lnTo>
                  <a:lnTo>
                    <a:pt x="2134272" y="1308514"/>
                  </a:lnTo>
                  <a:lnTo>
                    <a:pt x="2171809" y="1288140"/>
                  </a:lnTo>
                  <a:lnTo>
                    <a:pt x="2204513" y="1261157"/>
                  </a:lnTo>
                  <a:lnTo>
                    <a:pt x="2231496" y="1228453"/>
                  </a:lnTo>
                  <a:lnTo>
                    <a:pt x="2251870" y="1190916"/>
                  </a:lnTo>
                  <a:lnTo>
                    <a:pt x="2264746" y="1149436"/>
                  </a:lnTo>
                  <a:lnTo>
                    <a:pt x="2269235" y="1104900"/>
                  </a:lnTo>
                  <a:lnTo>
                    <a:pt x="2269235" y="220979"/>
                  </a:lnTo>
                  <a:lnTo>
                    <a:pt x="2264746" y="176443"/>
                  </a:lnTo>
                  <a:lnTo>
                    <a:pt x="2251870" y="134963"/>
                  </a:lnTo>
                  <a:lnTo>
                    <a:pt x="2231496" y="97426"/>
                  </a:lnTo>
                  <a:lnTo>
                    <a:pt x="2204513" y="64722"/>
                  </a:lnTo>
                  <a:lnTo>
                    <a:pt x="2171809" y="37739"/>
                  </a:lnTo>
                  <a:lnTo>
                    <a:pt x="2134272" y="17365"/>
                  </a:lnTo>
                  <a:lnTo>
                    <a:pt x="2092792" y="4489"/>
                  </a:lnTo>
                  <a:lnTo>
                    <a:pt x="2048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347" y="3121151"/>
              <a:ext cx="2293620" cy="1393190"/>
            </a:xfrm>
            <a:custGeom>
              <a:avLst/>
              <a:gdLst/>
              <a:ahLst/>
              <a:cxnLst/>
              <a:rect l="l" t="t" r="r" b="b"/>
              <a:pathLst>
                <a:path w="2293620" h="1393189">
                  <a:moveTo>
                    <a:pt x="2061464" y="0"/>
                  </a:moveTo>
                  <a:lnTo>
                    <a:pt x="232156" y="0"/>
                  </a:lnTo>
                  <a:lnTo>
                    <a:pt x="185367" y="4714"/>
                  </a:lnTo>
                  <a:lnTo>
                    <a:pt x="141789" y="18236"/>
                  </a:lnTo>
                  <a:lnTo>
                    <a:pt x="102354" y="39634"/>
                  </a:lnTo>
                  <a:lnTo>
                    <a:pt x="67995" y="67976"/>
                  </a:lnTo>
                  <a:lnTo>
                    <a:pt x="39647" y="102331"/>
                  </a:lnTo>
                  <a:lnTo>
                    <a:pt x="18243" y="141767"/>
                  </a:lnTo>
                  <a:lnTo>
                    <a:pt x="4716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6" y="1207582"/>
                  </a:lnTo>
                  <a:lnTo>
                    <a:pt x="18243" y="1251168"/>
                  </a:lnTo>
                  <a:lnTo>
                    <a:pt x="39647" y="1290604"/>
                  </a:lnTo>
                  <a:lnTo>
                    <a:pt x="67995" y="1324959"/>
                  </a:lnTo>
                  <a:lnTo>
                    <a:pt x="102354" y="1353301"/>
                  </a:lnTo>
                  <a:lnTo>
                    <a:pt x="141789" y="1374699"/>
                  </a:lnTo>
                  <a:lnTo>
                    <a:pt x="185367" y="1388221"/>
                  </a:lnTo>
                  <a:lnTo>
                    <a:pt x="232156" y="1392936"/>
                  </a:lnTo>
                  <a:lnTo>
                    <a:pt x="2061464" y="1392936"/>
                  </a:lnTo>
                  <a:lnTo>
                    <a:pt x="2108266" y="1388221"/>
                  </a:lnTo>
                  <a:lnTo>
                    <a:pt x="2151852" y="1374699"/>
                  </a:lnTo>
                  <a:lnTo>
                    <a:pt x="2191288" y="1353301"/>
                  </a:lnTo>
                  <a:lnTo>
                    <a:pt x="2225643" y="1324959"/>
                  </a:lnTo>
                  <a:lnTo>
                    <a:pt x="2253985" y="1290604"/>
                  </a:lnTo>
                  <a:lnTo>
                    <a:pt x="2275383" y="1251168"/>
                  </a:lnTo>
                  <a:lnTo>
                    <a:pt x="2288905" y="1207582"/>
                  </a:lnTo>
                  <a:lnTo>
                    <a:pt x="2293620" y="1160780"/>
                  </a:lnTo>
                  <a:lnTo>
                    <a:pt x="2293620" y="232156"/>
                  </a:lnTo>
                  <a:lnTo>
                    <a:pt x="2288905" y="185353"/>
                  </a:lnTo>
                  <a:lnTo>
                    <a:pt x="2275383" y="141767"/>
                  </a:lnTo>
                  <a:lnTo>
                    <a:pt x="2253985" y="102331"/>
                  </a:lnTo>
                  <a:lnTo>
                    <a:pt x="2225643" y="67976"/>
                  </a:lnTo>
                  <a:lnTo>
                    <a:pt x="2191288" y="39634"/>
                  </a:lnTo>
                  <a:lnTo>
                    <a:pt x="2151852" y="18236"/>
                  </a:lnTo>
                  <a:lnTo>
                    <a:pt x="2108266" y="4714"/>
                  </a:lnTo>
                  <a:lnTo>
                    <a:pt x="2061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347" y="3121151"/>
              <a:ext cx="2293620" cy="1393190"/>
            </a:xfrm>
            <a:custGeom>
              <a:avLst/>
              <a:gdLst/>
              <a:ahLst/>
              <a:cxnLst/>
              <a:rect l="l" t="t" r="r" b="b"/>
              <a:pathLst>
                <a:path w="2293620" h="1393189">
                  <a:moveTo>
                    <a:pt x="0" y="232156"/>
                  </a:moveTo>
                  <a:lnTo>
                    <a:pt x="4716" y="185353"/>
                  </a:lnTo>
                  <a:lnTo>
                    <a:pt x="18243" y="141767"/>
                  </a:lnTo>
                  <a:lnTo>
                    <a:pt x="39647" y="102331"/>
                  </a:lnTo>
                  <a:lnTo>
                    <a:pt x="67995" y="67976"/>
                  </a:lnTo>
                  <a:lnTo>
                    <a:pt x="102354" y="39634"/>
                  </a:lnTo>
                  <a:lnTo>
                    <a:pt x="141789" y="18236"/>
                  </a:lnTo>
                  <a:lnTo>
                    <a:pt x="185367" y="4714"/>
                  </a:lnTo>
                  <a:lnTo>
                    <a:pt x="232156" y="0"/>
                  </a:lnTo>
                  <a:lnTo>
                    <a:pt x="2061464" y="0"/>
                  </a:lnTo>
                  <a:lnTo>
                    <a:pt x="2108266" y="4714"/>
                  </a:lnTo>
                  <a:lnTo>
                    <a:pt x="2151852" y="18236"/>
                  </a:lnTo>
                  <a:lnTo>
                    <a:pt x="2191288" y="39634"/>
                  </a:lnTo>
                  <a:lnTo>
                    <a:pt x="2225643" y="67976"/>
                  </a:lnTo>
                  <a:lnTo>
                    <a:pt x="2253985" y="102331"/>
                  </a:lnTo>
                  <a:lnTo>
                    <a:pt x="2275383" y="141767"/>
                  </a:lnTo>
                  <a:lnTo>
                    <a:pt x="2288905" y="185353"/>
                  </a:lnTo>
                  <a:lnTo>
                    <a:pt x="2293620" y="232156"/>
                  </a:lnTo>
                  <a:lnTo>
                    <a:pt x="2293620" y="1160780"/>
                  </a:lnTo>
                  <a:lnTo>
                    <a:pt x="2288905" y="1207582"/>
                  </a:lnTo>
                  <a:lnTo>
                    <a:pt x="2275383" y="1251168"/>
                  </a:lnTo>
                  <a:lnTo>
                    <a:pt x="2253985" y="1290604"/>
                  </a:lnTo>
                  <a:lnTo>
                    <a:pt x="2225643" y="1324959"/>
                  </a:lnTo>
                  <a:lnTo>
                    <a:pt x="2191288" y="1353301"/>
                  </a:lnTo>
                  <a:lnTo>
                    <a:pt x="2151852" y="1374699"/>
                  </a:lnTo>
                  <a:lnTo>
                    <a:pt x="2108266" y="1388221"/>
                  </a:lnTo>
                  <a:lnTo>
                    <a:pt x="2061464" y="1392936"/>
                  </a:lnTo>
                  <a:lnTo>
                    <a:pt x="232156" y="1392936"/>
                  </a:lnTo>
                  <a:lnTo>
                    <a:pt x="185367" y="1388221"/>
                  </a:lnTo>
                  <a:lnTo>
                    <a:pt x="141789" y="1374699"/>
                  </a:lnTo>
                  <a:lnTo>
                    <a:pt x="102354" y="1353301"/>
                  </a:lnTo>
                  <a:lnTo>
                    <a:pt x="67995" y="1324959"/>
                  </a:lnTo>
                  <a:lnTo>
                    <a:pt x="39647" y="1290604"/>
                  </a:lnTo>
                  <a:lnTo>
                    <a:pt x="18243" y="1251168"/>
                  </a:lnTo>
                  <a:lnTo>
                    <a:pt x="4716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6250" y="3383660"/>
            <a:ext cx="1974850" cy="828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ООП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ООО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000" spc="-5" dirty="0">
                <a:latin typeface="Calibri"/>
                <a:cs typeface="Calibri"/>
              </a:rPr>
              <a:t>(одна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уровень)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53806" y="580390"/>
            <a:ext cx="2628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Организационный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раздел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4866" y="611835"/>
            <a:ext cx="25260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Содержательный</a:t>
            </a:r>
            <a:r>
              <a:rPr sz="18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раздел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33773" y="1144269"/>
            <a:ext cx="1573530" cy="1405890"/>
            <a:chOff x="4033773" y="1144269"/>
            <a:chExt cx="1573530" cy="1405890"/>
          </a:xfrm>
        </p:grpSpPr>
        <p:sp>
          <p:nvSpPr>
            <p:cNvPr id="12" name="object 12"/>
            <p:cNvSpPr/>
            <p:nvPr/>
          </p:nvSpPr>
          <p:spPr>
            <a:xfrm>
              <a:off x="4040123" y="1150619"/>
              <a:ext cx="1560830" cy="1393190"/>
            </a:xfrm>
            <a:custGeom>
              <a:avLst/>
              <a:gdLst/>
              <a:ahLst/>
              <a:cxnLst/>
              <a:rect l="l" t="t" r="r" b="b"/>
              <a:pathLst>
                <a:path w="1560829" h="1393189">
                  <a:moveTo>
                    <a:pt x="1328420" y="0"/>
                  </a:moveTo>
                  <a:lnTo>
                    <a:pt x="232155" y="0"/>
                  </a:lnTo>
                  <a:lnTo>
                    <a:pt x="185353" y="4714"/>
                  </a:lnTo>
                  <a:lnTo>
                    <a:pt x="141767" y="18236"/>
                  </a:lnTo>
                  <a:lnTo>
                    <a:pt x="102331" y="39634"/>
                  </a:lnTo>
                  <a:lnTo>
                    <a:pt x="67976" y="67976"/>
                  </a:lnTo>
                  <a:lnTo>
                    <a:pt x="39634" y="102331"/>
                  </a:lnTo>
                  <a:lnTo>
                    <a:pt x="18236" y="141767"/>
                  </a:lnTo>
                  <a:lnTo>
                    <a:pt x="4714" y="185353"/>
                  </a:lnTo>
                  <a:lnTo>
                    <a:pt x="0" y="232155"/>
                  </a:lnTo>
                  <a:lnTo>
                    <a:pt x="0" y="1160779"/>
                  </a:lnTo>
                  <a:lnTo>
                    <a:pt x="4714" y="1207582"/>
                  </a:lnTo>
                  <a:lnTo>
                    <a:pt x="18236" y="1251168"/>
                  </a:lnTo>
                  <a:lnTo>
                    <a:pt x="39634" y="1290604"/>
                  </a:lnTo>
                  <a:lnTo>
                    <a:pt x="67976" y="1324959"/>
                  </a:lnTo>
                  <a:lnTo>
                    <a:pt x="102331" y="1353301"/>
                  </a:lnTo>
                  <a:lnTo>
                    <a:pt x="141767" y="1374699"/>
                  </a:lnTo>
                  <a:lnTo>
                    <a:pt x="185353" y="1388221"/>
                  </a:lnTo>
                  <a:lnTo>
                    <a:pt x="232155" y="1392935"/>
                  </a:lnTo>
                  <a:lnTo>
                    <a:pt x="1328420" y="1392935"/>
                  </a:lnTo>
                  <a:lnTo>
                    <a:pt x="1375222" y="1388221"/>
                  </a:lnTo>
                  <a:lnTo>
                    <a:pt x="1418808" y="1374699"/>
                  </a:lnTo>
                  <a:lnTo>
                    <a:pt x="1458244" y="1353301"/>
                  </a:lnTo>
                  <a:lnTo>
                    <a:pt x="1492599" y="1324959"/>
                  </a:lnTo>
                  <a:lnTo>
                    <a:pt x="1520941" y="1290604"/>
                  </a:lnTo>
                  <a:lnTo>
                    <a:pt x="1542339" y="1251168"/>
                  </a:lnTo>
                  <a:lnTo>
                    <a:pt x="1555861" y="1207582"/>
                  </a:lnTo>
                  <a:lnTo>
                    <a:pt x="1560576" y="1160779"/>
                  </a:lnTo>
                  <a:lnTo>
                    <a:pt x="1560576" y="232155"/>
                  </a:lnTo>
                  <a:lnTo>
                    <a:pt x="1555861" y="185353"/>
                  </a:lnTo>
                  <a:lnTo>
                    <a:pt x="1542339" y="141767"/>
                  </a:lnTo>
                  <a:lnTo>
                    <a:pt x="1520941" y="102331"/>
                  </a:lnTo>
                  <a:lnTo>
                    <a:pt x="1492599" y="67976"/>
                  </a:lnTo>
                  <a:lnTo>
                    <a:pt x="1458244" y="39634"/>
                  </a:lnTo>
                  <a:lnTo>
                    <a:pt x="1418808" y="18236"/>
                  </a:lnTo>
                  <a:lnTo>
                    <a:pt x="1375222" y="4714"/>
                  </a:lnTo>
                  <a:lnTo>
                    <a:pt x="1328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40123" y="1150619"/>
              <a:ext cx="1560830" cy="1393190"/>
            </a:xfrm>
            <a:custGeom>
              <a:avLst/>
              <a:gdLst/>
              <a:ahLst/>
              <a:cxnLst/>
              <a:rect l="l" t="t" r="r" b="b"/>
              <a:pathLst>
                <a:path w="1560829" h="1393189">
                  <a:moveTo>
                    <a:pt x="0" y="232155"/>
                  </a:moveTo>
                  <a:lnTo>
                    <a:pt x="4714" y="185353"/>
                  </a:lnTo>
                  <a:lnTo>
                    <a:pt x="18236" y="141767"/>
                  </a:lnTo>
                  <a:lnTo>
                    <a:pt x="39634" y="102331"/>
                  </a:lnTo>
                  <a:lnTo>
                    <a:pt x="67976" y="67976"/>
                  </a:lnTo>
                  <a:lnTo>
                    <a:pt x="102331" y="39634"/>
                  </a:lnTo>
                  <a:lnTo>
                    <a:pt x="141767" y="18236"/>
                  </a:lnTo>
                  <a:lnTo>
                    <a:pt x="185353" y="4714"/>
                  </a:lnTo>
                  <a:lnTo>
                    <a:pt x="232155" y="0"/>
                  </a:lnTo>
                  <a:lnTo>
                    <a:pt x="1328420" y="0"/>
                  </a:lnTo>
                  <a:lnTo>
                    <a:pt x="1375222" y="4714"/>
                  </a:lnTo>
                  <a:lnTo>
                    <a:pt x="1418808" y="18236"/>
                  </a:lnTo>
                  <a:lnTo>
                    <a:pt x="1458244" y="39634"/>
                  </a:lnTo>
                  <a:lnTo>
                    <a:pt x="1492599" y="67976"/>
                  </a:lnTo>
                  <a:lnTo>
                    <a:pt x="1520941" y="102331"/>
                  </a:lnTo>
                  <a:lnTo>
                    <a:pt x="1542339" y="141767"/>
                  </a:lnTo>
                  <a:lnTo>
                    <a:pt x="1555861" y="185353"/>
                  </a:lnTo>
                  <a:lnTo>
                    <a:pt x="1560576" y="232155"/>
                  </a:lnTo>
                  <a:lnTo>
                    <a:pt x="1560576" y="1160779"/>
                  </a:lnTo>
                  <a:lnTo>
                    <a:pt x="1555861" y="1207582"/>
                  </a:lnTo>
                  <a:lnTo>
                    <a:pt x="1542339" y="1251168"/>
                  </a:lnTo>
                  <a:lnTo>
                    <a:pt x="1520941" y="1290604"/>
                  </a:lnTo>
                  <a:lnTo>
                    <a:pt x="1492599" y="1324959"/>
                  </a:lnTo>
                  <a:lnTo>
                    <a:pt x="1458244" y="1353301"/>
                  </a:lnTo>
                  <a:lnTo>
                    <a:pt x="1418808" y="1374699"/>
                  </a:lnTo>
                  <a:lnTo>
                    <a:pt x="1375222" y="1388221"/>
                  </a:lnTo>
                  <a:lnTo>
                    <a:pt x="1328420" y="1392935"/>
                  </a:lnTo>
                  <a:lnTo>
                    <a:pt x="232155" y="1392935"/>
                  </a:lnTo>
                  <a:lnTo>
                    <a:pt x="185353" y="1388221"/>
                  </a:lnTo>
                  <a:lnTo>
                    <a:pt x="141767" y="1374699"/>
                  </a:lnTo>
                  <a:lnTo>
                    <a:pt x="102331" y="1353301"/>
                  </a:lnTo>
                  <a:lnTo>
                    <a:pt x="67976" y="1324959"/>
                  </a:lnTo>
                  <a:lnTo>
                    <a:pt x="39634" y="1290604"/>
                  </a:lnTo>
                  <a:lnTo>
                    <a:pt x="18236" y="1251168"/>
                  </a:lnTo>
                  <a:lnTo>
                    <a:pt x="4714" y="1207582"/>
                  </a:lnTo>
                  <a:lnTo>
                    <a:pt x="0" y="1160779"/>
                  </a:lnTo>
                  <a:lnTo>
                    <a:pt x="0" y="232155"/>
                  </a:lnTo>
                  <a:close/>
                </a:path>
              </a:pathLst>
            </a:custGeom>
            <a:ln w="12191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44721" y="1361313"/>
            <a:ext cx="12039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2545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РП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endParaRPr sz="2000">
              <a:latin typeface="Calibri"/>
              <a:cs typeface="Calibri"/>
            </a:endParaRPr>
          </a:p>
          <a:p>
            <a:pPr marR="4318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географии</a:t>
            </a:r>
            <a:endParaRPr sz="20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5-9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классы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95928" y="2731007"/>
            <a:ext cx="1788160" cy="984884"/>
            <a:chOff x="3995928" y="2731007"/>
            <a:chExt cx="1788160" cy="1568450"/>
          </a:xfrm>
        </p:grpSpPr>
        <p:sp>
          <p:nvSpPr>
            <p:cNvPr id="16" name="object 16"/>
            <p:cNvSpPr/>
            <p:nvPr/>
          </p:nvSpPr>
          <p:spPr>
            <a:xfrm>
              <a:off x="3995928" y="2731007"/>
              <a:ext cx="1788160" cy="1568450"/>
            </a:xfrm>
            <a:custGeom>
              <a:avLst/>
              <a:gdLst/>
              <a:ahLst/>
              <a:cxnLst/>
              <a:rect l="l" t="t" r="r" b="b"/>
              <a:pathLst>
                <a:path w="1788160" h="1568450">
                  <a:moveTo>
                    <a:pt x="1787652" y="0"/>
                  </a:moveTo>
                  <a:lnTo>
                    <a:pt x="0" y="0"/>
                  </a:lnTo>
                  <a:lnTo>
                    <a:pt x="0" y="1568195"/>
                  </a:lnTo>
                  <a:lnTo>
                    <a:pt x="1787652" y="1568195"/>
                  </a:lnTo>
                  <a:lnTo>
                    <a:pt x="178765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60545" y="3492753"/>
              <a:ext cx="1091565" cy="10795"/>
            </a:xfrm>
            <a:custGeom>
              <a:avLst/>
              <a:gdLst/>
              <a:ahLst/>
              <a:cxnLst/>
              <a:rect l="l" t="t" r="r" b="b"/>
              <a:pathLst>
                <a:path w="1091564" h="10795">
                  <a:moveTo>
                    <a:pt x="1091183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1091183" y="10668"/>
                  </a:lnTo>
                  <a:lnTo>
                    <a:pt x="1091183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995928" y="2731006"/>
            <a:ext cx="1788160" cy="98488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Использование </a:t>
            </a:r>
            <a:r>
              <a:rPr sz="1200" b="1" spc="-5" dirty="0">
                <a:latin typeface="Calibri"/>
                <a:cs typeface="Calibri"/>
              </a:rPr>
              <a:t>ФРП</a:t>
            </a:r>
            <a:endParaRPr sz="1200" dirty="0">
              <a:latin typeface="Calibri"/>
              <a:cs typeface="Calibri"/>
            </a:endParaRPr>
          </a:p>
          <a:p>
            <a:pPr marL="34290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5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https://edsoo.ru/</a:t>
            </a:r>
            <a:r>
              <a:rPr sz="1200" spc="-5" dirty="0"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5-6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классах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973057" y="1490217"/>
            <a:ext cx="1572260" cy="1405890"/>
            <a:chOff x="8973057" y="1490217"/>
            <a:chExt cx="1572260" cy="1405890"/>
          </a:xfrm>
        </p:grpSpPr>
        <p:sp>
          <p:nvSpPr>
            <p:cNvPr id="21" name="object 21"/>
            <p:cNvSpPr/>
            <p:nvPr/>
          </p:nvSpPr>
          <p:spPr>
            <a:xfrm>
              <a:off x="8979407" y="1496567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1326896" y="0"/>
                  </a:moveTo>
                  <a:lnTo>
                    <a:pt x="232156" y="0"/>
                  </a:lnTo>
                  <a:lnTo>
                    <a:pt x="185353" y="4714"/>
                  </a:lnTo>
                  <a:lnTo>
                    <a:pt x="141767" y="18236"/>
                  </a:lnTo>
                  <a:lnTo>
                    <a:pt x="102331" y="39634"/>
                  </a:lnTo>
                  <a:lnTo>
                    <a:pt x="67976" y="67976"/>
                  </a:lnTo>
                  <a:lnTo>
                    <a:pt x="39634" y="102331"/>
                  </a:lnTo>
                  <a:lnTo>
                    <a:pt x="18236" y="141767"/>
                  </a:lnTo>
                  <a:lnTo>
                    <a:pt x="4714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4" y="1207582"/>
                  </a:lnTo>
                  <a:lnTo>
                    <a:pt x="18236" y="1251168"/>
                  </a:lnTo>
                  <a:lnTo>
                    <a:pt x="39634" y="1290604"/>
                  </a:lnTo>
                  <a:lnTo>
                    <a:pt x="67976" y="1324959"/>
                  </a:lnTo>
                  <a:lnTo>
                    <a:pt x="102331" y="1353301"/>
                  </a:lnTo>
                  <a:lnTo>
                    <a:pt x="141767" y="1374699"/>
                  </a:lnTo>
                  <a:lnTo>
                    <a:pt x="185353" y="1388221"/>
                  </a:lnTo>
                  <a:lnTo>
                    <a:pt x="232156" y="1392936"/>
                  </a:lnTo>
                  <a:lnTo>
                    <a:pt x="1326896" y="1392936"/>
                  </a:lnTo>
                  <a:lnTo>
                    <a:pt x="1373698" y="1388221"/>
                  </a:lnTo>
                  <a:lnTo>
                    <a:pt x="1417284" y="1374699"/>
                  </a:lnTo>
                  <a:lnTo>
                    <a:pt x="1456720" y="1353301"/>
                  </a:lnTo>
                  <a:lnTo>
                    <a:pt x="1491075" y="1324959"/>
                  </a:lnTo>
                  <a:lnTo>
                    <a:pt x="1519417" y="1290604"/>
                  </a:lnTo>
                  <a:lnTo>
                    <a:pt x="1540815" y="1251168"/>
                  </a:lnTo>
                  <a:lnTo>
                    <a:pt x="1554337" y="1207582"/>
                  </a:lnTo>
                  <a:lnTo>
                    <a:pt x="1559052" y="1160780"/>
                  </a:lnTo>
                  <a:lnTo>
                    <a:pt x="1559052" y="232156"/>
                  </a:lnTo>
                  <a:lnTo>
                    <a:pt x="1554337" y="185353"/>
                  </a:lnTo>
                  <a:lnTo>
                    <a:pt x="1540815" y="141767"/>
                  </a:lnTo>
                  <a:lnTo>
                    <a:pt x="1519417" y="102331"/>
                  </a:lnTo>
                  <a:lnTo>
                    <a:pt x="1491075" y="67976"/>
                  </a:lnTo>
                  <a:lnTo>
                    <a:pt x="1456720" y="39634"/>
                  </a:lnTo>
                  <a:lnTo>
                    <a:pt x="1417284" y="18236"/>
                  </a:lnTo>
                  <a:lnTo>
                    <a:pt x="1373698" y="4714"/>
                  </a:lnTo>
                  <a:lnTo>
                    <a:pt x="1326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79407" y="1496567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0" y="232156"/>
                  </a:moveTo>
                  <a:lnTo>
                    <a:pt x="4714" y="185353"/>
                  </a:lnTo>
                  <a:lnTo>
                    <a:pt x="18236" y="141767"/>
                  </a:lnTo>
                  <a:lnTo>
                    <a:pt x="39634" y="102331"/>
                  </a:lnTo>
                  <a:lnTo>
                    <a:pt x="67976" y="67976"/>
                  </a:lnTo>
                  <a:lnTo>
                    <a:pt x="102331" y="39634"/>
                  </a:lnTo>
                  <a:lnTo>
                    <a:pt x="141767" y="18236"/>
                  </a:lnTo>
                  <a:lnTo>
                    <a:pt x="185353" y="4714"/>
                  </a:lnTo>
                  <a:lnTo>
                    <a:pt x="232156" y="0"/>
                  </a:lnTo>
                  <a:lnTo>
                    <a:pt x="1326896" y="0"/>
                  </a:lnTo>
                  <a:lnTo>
                    <a:pt x="1373698" y="4714"/>
                  </a:lnTo>
                  <a:lnTo>
                    <a:pt x="1417284" y="18236"/>
                  </a:lnTo>
                  <a:lnTo>
                    <a:pt x="1456720" y="39634"/>
                  </a:lnTo>
                  <a:lnTo>
                    <a:pt x="1491075" y="67976"/>
                  </a:lnTo>
                  <a:lnTo>
                    <a:pt x="1519417" y="102331"/>
                  </a:lnTo>
                  <a:lnTo>
                    <a:pt x="1540815" y="141767"/>
                  </a:lnTo>
                  <a:lnTo>
                    <a:pt x="1554337" y="185353"/>
                  </a:lnTo>
                  <a:lnTo>
                    <a:pt x="1559052" y="232156"/>
                  </a:lnTo>
                  <a:lnTo>
                    <a:pt x="1559052" y="1160780"/>
                  </a:lnTo>
                  <a:lnTo>
                    <a:pt x="1554337" y="1207582"/>
                  </a:lnTo>
                  <a:lnTo>
                    <a:pt x="1540815" y="1251168"/>
                  </a:lnTo>
                  <a:lnTo>
                    <a:pt x="1519417" y="1290604"/>
                  </a:lnTo>
                  <a:lnTo>
                    <a:pt x="1491075" y="1324959"/>
                  </a:lnTo>
                  <a:lnTo>
                    <a:pt x="1456720" y="1353301"/>
                  </a:lnTo>
                  <a:lnTo>
                    <a:pt x="1417284" y="1374699"/>
                  </a:lnTo>
                  <a:lnTo>
                    <a:pt x="1373698" y="1388221"/>
                  </a:lnTo>
                  <a:lnTo>
                    <a:pt x="1326896" y="1392936"/>
                  </a:lnTo>
                  <a:lnTo>
                    <a:pt x="232156" y="1392936"/>
                  </a:lnTo>
                  <a:lnTo>
                    <a:pt x="185353" y="1388221"/>
                  </a:lnTo>
                  <a:lnTo>
                    <a:pt x="141767" y="1374699"/>
                  </a:lnTo>
                  <a:lnTo>
                    <a:pt x="102331" y="1353301"/>
                  </a:lnTo>
                  <a:lnTo>
                    <a:pt x="67976" y="1324959"/>
                  </a:lnTo>
                  <a:lnTo>
                    <a:pt x="39634" y="1290604"/>
                  </a:lnTo>
                  <a:lnTo>
                    <a:pt x="18236" y="1251168"/>
                  </a:lnTo>
                  <a:lnTo>
                    <a:pt x="4714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1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184005" y="1585721"/>
            <a:ext cx="1153795" cy="118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9245" marR="76835" indent="-2286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Учебный  план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для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5-9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классов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405878" y="593598"/>
            <a:ext cx="3781425" cy="5445760"/>
          </a:xfrm>
          <a:custGeom>
            <a:avLst/>
            <a:gdLst/>
            <a:ahLst/>
            <a:cxnLst/>
            <a:rect l="l" t="t" r="r" b="b"/>
            <a:pathLst>
              <a:path w="3781425" h="5445760">
                <a:moveTo>
                  <a:pt x="0" y="134874"/>
                </a:moveTo>
                <a:lnTo>
                  <a:pt x="6870" y="92220"/>
                </a:lnTo>
                <a:lnTo>
                  <a:pt x="26005" y="55193"/>
                </a:lnTo>
                <a:lnTo>
                  <a:pt x="55193" y="26005"/>
                </a:lnTo>
                <a:lnTo>
                  <a:pt x="92220" y="6870"/>
                </a:lnTo>
                <a:lnTo>
                  <a:pt x="134874" y="0"/>
                </a:lnTo>
                <a:lnTo>
                  <a:pt x="3646170" y="0"/>
                </a:lnTo>
                <a:lnTo>
                  <a:pt x="3688823" y="6870"/>
                </a:lnTo>
                <a:lnTo>
                  <a:pt x="3725850" y="26005"/>
                </a:lnTo>
                <a:lnTo>
                  <a:pt x="3755038" y="55193"/>
                </a:lnTo>
                <a:lnTo>
                  <a:pt x="3774173" y="92220"/>
                </a:lnTo>
                <a:lnTo>
                  <a:pt x="3781044" y="134874"/>
                </a:lnTo>
                <a:lnTo>
                  <a:pt x="3781044" y="5310378"/>
                </a:lnTo>
                <a:lnTo>
                  <a:pt x="3774173" y="5353007"/>
                </a:lnTo>
                <a:lnTo>
                  <a:pt x="3755038" y="5390031"/>
                </a:lnTo>
                <a:lnTo>
                  <a:pt x="3725850" y="5419228"/>
                </a:lnTo>
                <a:lnTo>
                  <a:pt x="3688823" y="5438375"/>
                </a:lnTo>
                <a:lnTo>
                  <a:pt x="3646170" y="5445252"/>
                </a:lnTo>
                <a:lnTo>
                  <a:pt x="134874" y="5445252"/>
                </a:lnTo>
                <a:lnTo>
                  <a:pt x="92220" y="5438375"/>
                </a:lnTo>
                <a:lnTo>
                  <a:pt x="55193" y="5419228"/>
                </a:lnTo>
                <a:lnTo>
                  <a:pt x="26005" y="5390031"/>
                </a:lnTo>
                <a:lnTo>
                  <a:pt x="6870" y="5353007"/>
                </a:lnTo>
                <a:lnTo>
                  <a:pt x="0" y="5310378"/>
                </a:lnTo>
                <a:lnTo>
                  <a:pt x="0" y="134874"/>
                </a:lnTo>
                <a:close/>
              </a:path>
            </a:pathLst>
          </a:custGeom>
          <a:ln w="28956">
            <a:solidFill>
              <a:srgbClr val="8FAAD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8761" y="624077"/>
            <a:ext cx="3916679" cy="5445760"/>
          </a:xfrm>
          <a:custGeom>
            <a:avLst/>
            <a:gdLst/>
            <a:ahLst/>
            <a:cxnLst/>
            <a:rect l="l" t="t" r="r" b="b"/>
            <a:pathLst>
              <a:path w="3916679" h="5445760">
                <a:moveTo>
                  <a:pt x="0" y="139700"/>
                </a:moveTo>
                <a:lnTo>
                  <a:pt x="7128" y="95569"/>
                </a:lnTo>
                <a:lnTo>
                  <a:pt x="26972" y="57223"/>
                </a:lnTo>
                <a:lnTo>
                  <a:pt x="57223" y="26972"/>
                </a:lnTo>
                <a:lnTo>
                  <a:pt x="95569" y="7128"/>
                </a:lnTo>
                <a:lnTo>
                  <a:pt x="139700" y="0"/>
                </a:lnTo>
                <a:lnTo>
                  <a:pt x="3776980" y="0"/>
                </a:lnTo>
                <a:lnTo>
                  <a:pt x="3821110" y="7128"/>
                </a:lnTo>
                <a:lnTo>
                  <a:pt x="3859456" y="26972"/>
                </a:lnTo>
                <a:lnTo>
                  <a:pt x="3889707" y="57223"/>
                </a:lnTo>
                <a:lnTo>
                  <a:pt x="3909551" y="95569"/>
                </a:lnTo>
                <a:lnTo>
                  <a:pt x="3916680" y="139700"/>
                </a:lnTo>
                <a:lnTo>
                  <a:pt x="3916680" y="5305539"/>
                </a:lnTo>
                <a:lnTo>
                  <a:pt x="3909551" y="5349700"/>
                </a:lnTo>
                <a:lnTo>
                  <a:pt x="3889707" y="5388053"/>
                </a:lnTo>
                <a:lnTo>
                  <a:pt x="3859456" y="5418296"/>
                </a:lnTo>
                <a:lnTo>
                  <a:pt x="3821110" y="5438129"/>
                </a:lnTo>
                <a:lnTo>
                  <a:pt x="3776980" y="5445252"/>
                </a:lnTo>
                <a:lnTo>
                  <a:pt x="139700" y="5445252"/>
                </a:lnTo>
                <a:lnTo>
                  <a:pt x="95569" y="5438129"/>
                </a:lnTo>
                <a:lnTo>
                  <a:pt x="57223" y="5418296"/>
                </a:lnTo>
                <a:lnTo>
                  <a:pt x="26972" y="5388053"/>
                </a:lnTo>
                <a:lnTo>
                  <a:pt x="7128" y="5349700"/>
                </a:lnTo>
                <a:lnTo>
                  <a:pt x="0" y="5305539"/>
                </a:lnTo>
                <a:lnTo>
                  <a:pt x="0" y="139700"/>
                </a:lnTo>
                <a:close/>
              </a:path>
            </a:pathLst>
          </a:custGeom>
          <a:ln w="28956">
            <a:solidFill>
              <a:srgbClr val="8FAAD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126994" y="0"/>
            <a:ext cx="6967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Единая</a:t>
            </a:r>
            <a:r>
              <a:rPr spc="5" dirty="0"/>
              <a:t> </a:t>
            </a:r>
            <a:r>
              <a:rPr spc="-5" dirty="0"/>
              <a:t>ООП</a:t>
            </a:r>
            <a:r>
              <a:rPr spc="-10" dirty="0"/>
              <a:t> </a:t>
            </a:r>
            <a:r>
              <a:rPr spc="-5" dirty="0"/>
              <a:t>ООО, </a:t>
            </a:r>
            <a:r>
              <a:rPr spc="-10" dirty="0"/>
              <a:t>действующая</a:t>
            </a:r>
            <a:r>
              <a:rPr spc="40" dirty="0"/>
              <a:t> </a:t>
            </a:r>
            <a:r>
              <a:rPr spc="-5" dirty="0"/>
              <a:t>с</a:t>
            </a:r>
            <a:r>
              <a:rPr spc="5" dirty="0"/>
              <a:t> </a:t>
            </a:r>
            <a:r>
              <a:rPr spc="-5" dirty="0"/>
              <a:t>01.09.2023</a:t>
            </a:r>
          </a:p>
        </p:txBody>
      </p:sp>
      <p:sp>
        <p:nvSpPr>
          <p:cNvPr id="28" name="object 28"/>
          <p:cNvSpPr/>
          <p:nvPr/>
        </p:nvSpPr>
        <p:spPr>
          <a:xfrm>
            <a:off x="2465832" y="3636264"/>
            <a:ext cx="285115" cy="248920"/>
          </a:xfrm>
          <a:custGeom>
            <a:avLst/>
            <a:gdLst/>
            <a:ahLst/>
            <a:cxnLst/>
            <a:rect l="l" t="t" r="r" b="b"/>
            <a:pathLst>
              <a:path w="285114" h="248920">
                <a:moveTo>
                  <a:pt x="160781" y="0"/>
                </a:moveTo>
                <a:lnTo>
                  <a:pt x="160781" y="62103"/>
                </a:lnTo>
                <a:lnTo>
                  <a:pt x="0" y="62103"/>
                </a:lnTo>
                <a:lnTo>
                  <a:pt x="0" y="186309"/>
                </a:lnTo>
                <a:lnTo>
                  <a:pt x="160781" y="186309"/>
                </a:lnTo>
                <a:lnTo>
                  <a:pt x="160781" y="248412"/>
                </a:lnTo>
                <a:lnTo>
                  <a:pt x="284988" y="124206"/>
                </a:lnTo>
                <a:lnTo>
                  <a:pt x="16078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676131" y="3003804"/>
            <a:ext cx="1788160" cy="879728"/>
          </a:xfrm>
          <a:prstGeom prst="rect">
            <a:avLst/>
          </a:prstGeom>
          <a:solidFill>
            <a:srgbClr val="ECECEC"/>
          </a:solidFill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060"/>
              </a:spcBef>
            </a:pPr>
            <a:r>
              <a:rPr sz="1200" spc="-5" dirty="0" err="1">
                <a:latin typeface="Calibri"/>
                <a:cs typeface="Calibri"/>
              </a:rPr>
              <a:t>Для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 smtClean="0">
                <a:latin typeface="Calibri"/>
                <a:cs typeface="Calibri"/>
              </a:rPr>
              <a:t>5-</a:t>
            </a:r>
            <a:r>
              <a:rPr lang="ru-RU" sz="1200" dirty="0" smtClean="0">
                <a:latin typeface="Calibri"/>
                <a:cs typeface="Calibri"/>
              </a:rPr>
              <a:t>9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классов</a:t>
            </a:r>
            <a:endParaRPr sz="1200" dirty="0">
              <a:latin typeface="Calibri"/>
              <a:cs typeface="Calibri"/>
            </a:endParaRPr>
          </a:p>
          <a:p>
            <a:pPr marL="163195" marR="154940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используется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учебный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 err="1">
                <a:latin typeface="Calibri"/>
                <a:cs typeface="Calibri"/>
              </a:rPr>
              <a:t>план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 smtClean="0">
                <a:latin typeface="Calibri"/>
                <a:cs typeface="Calibri"/>
              </a:rPr>
              <a:t>Ф</a:t>
            </a:r>
            <a:r>
              <a:rPr lang="ru-RU" sz="1200" spc="-5" dirty="0" smtClean="0">
                <a:latin typeface="Calibri"/>
                <a:cs typeface="Calibri"/>
              </a:rPr>
              <a:t>О</a:t>
            </a:r>
            <a:r>
              <a:rPr sz="1200" spc="-5" dirty="0" smtClean="0">
                <a:latin typeface="Calibri"/>
                <a:cs typeface="Calibri"/>
              </a:rPr>
              <a:t>ОП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6226" y="6400596"/>
            <a:ext cx="4099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Срок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разработки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март-июнь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2023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30611" y="1411224"/>
            <a:ext cx="1559560" cy="1353820"/>
          </a:xfrm>
          <a:custGeom>
            <a:avLst/>
            <a:gdLst/>
            <a:ahLst/>
            <a:cxnLst/>
            <a:rect l="l" t="t" r="r" b="b"/>
            <a:pathLst>
              <a:path w="1559559" h="1353820">
                <a:moveTo>
                  <a:pt x="1333500" y="0"/>
                </a:moveTo>
                <a:lnTo>
                  <a:pt x="225552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1127760"/>
                </a:lnTo>
                <a:lnTo>
                  <a:pt x="4581" y="1173221"/>
                </a:lnTo>
                <a:lnTo>
                  <a:pt x="17722" y="1215562"/>
                </a:lnTo>
                <a:lnTo>
                  <a:pt x="38515" y="1253876"/>
                </a:lnTo>
                <a:lnTo>
                  <a:pt x="66055" y="1287256"/>
                </a:lnTo>
                <a:lnTo>
                  <a:pt x="99435" y="1314796"/>
                </a:lnTo>
                <a:lnTo>
                  <a:pt x="137749" y="1335589"/>
                </a:lnTo>
                <a:lnTo>
                  <a:pt x="180090" y="1348730"/>
                </a:lnTo>
                <a:lnTo>
                  <a:pt x="225552" y="1353312"/>
                </a:lnTo>
                <a:lnTo>
                  <a:pt x="1333500" y="1353312"/>
                </a:lnTo>
                <a:lnTo>
                  <a:pt x="1378961" y="1348730"/>
                </a:lnTo>
                <a:lnTo>
                  <a:pt x="1421302" y="1335589"/>
                </a:lnTo>
                <a:lnTo>
                  <a:pt x="1459616" y="1314796"/>
                </a:lnTo>
                <a:lnTo>
                  <a:pt x="1492996" y="1287256"/>
                </a:lnTo>
                <a:lnTo>
                  <a:pt x="1520536" y="1253876"/>
                </a:lnTo>
                <a:lnTo>
                  <a:pt x="1541329" y="1215562"/>
                </a:lnTo>
                <a:lnTo>
                  <a:pt x="1554470" y="1173221"/>
                </a:lnTo>
                <a:lnTo>
                  <a:pt x="1559052" y="1127760"/>
                </a:lnTo>
                <a:lnTo>
                  <a:pt x="1559052" y="225551"/>
                </a:lnTo>
                <a:lnTo>
                  <a:pt x="1554470" y="180090"/>
                </a:lnTo>
                <a:lnTo>
                  <a:pt x="1541329" y="137749"/>
                </a:lnTo>
                <a:lnTo>
                  <a:pt x="1520536" y="99435"/>
                </a:lnTo>
                <a:lnTo>
                  <a:pt x="1492996" y="66055"/>
                </a:lnTo>
                <a:lnTo>
                  <a:pt x="1459616" y="38515"/>
                </a:lnTo>
                <a:lnTo>
                  <a:pt x="1421302" y="17722"/>
                </a:lnTo>
                <a:lnTo>
                  <a:pt x="1378961" y="4581"/>
                </a:lnTo>
                <a:lnTo>
                  <a:pt x="1333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57743" y="1402080"/>
            <a:ext cx="1559560" cy="1353820"/>
          </a:xfrm>
          <a:custGeom>
            <a:avLst/>
            <a:gdLst/>
            <a:ahLst/>
            <a:cxnLst/>
            <a:rect l="l" t="t" r="r" b="b"/>
            <a:pathLst>
              <a:path w="1559559" h="1353820">
                <a:moveTo>
                  <a:pt x="1333500" y="0"/>
                </a:moveTo>
                <a:lnTo>
                  <a:pt x="225551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2"/>
                </a:lnTo>
                <a:lnTo>
                  <a:pt x="0" y="1127760"/>
                </a:lnTo>
                <a:lnTo>
                  <a:pt x="4581" y="1173221"/>
                </a:lnTo>
                <a:lnTo>
                  <a:pt x="17722" y="1215562"/>
                </a:lnTo>
                <a:lnTo>
                  <a:pt x="38515" y="1253876"/>
                </a:lnTo>
                <a:lnTo>
                  <a:pt x="66055" y="1287256"/>
                </a:lnTo>
                <a:lnTo>
                  <a:pt x="99435" y="1314796"/>
                </a:lnTo>
                <a:lnTo>
                  <a:pt x="137749" y="1335589"/>
                </a:lnTo>
                <a:lnTo>
                  <a:pt x="180090" y="1348730"/>
                </a:lnTo>
                <a:lnTo>
                  <a:pt x="225551" y="1353312"/>
                </a:lnTo>
                <a:lnTo>
                  <a:pt x="1333500" y="1353312"/>
                </a:lnTo>
                <a:lnTo>
                  <a:pt x="1378961" y="1348730"/>
                </a:lnTo>
                <a:lnTo>
                  <a:pt x="1421302" y="1335589"/>
                </a:lnTo>
                <a:lnTo>
                  <a:pt x="1459616" y="1314796"/>
                </a:lnTo>
                <a:lnTo>
                  <a:pt x="1492996" y="1287256"/>
                </a:lnTo>
                <a:lnTo>
                  <a:pt x="1520536" y="1253876"/>
                </a:lnTo>
                <a:lnTo>
                  <a:pt x="1541329" y="1215562"/>
                </a:lnTo>
                <a:lnTo>
                  <a:pt x="1554470" y="1173221"/>
                </a:lnTo>
                <a:lnTo>
                  <a:pt x="1559052" y="1127760"/>
                </a:lnTo>
                <a:lnTo>
                  <a:pt x="1559052" y="225552"/>
                </a:lnTo>
                <a:lnTo>
                  <a:pt x="1554470" y="180090"/>
                </a:lnTo>
                <a:lnTo>
                  <a:pt x="1541329" y="137749"/>
                </a:lnTo>
                <a:lnTo>
                  <a:pt x="1520536" y="99435"/>
                </a:lnTo>
                <a:lnTo>
                  <a:pt x="1492996" y="66055"/>
                </a:lnTo>
                <a:lnTo>
                  <a:pt x="1459616" y="38515"/>
                </a:lnTo>
                <a:lnTo>
                  <a:pt x="1421302" y="17722"/>
                </a:lnTo>
                <a:lnTo>
                  <a:pt x="1378961" y="4581"/>
                </a:lnTo>
                <a:lnTo>
                  <a:pt x="1333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6276" y="1418844"/>
            <a:ext cx="1559560" cy="1353820"/>
          </a:xfrm>
          <a:custGeom>
            <a:avLst/>
            <a:gdLst/>
            <a:ahLst/>
            <a:cxnLst/>
            <a:rect l="l" t="t" r="r" b="b"/>
            <a:pathLst>
              <a:path w="1559559" h="1353820">
                <a:moveTo>
                  <a:pt x="1333500" y="0"/>
                </a:moveTo>
                <a:lnTo>
                  <a:pt x="225551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1127759"/>
                </a:lnTo>
                <a:lnTo>
                  <a:pt x="4581" y="1173221"/>
                </a:lnTo>
                <a:lnTo>
                  <a:pt x="17722" y="1215562"/>
                </a:lnTo>
                <a:lnTo>
                  <a:pt x="38515" y="1253876"/>
                </a:lnTo>
                <a:lnTo>
                  <a:pt x="66055" y="1287256"/>
                </a:lnTo>
                <a:lnTo>
                  <a:pt x="99435" y="1314796"/>
                </a:lnTo>
                <a:lnTo>
                  <a:pt x="137749" y="1335589"/>
                </a:lnTo>
                <a:lnTo>
                  <a:pt x="180090" y="1348730"/>
                </a:lnTo>
                <a:lnTo>
                  <a:pt x="225551" y="1353311"/>
                </a:lnTo>
                <a:lnTo>
                  <a:pt x="1333500" y="1353311"/>
                </a:lnTo>
                <a:lnTo>
                  <a:pt x="1378961" y="1348730"/>
                </a:lnTo>
                <a:lnTo>
                  <a:pt x="1421302" y="1335589"/>
                </a:lnTo>
                <a:lnTo>
                  <a:pt x="1459616" y="1314796"/>
                </a:lnTo>
                <a:lnTo>
                  <a:pt x="1492996" y="1287256"/>
                </a:lnTo>
                <a:lnTo>
                  <a:pt x="1520536" y="1253876"/>
                </a:lnTo>
                <a:lnTo>
                  <a:pt x="1541329" y="1215562"/>
                </a:lnTo>
                <a:lnTo>
                  <a:pt x="1554470" y="1173221"/>
                </a:lnTo>
                <a:lnTo>
                  <a:pt x="1559052" y="1127759"/>
                </a:lnTo>
                <a:lnTo>
                  <a:pt x="1559052" y="225551"/>
                </a:lnTo>
                <a:lnTo>
                  <a:pt x="1554470" y="180090"/>
                </a:lnTo>
                <a:lnTo>
                  <a:pt x="1541329" y="137749"/>
                </a:lnTo>
                <a:lnTo>
                  <a:pt x="1520536" y="99435"/>
                </a:lnTo>
                <a:lnTo>
                  <a:pt x="1492996" y="66055"/>
                </a:lnTo>
                <a:lnTo>
                  <a:pt x="1459616" y="38515"/>
                </a:lnTo>
                <a:lnTo>
                  <a:pt x="1421302" y="17722"/>
                </a:lnTo>
                <a:lnTo>
                  <a:pt x="1378961" y="4581"/>
                </a:lnTo>
                <a:lnTo>
                  <a:pt x="1333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2739" y="1411224"/>
            <a:ext cx="1559560" cy="1353820"/>
          </a:xfrm>
          <a:custGeom>
            <a:avLst/>
            <a:gdLst/>
            <a:ahLst/>
            <a:cxnLst/>
            <a:rect l="l" t="t" r="r" b="b"/>
            <a:pathLst>
              <a:path w="1559560" h="1353820">
                <a:moveTo>
                  <a:pt x="1333500" y="0"/>
                </a:moveTo>
                <a:lnTo>
                  <a:pt x="225552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1127760"/>
                </a:lnTo>
                <a:lnTo>
                  <a:pt x="4581" y="1173221"/>
                </a:lnTo>
                <a:lnTo>
                  <a:pt x="17722" y="1215562"/>
                </a:lnTo>
                <a:lnTo>
                  <a:pt x="38515" y="1253876"/>
                </a:lnTo>
                <a:lnTo>
                  <a:pt x="66055" y="1287256"/>
                </a:lnTo>
                <a:lnTo>
                  <a:pt x="99435" y="1314796"/>
                </a:lnTo>
                <a:lnTo>
                  <a:pt x="137749" y="1335589"/>
                </a:lnTo>
                <a:lnTo>
                  <a:pt x="180090" y="1348730"/>
                </a:lnTo>
                <a:lnTo>
                  <a:pt x="225552" y="1353312"/>
                </a:lnTo>
                <a:lnTo>
                  <a:pt x="1333500" y="1353312"/>
                </a:lnTo>
                <a:lnTo>
                  <a:pt x="1378961" y="1348730"/>
                </a:lnTo>
                <a:lnTo>
                  <a:pt x="1421302" y="1335589"/>
                </a:lnTo>
                <a:lnTo>
                  <a:pt x="1459616" y="1314796"/>
                </a:lnTo>
                <a:lnTo>
                  <a:pt x="1492996" y="1287256"/>
                </a:lnTo>
                <a:lnTo>
                  <a:pt x="1520536" y="1253876"/>
                </a:lnTo>
                <a:lnTo>
                  <a:pt x="1541329" y="1215562"/>
                </a:lnTo>
                <a:lnTo>
                  <a:pt x="1554470" y="1173221"/>
                </a:lnTo>
                <a:lnTo>
                  <a:pt x="1559052" y="1127760"/>
                </a:lnTo>
                <a:lnTo>
                  <a:pt x="1559052" y="225551"/>
                </a:lnTo>
                <a:lnTo>
                  <a:pt x="1554470" y="180090"/>
                </a:lnTo>
                <a:lnTo>
                  <a:pt x="1541329" y="137749"/>
                </a:lnTo>
                <a:lnTo>
                  <a:pt x="1520536" y="99435"/>
                </a:lnTo>
                <a:lnTo>
                  <a:pt x="1492996" y="66055"/>
                </a:lnTo>
                <a:lnTo>
                  <a:pt x="1459616" y="38515"/>
                </a:lnTo>
                <a:lnTo>
                  <a:pt x="1421302" y="17722"/>
                </a:lnTo>
                <a:lnTo>
                  <a:pt x="1378961" y="4581"/>
                </a:lnTo>
                <a:lnTo>
                  <a:pt x="1333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2879" y="2660650"/>
            <a:ext cx="2345690" cy="1722755"/>
            <a:chOff x="182879" y="2660650"/>
            <a:chExt cx="2345690" cy="1722755"/>
          </a:xfrm>
        </p:grpSpPr>
        <p:sp>
          <p:nvSpPr>
            <p:cNvPr id="7" name="object 7"/>
            <p:cNvSpPr/>
            <p:nvPr/>
          </p:nvSpPr>
          <p:spPr>
            <a:xfrm>
              <a:off x="182879" y="3055620"/>
              <a:ext cx="2270760" cy="1327785"/>
            </a:xfrm>
            <a:custGeom>
              <a:avLst/>
              <a:gdLst/>
              <a:ahLst/>
              <a:cxnLst/>
              <a:rect l="l" t="t" r="r" b="b"/>
              <a:pathLst>
                <a:path w="2270760" h="1327785">
                  <a:moveTo>
                    <a:pt x="2049526" y="0"/>
                  </a:moveTo>
                  <a:lnTo>
                    <a:pt x="221234" y="0"/>
                  </a:lnTo>
                  <a:lnTo>
                    <a:pt x="176646" y="4495"/>
                  </a:lnTo>
                  <a:lnTo>
                    <a:pt x="135118" y="17387"/>
                  </a:lnTo>
                  <a:lnTo>
                    <a:pt x="97538" y="37785"/>
                  </a:lnTo>
                  <a:lnTo>
                    <a:pt x="64796" y="64801"/>
                  </a:lnTo>
                  <a:lnTo>
                    <a:pt x="37782" y="97544"/>
                  </a:lnTo>
                  <a:lnTo>
                    <a:pt x="17385" y="135124"/>
                  </a:lnTo>
                  <a:lnTo>
                    <a:pt x="4494" y="176650"/>
                  </a:lnTo>
                  <a:lnTo>
                    <a:pt x="0" y="221233"/>
                  </a:lnTo>
                  <a:lnTo>
                    <a:pt x="0" y="1106169"/>
                  </a:lnTo>
                  <a:lnTo>
                    <a:pt x="4494" y="1150753"/>
                  </a:lnTo>
                  <a:lnTo>
                    <a:pt x="17385" y="1192279"/>
                  </a:lnTo>
                  <a:lnTo>
                    <a:pt x="37782" y="1229859"/>
                  </a:lnTo>
                  <a:lnTo>
                    <a:pt x="64796" y="1262602"/>
                  </a:lnTo>
                  <a:lnTo>
                    <a:pt x="97538" y="1289618"/>
                  </a:lnTo>
                  <a:lnTo>
                    <a:pt x="135118" y="1310016"/>
                  </a:lnTo>
                  <a:lnTo>
                    <a:pt x="176646" y="1322908"/>
                  </a:lnTo>
                  <a:lnTo>
                    <a:pt x="221234" y="1327403"/>
                  </a:lnTo>
                  <a:lnTo>
                    <a:pt x="2049526" y="1327403"/>
                  </a:lnTo>
                  <a:lnTo>
                    <a:pt x="2094109" y="1322908"/>
                  </a:lnTo>
                  <a:lnTo>
                    <a:pt x="2135635" y="1310016"/>
                  </a:lnTo>
                  <a:lnTo>
                    <a:pt x="2173215" y="1289618"/>
                  </a:lnTo>
                  <a:lnTo>
                    <a:pt x="2205958" y="1262602"/>
                  </a:lnTo>
                  <a:lnTo>
                    <a:pt x="2232974" y="1229859"/>
                  </a:lnTo>
                  <a:lnTo>
                    <a:pt x="2253372" y="1192279"/>
                  </a:lnTo>
                  <a:lnTo>
                    <a:pt x="2266264" y="1150753"/>
                  </a:lnTo>
                  <a:lnTo>
                    <a:pt x="2270760" y="1106169"/>
                  </a:lnTo>
                  <a:lnTo>
                    <a:pt x="2270760" y="221233"/>
                  </a:lnTo>
                  <a:lnTo>
                    <a:pt x="2266264" y="176650"/>
                  </a:lnTo>
                  <a:lnTo>
                    <a:pt x="2253372" y="135124"/>
                  </a:lnTo>
                  <a:lnTo>
                    <a:pt x="2232974" y="97544"/>
                  </a:lnTo>
                  <a:lnTo>
                    <a:pt x="2205958" y="64801"/>
                  </a:lnTo>
                  <a:lnTo>
                    <a:pt x="2173215" y="37785"/>
                  </a:lnTo>
                  <a:lnTo>
                    <a:pt x="2135635" y="17387"/>
                  </a:lnTo>
                  <a:lnTo>
                    <a:pt x="2094109" y="4495"/>
                  </a:lnTo>
                  <a:lnTo>
                    <a:pt x="20495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075" y="2667000"/>
              <a:ext cx="2295525" cy="1393190"/>
            </a:xfrm>
            <a:custGeom>
              <a:avLst/>
              <a:gdLst/>
              <a:ahLst/>
              <a:cxnLst/>
              <a:rect l="l" t="t" r="r" b="b"/>
              <a:pathLst>
                <a:path w="2295525" h="1393189">
                  <a:moveTo>
                    <a:pt x="2062988" y="0"/>
                  </a:moveTo>
                  <a:lnTo>
                    <a:pt x="232155" y="0"/>
                  </a:lnTo>
                  <a:lnTo>
                    <a:pt x="185367" y="4714"/>
                  </a:lnTo>
                  <a:lnTo>
                    <a:pt x="141789" y="18236"/>
                  </a:lnTo>
                  <a:lnTo>
                    <a:pt x="102354" y="39634"/>
                  </a:lnTo>
                  <a:lnTo>
                    <a:pt x="67995" y="67976"/>
                  </a:lnTo>
                  <a:lnTo>
                    <a:pt x="39647" y="102331"/>
                  </a:lnTo>
                  <a:lnTo>
                    <a:pt x="18243" y="141767"/>
                  </a:lnTo>
                  <a:lnTo>
                    <a:pt x="4716" y="185353"/>
                  </a:lnTo>
                  <a:lnTo>
                    <a:pt x="0" y="232155"/>
                  </a:lnTo>
                  <a:lnTo>
                    <a:pt x="0" y="1160780"/>
                  </a:lnTo>
                  <a:lnTo>
                    <a:pt x="4716" y="1207582"/>
                  </a:lnTo>
                  <a:lnTo>
                    <a:pt x="18243" y="1251168"/>
                  </a:lnTo>
                  <a:lnTo>
                    <a:pt x="39647" y="1290604"/>
                  </a:lnTo>
                  <a:lnTo>
                    <a:pt x="67995" y="1324959"/>
                  </a:lnTo>
                  <a:lnTo>
                    <a:pt x="102354" y="1353301"/>
                  </a:lnTo>
                  <a:lnTo>
                    <a:pt x="141789" y="1374699"/>
                  </a:lnTo>
                  <a:lnTo>
                    <a:pt x="185367" y="1388221"/>
                  </a:lnTo>
                  <a:lnTo>
                    <a:pt x="232155" y="1392936"/>
                  </a:lnTo>
                  <a:lnTo>
                    <a:pt x="2062988" y="1392936"/>
                  </a:lnTo>
                  <a:lnTo>
                    <a:pt x="2109790" y="1388221"/>
                  </a:lnTo>
                  <a:lnTo>
                    <a:pt x="2153376" y="1374699"/>
                  </a:lnTo>
                  <a:lnTo>
                    <a:pt x="2192812" y="1353301"/>
                  </a:lnTo>
                  <a:lnTo>
                    <a:pt x="2227167" y="1324959"/>
                  </a:lnTo>
                  <a:lnTo>
                    <a:pt x="2255509" y="1290604"/>
                  </a:lnTo>
                  <a:lnTo>
                    <a:pt x="2276907" y="1251168"/>
                  </a:lnTo>
                  <a:lnTo>
                    <a:pt x="2290429" y="1207582"/>
                  </a:lnTo>
                  <a:lnTo>
                    <a:pt x="2295144" y="1160780"/>
                  </a:lnTo>
                  <a:lnTo>
                    <a:pt x="2295144" y="232155"/>
                  </a:lnTo>
                  <a:lnTo>
                    <a:pt x="2290429" y="185353"/>
                  </a:lnTo>
                  <a:lnTo>
                    <a:pt x="2276907" y="141767"/>
                  </a:lnTo>
                  <a:lnTo>
                    <a:pt x="2255509" y="102331"/>
                  </a:lnTo>
                  <a:lnTo>
                    <a:pt x="2227167" y="67976"/>
                  </a:lnTo>
                  <a:lnTo>
                    <a:pt x="2192812" y="39634"/>
                  </a:lnTo>
                  <a:lnTo>
                    <a:pt x="2153376" y="18236"/>
                  </a:lnTo>
                  <a:lnTo>
                    <a:pt x="2109790" y="4714"/>
                  </a:lnTo>
                  <a:lnTo>
                    <a:pt x="2062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075" y="2667000"/>
              <a:ext cx="2295525" cy="1393190"/>
            </a:xfrm>
            <a:custGeom>
              <a:avLst/>
              <a:gdLst/>
              <a:ahLst/>
              <a:cxnLst/>
              <a:rect l="l" t="t" r="r" b="b"/>
              <a:pathLst>
                <a:path w="2295525" h="1393189">
                  <a:moveTo>
                    <a:pt x="0" y="232155"/>
                  </a:moveTo>
                  <a:lnTo>
                    <a:pt x="4716" y="185353"/>
                  </a:lnTo>
                  <a:lnTo>
                    <a:pt x="18243" y="141767"/>
                  </a:lnTo>
                  <a:lnTo>
                    <a:pt x="39647" y="102331"/>
                  </a:lnTo>
                  <a:lnTo>
                    <a:pt x="67995" y="67976"/>
                  </a:lnTo>
                  <a:lnTo>
                    <a:pt x="102354" y="39634"/>
                  </a:lnTo>
                  <a:lnTo>
                    <a:pt x="141789" y="18236"/>
                  </a:lnTo>
                  <a:lnTo>
                    <a:pt x="185367" y="4714"/>
                  </a:lnTo>
                  <a:lnTo>
                    <a:pt x="232155" y="0"/>
                  </a:lnTo>
                  <a:lnTo>
                    <a:pt x="2062988" y="0"/>
                  </a:lnTo>
                  <a:lnTo>
                    <a:pt x="2109790" y="4714"/>
                  </a:lnTo>
                  <a:lnTo>
                    <a:pt x="2153376" y="18236"/>
                  </a:lnTo>
                  <a:lnTo>
                    <a:pt x="2192812" y="39634"/>
                  </a:lnTo>
                  <a:lnTo>
                    <a:pt x="2227167" y="67976"/>
                  </a:lnTo>
                  <a:lnTo>
                    <a:pt x="2255509" y="102331"/>
                  </a:lnTo>
                  <a:lnTo>
                    <a:pt x="2276907" y="141767"/>
                  </a:lnTo>
                  <a:lnTo>
                    <a:pt x="2290429" y="185353"/>
                  </a:lnTo>
                  <a:lnTo>
                    <a:pt x="2295144" y="232155"/>
                  </a:lnTo>
                  <a:lnTo>
                    <a:pt x="2295144" y="1160780"/>
                  </a:lnTo>
                  <a:lnTo>
                    <a:pt x="2290429" y="1207582"/>
                  </a:lnTo>
                  <a:lnTo>
                    <a:pt x="2276907" y="1251168"/>
                  </a:lnTo>
                  <a:lnTo>
                    <a:pt x="2255509" y="1290604"/>
                  </a:lnTo>
                  <a:lnTo>
                    <a:pt x="2227167" y="1324959"/>
                  </a:lnTo>
                  <a:lnTo>
                    <a:pt x="2192812" y="1353301"/>
                  </a:lnTo>
                  <a:lnTo>
                    <a:pt x="2153376" y="1374699"/>
                  </a:lnTo>
                  <a:lnTo>
                    <a:pt x="2109790" y="1388221"/>
                  </a:lnTo>
                  <a:lnTo>
                    <a:pt x="2062988" y="1392936"/>
                  </a:lnTo>
                  <a:lnTo>
                    <a:pt x="232155" y="1392936"/>
                  </a:lnTo>
                  <a:lnTo>
                    <a:pt x="185367" y="1388221"/>
                  </a:lnTo>
                  <a:lnTo>
                    <a:pt x="141789" y="1374699"/>
                  </a:lnTo>
                  <a:lnTo>
                    <a:pt x="102354" y="1353301"/>
                  </a:lnTo>
                  <a:lnTo>
                    <a:pt x="67995" y="1324959"/>
                  </a:lnTo>
                  <a:lnTo>
                    <a:pt x="39647" y="1290604"/>
                  </a:lnTo>
                  <a:lnTo>
                    <a:pt x="18243" y="1251168"/>
                  </a:lnTo>
                  <a:lnTo>
                    <a:pt x="4716" y="1207582"/>
                  </a:lnTo>
                  <a:lnTo>
                    <a:pt x="0" y="1160780"/>
                  </a:lnTo>
                  <a:lnTo>
                    <a:pt x="0" y="232155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6892" y="2929508"/>
            <a:ext cx="1974214" cy="828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ООП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СОО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000" spc="-5" dirty="0">
                <a:latin typeface="Calibri"/>
                <a:cs typeface="Calibri"/>
              </a:rPr>
              <a:t>(одна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уровень)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5908" y="1077848"/>
            <a:ext cx="2628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Организационный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раздел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64660" y="1077848"/>
            <a:ext cx="2524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Содержательный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раздел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06598" y="1511553"/>
            <a:ext cx="1572260" cy="1405890"/>
            <a:chOff x="3006598" y="1511553"/>
            <a:chExt cx="1572260" cy="1405890"/>
          </a:xfrm>
        </p:grpSpPr>
        <p:sp>
          <p:nvSpPr>
            <p:cNvPr id="14" name="object 14"/>
            <p:cNvSpPr/>
            <p:nvPr/>
          </p:nvSpPr>
          <p:spPr>
            <a:xfrm>
              <a:off x="3012948" y="1517903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60" h="1393189">
                  <a:moveTo>
                    <a:pt x="1326896" y="0"/>
                  </a:moveTo>
                  <a:lnTo>
                    <a:pt x="232156" y="0"/>
                  </a:lnTo>
                  <a:lnTo>
                    <a:pt x="185353" y="4714"/>
                  </a:lnTo>
                  <a:lnTo>
                    <a:pt x="141767" y="18236"/>
                  </a:lnTo>
                  <a:lnTo>
                    <a:pt x="102331" y="39634"/>
                  </a:lnTo>
                  <a:lnTo>
                    <a:pt x="67976" y="67976"/>
                  </a:lnTo>
                  <a:lnTo>
                    <a:pt x="39634" y="102331"/>
                  </a:lnTo>
                  <a:lnTo>
                    <a:pt x="18236" y="141767"/>
                  </a:lnTo>
                  <a:lnTo>
                    <a:pt x="4714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4" y="1207582"/>
                  </a:lnTo>
                  <a:lnTo>
                    <a:pt x="18236" y="1251168"/>
                  </a:lnTo>
                  <a:lnTo>
                    <a:pt x="39634" y="1290604"/>
                  </a:lnTo>
                  <a:lnTo>
                    <a:pt x="67976" y="1324959"/>
                  </a:lnTo>
                  <a:lnTo>
                    <a:pt x="102331" y="1353301"/>
                  </a:lnTo>
                  <a:lnTo>
                    <a:pt x="141767" y="1374699"/>
                  </a:lnTo>
                  <a:lnTo>
                    <a:pt x="185353" y="1388221"/>
                  </a:lnTo>
                  <a:lnTo>
                    <a:pt x="232156" y="1392936"/>
                  </a:lnTo>
                  <a:lnTo>
                    <a:pt x="1326896" y="1392936"/>
                  </a:lnTo>
                  <a:lnTo>
                    <a:pt x="1373698" y="1388221"/>
                  </a:lnTo>
                  <a:lnTo>
                    <a:pt x="1417284" y="1374699"/>
                  </a:lnTo>
                  <a:lnTo>
                    <a:pt x="1456720" y="1353301"/>
                  </a:lnTo>
                  <a:lnTo>
                    <a:pt x="1491075" y="1324959"/>
                  </a:lnTo>
                  <a:lnTo>
                    <a:pt x="1519417" y="1290604"/>
                  </a:lnTo>
                  <a:lnTo>
                    <a:pt x="1540815" y="1251168"/>
                  </a:lnTo>
                  <a:lnTo>
                    <a:pt x="1554337" y="1207582"/>
                  </a:lnTo>
                  <a:lnTo>
                    <a:pt x="1559052" y="1160780"/>
                  </a:lnTo>
                  <a:lnTo>
                    <a:pt x="1559052" y="232156"/>
                  </a:lnTo>
                  <a:lnTo>
                    <a:pt x="1554337" y="185353"/>
                  </a:lnTo>
                  <a:lnTo>
                    <a:pt x="1540815" y="141767"/>
                  </a:lnTo>
                  <a:lnTo>
                    <a:pt x="1519417" y="102331"/>
                  </a:lnTo>
                  <a:lnTo>
                    <a:pt x="1491075" y="67976"/>
                  </a:lnTo>
                  <a:lnTo>
                    <a:pt x="1456720" y="39634"/>
                  </a:lnTo>
                  <a:lnTo>
                    <a:pt x="1417284" y="18236"/>
                  </a:lnTo>
                  <a:lnTo>
                    <a:pt x="1373698" y="4714"/>
                  </a:lnTo>
                  <a:lnTo>
                    <a:pt x="1326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12948" y="1517903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60" h="1393189">
                  <a:moveTo>
                    <a:pt x="0" y="232156"/>
                  </a:moveTo>
                  <a:lnTo>
                    <a:pt x="4714" y="185353"/>
                  </a:lnTo>
                  <a:lnTo>
                    <a:pt x="18236" y="141767"/>
                  </a:lnTo>
                  <a:lnTo>
                    <a:pt x="39634" y="102331"/>
                  </a:lnTo>
                  <a:lnTo>
                    <a:pt x="67976" y="67976"/>
                  </a:lnTo>
                  <a:lnTo>
                    <a:pt x="102331" y="39634"/>
                  </a:lnTo>
                  <a:lnTo>
                    <a:pt x="141767" y="18236"/>
                  </a:lnTo>
                  <a:lnTo>
                    <a:pt x="185353" y="4714"/>
                  </a:lnTo>
                  <a:lnTo>
                    <a:pt x="232156" y="0"/>
                  </a:lnTo>
                  <a:lnTo>
                    <a:pt x="1326896" y="0"/>
                  </a:lnTo>
                  <a:lnTo>
                    <a:pt x="1373698" y="4714"/>
                  </a:lnTo>
                  <a:lnTo>
                    <a:pt x="1417284" y="18236"/>
                  </a:lnTo>
                  <a:lnTo>
                    <a:pt x="1456720" y="39634"/>
                  </a:lnTo>
                  <a:lnTo>
                    <a:pt x="1491075" y="67976"/>
                  </a:lnTo>
                  <a:lnTo>
                    <a:pt x="1519417" y="102331"/>
                  </a:lnTo>
                  <a:lnTo>
                    <a:pt x="1540815" y="141767"/>
                  </a:lnTo>
                  <a:lnTo>
                    <a:pt x="1554337" y="185353"/>
                  </a:lnTo>
                  <a:lnTo>
                    <a:pt x="1559052" y="232156"/>
                  </a:lnTo>
                  <a:lnTo>
                    <a:pt x="1559052" y="1160780"/>
                  </a:lnTo>
                  <a:lnTo>
                    <a:pt x="1554337" y="1207582"/>
                  </a:lnTo>
                  <a:lnTo>
                    <a:pt x="1540815" y="1251168"/>
                  </a:lnTo>
                  <a:lnTo>
                    <a:pt x="1519417" y="1290604"/>
                  </a:lnTo>
                  <a:lnTo>
                    <a:pt x="1491075" y="1324959"/>
                  </a:lnTo>
                  <a:lnTo>
                    <a:pt x="1456720" y="1353301"/>
                  </a:lnTo>
                  <a:lnTo>
                    <a:pt x="1417284" y="1374699"/>
                  </a:lnTo>
                  <a:lnTo>
                    <a:pt x="1373698" y="1388221"/>
                  </a:lnTo>
                  <a:lnTo>
                    <a:pt x="1326896" y="1392936"/>
                  </a:lnTo>
                  <a:lnTo>
                    <a:pt x="232156" y="1392936"/>
                  </a:lnTo>
                  <a:lnTo>
                    <a:pt x="185353" y="1388221"/>
                  </a:lnTo>
                  <a:lnTo>
                    <a:pt x="141767" y="1374699"/>
                  </a:lnTo>
                  <a:lnTo>
                    <a:pt x="102331" y="1353301"/>
                  </a:lnTo>
                  <a:lnTo>
                    <a:pt x="67976" y="1324959"/>
                  </a:lnTo>
                  <a:lnTo>
                    <a:pt x="39634" y="1290604"/>
                  </a:lnTo>
                  <a:lnTo>
                    <a:pt x="18236" y="1251168"/>
                  </a:lnTo>
                  <a:lnTo>
                    <a:pt x="4714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1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66617" y="1728597"/>
            <a:ext cx="125412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РП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предметам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10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класс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50509" y="1508505"/>
            <a:ext cx="1572260" cy="1405890"/>
            <a:chOff x="5350509" y="1508505"/>
            <a:chExt cx="1572260" cy="1405890"/>
          </a:xfrm>
        </p:grpSpPr>
        <p:sp>
          <p:nvSpPr>
            <p:cNvPr id="18" name="object 18"/>
            <p:cNvSpPr/>
            <p:nvPr/>
          </p:nvSpPr>
          <p:spPr>
            <a:xfrm>
              <a:off x="5356859" y="1514855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1326895" y="0"/>
                  </a:moveTo>
                  <a:lnTo>
                    <a:pt x="232155" y="0"/>
                  </a:lnTo>
                  <a:lnTo>
                    <a:pt x="185353" y="4714"/>
                  </a:lnTo>
                  <a:lnTo>
                    <a:pt x="141767" y="18236"/>
                  </a:lnTo>
                  <a:lnTo>
                    <a:pt x="102331" y="39634"/>
                  </a:lnTo>
                  <a:lnTo>
                    <a:pt x="67976" y="67976"/>
                  </a:lnTo>
                  <a:lnTo>
                    <a:pt x="39634" y="102331"/>
                  </a:lnTo>
                  <a:lnTo>
                    <a:pt x="18236" y="141767"/>
                  </a:lnTo>
                  <a:lnTo>
                    <a:pt x="4714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4" y="1207582"/>
                  </a:lnTo>
                  <a:lnTo>
                    <a:pt x="18236" y="1251168"/>
                  </a:lnTo>
                  <a:lnTo>
                    <a:pt x="39634" y="1290604"/>
                  </a:lnTo>
                  <a:lnTo>
                    <a:pt x="67976" y="1324959"/>
                  </a:lnTo>
                  <a:lnTo>
                    <a:pt x="102331" y="1353301"/>
                  </a:lnTo>
                  <a:lnTo>
                    <a:pt x="141767" y="1374699"/>
                  </a:lnTo>
                  <a:lnTo>
                    <a:pt x="185353" y="1388221"/>
                  </a:lnTo>
                  <a:lnTo>
                    <a:pt x="232155" y="1392936"/>
                  </a:lnTo>
                  <a:lnTo>
                    <a:pt x="1326895" y="1392936"/>
                  </a:lnTo>
                  <a:lnTo>
                    <a:pt x="1373698" y="1388221"/>
                  </a:lnTo>
                  <a:lnTo>
                    <a:pt x="1417284" y="1374699"/>
                  </a:lnTo>
                  <a:lnTo>
                    <a:pt x="1456720" y="1353301"/>
                  </a:lnTo>
                  <a:lnTo>
                    <a:pt x="1491075" y="1324959"/>
                  </a:lnTo>
                  <a:lnTo>
                    <a:pt x="1519417" y="1290604"/>
                  </a:lnTo>
                  <a:lnTo>
                    <a:pt x="1540815" y="1251168"/>
                  </a:lnTo>
                  <a:lnTo>
                    <a:pt x="1554337" y="1207582"/>
                  </a:lnTo>
                  <a:lnTo>
                    <a:pt x="1559051" y="1160780"/>
                  </a:lnTo>
                  <a:lnTo>
                    <a:pt x="1559051" y="232156"/>
                  </a:lnTo>
                  <a:lnTo>
                    <a:pt x="1554337" y="185353"/>
                  </a:lnTo>
                  <a:lnTo>
                    <a:pt x="1540815" y="141767"/>
                  </a:lnTo>
                  <a:lnTo>
                    <a:pt x="1519417" y="102331"/>
                  </a:lnTo>
                  <a:lnTo>
                    <a:pt x="1491075" y="67976"/>
                  </a:lnTo>
                  <a:lnTo>
                    <a:pt x="1456720" y="39634"/>
                  </a:lnTo>
                  <a:lnTo>
                    <a:pt x="1417284" y="18236"/>
                  </a:lnTo>
                  <a:lnTo>
                    <a:pt x="1373698" y="4714"/>
                  </a:lnTo>
                  <a:lnTo>
                    <a:pt x="1326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56859" y="1514855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0" y="232156"/>
                  </a:moveTo>
                  <a:lnTo>
                    <a:pt x="4714" y="185353"/>
                  </a:lnTo>
                  <a:lnTo>
                    <a:pt x="18236" y="141767"/>
                  </a:lnTo>
                  <a:lnTo>
                    <a:pt x="39634" y="102331"/>
                  </a:lnTo>
                  <a:lnTo>
                    <a:pt x="67976" y="67976"/>
                  </a:lnTo>
                  <a:lnTo>
                    <a:pt x="102331" y="39634"/>
                  </a:lnTo>
                  <a:lnTo>
                    <a:pt x="141767" y="18236"/>
                  </a:lnTo>
                  <a:lnTo>
                    <a:pt x="185353" y="4714"/>
                  </a:lnTo>
                  <a:lnTo>
                    <a:pt x="232155" y="0"/>
                  </a:lnTo>
                  <a:lnTo>
                    <a:pt x="1326895" y="0"/>
                  </a:lnTo>
                  <a:lnTo>
                    <a:pt x="1373698" y="4714"/>
                  </a:lnTo>
                  <a:lnTo>
                    <a:pt x="1417284" y="18236"/>
                  </a:lnTo>
                  <a:lnTo>
                    <a:pt x="1456720" y="39634"/>
                  </a:lnTo>
                  <a:lnTo>
                    <a:pt x="1491075" y="67976"/>
                  </a:lnTo>
                  <a:lnTo>
                    <a:pt x="1519417" y="102331"/>
                  </a:lnTo>
                  <a:lnTo>
                    <a:pt x="1540815" y="141767"/>
                  </a:lnTo>
                  <a:lnTo>
                    <a:pt x="1554337" y="185353"/>
                  </a:lnTo>
                  <a:lnTo>
                    <a:pt x="1559051" y="232156"/>
                  </a:lnTo>
                  <a:lnTo>
                    <a:pt x="1559051" y="1160780"/>
                  </a:lnTo>
                  <a:lnTo>
                    <a:pt x="1554337" y="1207582"/>
                  </a:lnTo>
                  <a:lnTo>
                    <a:pt x="1540815" y="1251168"/>
                  </a:lnTo>
                  <a:lnTo>
                    <a:pt x="1519417" y="1290604"/>
                  </a:lnTo>
                  <a:lnTo>
                    <a:pt x="1491075" y="1324959"/>
                  </a:lnTo>
                  <a:lnTo>
                    <a:pt x="1456720" y="1353301"/>
                  </a:lnTo>
                  <a:lnTo>
                    <a:pt x="1417284" y="1374699"/>
                  </a:lnTo>
                  <a:lnTo>
                    <a:pt x="1373698" y="1388221"/>
                  </a:lnTo>
                  <a:lnTo>
                    <a:pt x="1326895" y="1392936"/>
                  </a:lnTo>
                  <a:lnTo>
                    <a:pt x="232155" y="1392936"/>
                  </a:lnTo>
                  <a:lnTo>
                    <a:pt x="185353" y="1388221"/>
                  </a:lnTo>
                  <a:lnTo>
                    <a:pt x="141767" y="1374699"/>
                  </a:lnTo>
                  <a:lnTo>
                    <a:pt x="102331" y="1353301"/>
                  </a:lnTo>
                  <a:lnTo>
                    <a:pt x="67976" y="1324959"/>
                  </a:lnTo>
                  <a:lnTo>
                    <a:pt x="39634" y="1290604"/>
                  </a:lnTo>
                  <a:lnTo>
                    <a:pt x="18236" y="1251168"/>
                  </a:lnTo>
                  <a:lnTo>
                    <a:pt x="4714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10529" y="1724355"/>
            <a:ext cx="125412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РП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предметам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11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класс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13888" y="3497579"/>
            <a:ext cx="2034539" cy="1527175"/>
          </a:xfrm>
          <a:prstGeom prst="rect">
            <a:avLst/>
          </a:prstGeom>
          <a:solidFill>
            <a:srgbClr val="DAE2F3"/>
          </a:solidFill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4447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Использование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ФРП</a:t>
            </a:r>
            <a:endParaRPr sz="1400">
              <a:latin typeface="Calibri"/>
              <a:cs typeface="Calibri"/>
            </a:endParaRPr>
          </a:p>
          <a:p>
            <a:pPr marL="120650" marR="114300" indent="208279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(</a:t>
            </a:r>
            <a:r>
              <a:rPr sz="1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r>
              <a:rPr sz="1400" spc="-5" dirty="0">
                <a:latin typeface="Calibri"/>
                <a:cs typeface="Calibri"/>
              </a:rPr>
              <a:t>)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на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базовом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и/или</a:t>
            </a:r>
            <a:r>
              <a:rPr sz="1400" b="1" spc="2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ПРП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углубленном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уровне</a:t>
            </a:r>
            <a:endParaRPr sz="1400">
              <a:latin typeface="Calibri"/>
              <a:cs typeface="Calibri"/>
            </a:endParaRPr>
          </a:p>
          <a:p>
            <a:pPr marL="657225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изучения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74564" y="3497579"/>
            <a:ext cx="1788160" cy="1256113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227965" marR="220345"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5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пол</a:t>
            </a:r>
            <a:r>
              <a:rPr sz="1600" spc="-15" dirty="0">
                <a:latin typeface="Calibri"/>
                <a:cs typeface="Calibri"/>
              </a:rPr>
              <a:t>ь</a:t>
            </a:r>
            <a:r>
              <a:rPr sz="1600" spc="-5" dirty="0">
                <a:latin typeface="Calibri"/>
                <a:cs typeface="Calibri"/>
              </a:rPr>
              <a:t>зование  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spc="-5" dirty="0">
                <a:latin typeface="Calibri"/>
                <a:cs typeface="Calibri"/>
              </a:rPr>
              <a:t>азрабо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анных  ранее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РП </a:t>
            </a:r>
            <a:r>
              <a:rPr sz="1600" spc="-5" dirty="0" err="1">
                <a:latin typeface="Calibri"/>
                <a:cs typeface="Calibri"/>
              </a:rPr>
              <a:t>по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lang="ru-RU" sz="1600" spc="-5" dirty="0" smtClean="0">
                <a:latin typeface="Calibri"/>
                <a:cs typeface="Calibri"/>
              </a:rPr>
              <a:t>географии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945881" y="1508505"/>
            <a:ext cx="1572260" cy="1405890"/>
            <a:chOff x="7945881" y="1508505"/>
            <a:chExt cx="1572260" cy="1405890"/>
          </a:xfrm>
        </p:grpSpPr>
        <p:sp>
          <p:nvSpPr>
            <p:cNvPr id="24" name="object 24"/>
            <p:cNvSpPr/>
            <p:nvPr/>
          </p:nvSpPr>
          <p:spPr>
            <a:xfrm>
              <a:off x="7952231" y="1514855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1326896" y="0"/>
                  </a:moveTo>
                  <a:lnTo>
                    <a:pt x="232156" y="0"/>
                  </a:lnTo>
                  <a:lnTo>
                    <a:pt x="185353" y="4714"/>
                  </a:lnTo>
                  <a:lnTo>
                    <a:pt x="141767" y="18236"/>
                  </a:lnTo>
                  <a:lnTo>
                    <a:pt x="102331" y="39634"/>
                  </a:lnTo>
                  <a:lnTo>
                    <a:pt x="67976" y="67976"/>
                  </a:lnTo>
                  <a:lnTo>
                    <a:pt x="39634" y="102331"/>
                  </a:lnTo>
                  <a:lnTo>
                    <a:pt x="18236" y="141767"/>
                  </a:lnTo>
                  <a:lnTo>
                    <a:pt x="4714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4" y="1207582"/>
                  </a:lnTo>
                  <a:lnTo>
                    <a:pt x="18236" y="1251168"/>
                  </a:lnTo>
                  <a:lnTo>
                    <a:pt x="39634" y="1290604"/>
                  </a:lnTo>
                  <a:lnTo>
                    <a:pt x="67976" y="1324959"/>
                  </a:lnTo>
                  <a:lnTo>
                    <a:pt x="102331" y="1353301"/>
                  </a:lnTo>
                  <a:lnTo>
                    <a:pt x="141767" y="1374699"/>
                  </a:lnTo>
                  <a:lnTo>
                    <a:pt x="185353" y="1388221"/>
                  </a:lnTo>
                  <a:lnTo>
                    <a:pt x="232156" y="1392936"/>
                  </a:lnTo>
                  <a:lnTo>
                    <a:pt x="1326896" y="1392936"/>
                  </a:lnTo>
                  <a:lnTo>
                    <a:pt x="1373698" y="1388221"/>
                  </a:lnTo>
                  <a:lnTo>
                    <a:pt x="1417284" y="1374699"/>
                  </a:lnTo>
                  <a:lnTo>
                    <a:pt x="1456720" y="1353301"/>
                  </a:lnTo>
                  <a:lnTo>
                    <a:pt x="1491075" y="1324959"/>
                  </a:lnTo>
                  <a:lnTo>
                    <a:pt x="1519417" y="1290604"/>
                  </a:lnTo>
                  <a:lnTo>
                    <a:pt x="1540815" y="1251168"/>
                  </a:lnTo>
                  <a:lnTo>
                    <a:pt x="1554337" y="1207582"/>
                  </a:lnTo>
                  <a:lnTo>
                    <a:pt x="1559052" y="1160780"/>
                  </a:lnTo>
                  <a:lnTo>
                    <a:pt x="1559052" y="232156"/>
                  </a:lnTo>
                  <a:lnTo>
                    <a:pt x="1554337" y="185353"/>
                  </a:lnTo>
                  <a:lnTo>
                    <a:pt x="1540815" y="141767"/>
                  </a:lnTo>
                  <a:lnTo>
                    <a:pt x="1519417" y="102331"/>
                  </a:lnTo>
                  <a:lnTo>
                    <a:pt x="1491075" y="67976"/>
                  </a:lnTo>
                  <a:lnTo>
                    <a:pt x="1456720" y="39634"/>
                  </a:lnTo>
                  <a:lnTo>
                    <a:pt x="1417284" y="18236"/>
                  </a:lnTo>
                  <a:lnTo>
                    <a:pt x="1373698" y="4714"/>
                  </a:lnTo>
                  <a:lnTo>
                    <a:pt x="1326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52231" y="1514855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0" y="232156"/>
                  </a:moveTo>
                  <a:lnTo>
                    <a:pt x="4714" y="185353"/>
                  </a:lnTo>
                  <a:lnTo>
                    <a:pt x="18236" y="141767"/>
                  </a:lnTo>
                  <a:lnTo>
                    <a:pt x="39634" y="102331"/>
                  </a:lnTo>
                  <a:lnTo>
                    <a:pt x="67976" y="67976"/>
                  </a:lnTo>
                  <a:lnTo>
                    <a:pt x="102331" y="39634"/>
                  </a:lnTo>
                  <a:lnTo>
                    <a:pt x="141767" y="18236"/>
                  </a:lnTo>
                  <a:lnTo>
                    <a:pt x="185353" y="4714"/>
                  </a:lnTo>
                  <a:lnTo>
                    <a:pt x="232156" y="0"/>
                  </a:lnTo>
                  <a:lnTo>
                    <a:pt x="1326896" y="0"/>
                  </a:lnTo>
                  <a:lnTo>
                    <a:pt x="1373698" y="4714"/>
                  </a:lnTo>
                  <a:lnTo>
                    <a:pt x="1417284" y="18236"/>
                  </a:lnTo>
                  <a:lnTo>
                    <a:pt x="1456720" y="39634"/>
                  </a:lnTo>
                  <a:lnTo>
                    <a:pt x="1491075" y="67976"/>
                  </a:lnTo>
                  <a:lnTo>
                    <a:pt x="1519417" y="102331"/>
                  </a:lnTo>
                  <a:lnTo>
                    <a:pt x="1540815" y="141767"/>
                  </a:lnTo>
                  <a:lnTo>
                    <a:pt x="1554337" y="185353"/>
                  </a:lnTo>
                  <a:lnTo>
                    <a:pt x="1559052" y="232156"/>
                  </a:lnTo>
                  <a:lnTo>
                    <a:pt x="1559052" y="1160780"/>
                  </a:lnTo>
                  <a:lnTo>
                    <a:pt x="1554337" y="1207582"/>
                  </a:lnTo>
                  <a:lnTo>
                    <a:pt x="1540815" y="1251168"/>
                  </a:lnTo>
                  <a:lnTo>
                    <a:pt x="1519417" y="1290604"/>
                  </a:lnTo>
                  <a:lnTo>
                    <a:pt x="1491075" y="1324959"/>
                  </a:lnTo>
                  <a:lnTo>
                    <a:pt x="1456720" y="1353301"/>
                  </a:lnTo>
                  <a:lnTo>
                    <a:pt x="1417284" y="1374699"/>
                  </a:lnTo>
                  <a:lnTo>
                    <a:pt x="1373698" y="1388221"/>
                  </a:lnTo>
                  <a:lnTo>
                    <a:pt x="1326896" y="1392936"/>
                  </a:lnTo>
                  <a:lnTo>
                    <a:pt x="232156" y="1392936"/>
                  </a:lnTo>
                  <a:lnTo>
                    <a:pt x="185353" y="1388221"/>
                  </a:lnTo>
                  <a:lnTo>
                    <a:pt x="141767" y="1374699"/>
                  </a:lnTo>
                  <a:lnTo>
                    <a:pt x="102331" y="1353301"/>
                  </a:lnTo>
                  <a:lnTo>
                    <a:pt x="67976" y="1324959"/>
                  </a:lnTo>
                  <a:lnTo>
                    <a:pt x="39634" y="1290604"/>
                  </a:lnTo>
                  <a:lnTo>
                    <a:pt x="18236" y="1251168"/>
                  </a:lnTo>
                  <a:lnTo>
                    <a:pt x="4714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1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132191" y="1724355"/>
            <a:ext cx="120142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271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Учебный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план для </a:t>
            </a:r>
            <a:r>
              <a:rPr sz="2000" b="1" dirty="0">
                <a:latin typeface="Calibri"/>
                <a:cs typeface="Calibri"/>
              </a:rPr>
              <a:t> 10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классов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289793" y="1508505"/>
            <a:ext cx="1572260" cy="1405890"/>
            <a:chOff x="10289793" y="1508505"/>
            <a:chExt cx="1572260" cy="1405890"/>
          </a:xfrm>
        </p:grpSpPr>
        <p:sp>
          <p:nvSpPr>
            <p:cNvPr id="28" name="object 28"/>
            <p:cNvSpPr/>
            <p:nvPr/>
          </p:nvSpPr>
          <p:spPr>
            <a:xfrm>
              <a:off x="10296143" y="1514855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1326896" y="0"/>
                  </a:moveTo>
                  <a:lnTo>
                    <a:pt x="232155" y="0"/>
                  </a:lnTo>
                  <a:lnTo>
                    <a:pt x="185353" y="4714"/>
                  </a:lnTo>
                  <a:lnTo>
                    <a:pt x="141767" y="18236"/>
                  </a:lnTo>
                  <a:lnTo>
                    <a:pt x="102331" y="39634"/>
                  </a:lnTo>
                  <a:lnTo>
                    <a:pt x="67976" y="67976"/>
                  </a:lnTo>
                  <a:lnTo>
                    <a:pt x="39634" y="102331"/>
                  </a:lnTo>
                  <a:lnTo>
                    <a:pt x="18236" y="141767"/>
                  </a:lnTo>
                  <a:lnTo>
                    <a:pt x="4714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4" y="1207582"/>
                  </a:lnTo>
                  <a:lnTo>
                    <a:pt x="18236" y="1251168"/>
                  </a:lnTo>
                  <a:lnTo>
                    <a:pt x="39634" y="1290604"/>
                  </a:lnTo>
                  <a:lnTo>
                    <a:pt x="67976" y="1324959"/>
                  </a:lnTo>
                  <a:lnTo>
                    <a:pt x="102331" y="1353301"/>
                  </a:lnTo>
                  <a:lnTo>
                    <a:pt x="141767" y="1374699"/>
                  </a:lnTo>
                  <a:lnTo>
                    <a:pt x="185353" y="1388221"/>
                  </a:lnTo>
                  <a:lnTo>
                    <a:pt x="232155" y="1392936"/>
                  </a:lnTo>
                  <a:lnTo>
                    <a:pt x="1326896" y="1392936"/>
                  </a:lnTo>
                  <a:lnTo>
                    <a:pt x="1373698" y="1388221"/>
                  </a:lnTo>
                  <a:lnTo>
                    <a:pt x="1417284" y="1374699"/>
                  </a:lnTo>
                  <a:lnTo>
                    <a:pt x="1456720" y="1353301"/>
                  </a:lnTo>
                  <a:lnTo>
                    <a:pt x="1491075" y="1324959"/>
                  </a:lnTo>
                  <a:lnTo>
                    <a:pt x="1519417" y="1290604"/>
                  </a:lnTo>
                  <a:lnTo>
                    <a:pt x="1540815" y="1251168"/>
                  </a:lnTo>
                  <a:lnTo>
                    <a:pt x="1554337" y="1207582"/>
                  </a:lnTo>
                  <a:lnTo>
                    <a:pt x="1559052" y="1160780"/>
                  </a:lnTo>
                  <a:lnTo>
                    <a:pt x="1559052" y="232156"/>
                  </a:lnTo>
                  <a:lnTo>
                    <a:pt x="1554337" y="185353"/>
                  </a:lnTo>
                  <a:lnTo>
                    <a:pt x="1540815" y="141767"/>
                  </a:lnTo>
                  <a:lnTo>
                    <a:pt x="1519417" y="102331"/>
                  </a:lnTo>
                  <a:lnTo>
                    <a:pt x="1491075" y="67976"/>
                  </a:lnTo>
                  <a:lnTo>
                    <a:pt x="1456720" y="39634"/>
                  </a:lnTo>
                  <a:lnTo>
                    <a:pt x="1417284" y="18236"/>
                  </a:lnTo>
                  <a:lnTo>
                    <a:pt x="1373698" y="4714"/>
                  </a:lnTo>
                  <a:lnTo>
                    <a:pt x="1326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96143" y="1514855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0" y="232156"/>
                  </a:moveTo>
                  <a:lnTo>
                    <a:pt x="4714" y="185353"/>
                  </a:lnTo>
                  <a:lnTo>
                    <a:pt x="18236" y="141767"/>
                  </a:lnTo>
                  <a:lnTo>
                    <a:pt x="39634" y="102331"/>
                  </a:lnTo>
                  <a:lnTo>
                    <a:pt x="67976" y="67976"/>
                  </a:lnTo>
                  <a:lnTo>
                    <a:pt x="102331" y="39634"/>
                  </a:lnTo>
                  <a:lnTo>
                    <a:pt x="141767" y="18236"/>
                  </a:lnTo>
                  <a:lnTo>
                    <a:pt x="185353" y="4714"/>
                  </a:lnTo>
                  <a:lnTo>
                    <a:pt x="232155" y="0"/>
                  </a:lnTo>
                  <a:lnTo>
                    <a:pt x="1326896" y="0"/>
                  </a:lnTo>
                  <a:lnTo>
                    <a:pt x="1373698" y="4714"/>
                  </a:lnTo>
                  <a:lnTo>
                    <a:pt x="1417284" y="18236"/>
                  </a:lnTo>
                  <a:lnTo>
                    <a:pt x="1456720" y="39634"/>
                  </a:lnTo>
                  <a:lnTo>
                    <a:pt x="1491075" y="67976"/>
                  </a:lnTo>
                  <a:lnTo>
                    <a:pt x="1519417" y="102331"/>
                  </a:lnTo>
                  <a:lnTo>
                    <a:pt x="1540815" y="141767"/>
                  </a:lnTo>
                  <a:lnTo>
                    <a:pt x="1554337" y="185353"/>
                  </a:lnTo>
                  <a:lnTo>
                    <a:pt x="1559052" y="232156"/>
                  </a:lnTo>
                  <a:lnTo>
                    <a:pt x="1559052" y="1160780"/>
                  </a:lnTo>
                  <a:lnTo>
                    <a:pt x="1554337" y="1207582"/>
                  </a:lnTo>
                  <a:lnTo>
                    <a:pt x="1540815" y="1251168"/>
                  </a:lnTo>
                  <a:lnTo>
                    <a:pt x="1519417" y="1290604"/>
                  </a:lnTo>
                  <a:lnTo>
                    <a:pt x="1491075" y="1324959"/>
                  </a:lnTo>
                  <a:lnTo>
                    <a:pt x="1456720" y="1353301"/>
                  </a:lnTo>
                  <a:lnTo>
                    <a:pt x="1417284" y="1374699"/>
                  </a:lnTo>
                  <a:lnTo>
                    <a:pt x="1373698" y="1388221"/>
                  </a:lnTo>
                  <a:lnTo>
                    <a:pt x="1326896" y="1392936"/>
                  </a:lnTo>
                  <a:lnTo>
                    <a:pt x="232155" y="1392936"/>
                  </a:lnTo>
                  <a:lnTo>
                    <a:pt x="185353" y="1388221"/>
                  </a:lnTo>
                  <a:lnTo>
                    <a:pt x="141767" y="1374699"/>
                  </a:lnTo>
                  <a:lnTo>
                    <a:pt x="102331" y="1353301"/>
                  </a:lnTo>
                  <a:lnTo>
                    <a:pt x="67976" y="1324959"/>
                  </a:lnTo>
                  <a:lnTo>
                    <a:pt x="39634" y="1290604"/>
                  </a:lnTo>
                  <a:lnTo>
                    <a:pt x="18236" y="1251168"/>
                  </a:lnTo>
                  <a:lnTo>
                    <a:pt x="4714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1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476103" y="1724355"/>
            <a:ext cx="120142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271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Учебный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план для </a:t>
            </a:r>
            <a:r>
              <a:rPr sz="2000" b="1" dirty="0">
                <a:latin typeface="Calibri"/>
                <a:cs typeface="Calibri"/>
              </a:rPr>
              <a:t> 11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классов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22107" y="3497579"/>
            <a:ext cx="2016760" cy="1495425"/>
          </a:xfrm>
          <a:prstGeom prst="rect">
            <a:avLst/>
          </a:prstGeom>
          <a:solidFill>
            <a:srgbClr val="C5DFB4"/>
          </a:solidFill>
          <a:ln w="12192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163830" marR="153670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Разрабатывается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основе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федерального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учебного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плана</a:t>
            </a:r>
            <a:endParaRPr sz="14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ФОП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СОО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933431" y="3497579"/>
            <a:ext cx="2019300" cy="149542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73355" marR="165735" indent="254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Используется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разработанный ранее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основе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учебного</a:t>
            </a:r>
            <a:endParaRPr sz="1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плана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примерной</a:t>
            </a:r>
            <a:endParaRPr sz="14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ООП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СОО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500883" y="1045463"/>
            <a:ext cx="4750435" cy="5303520"/>
            <a:chOff x="2500883" y="1045463"/>
            <a:chExt cx="4750435" cy="5303520"/>
          </a:xfrm>
        </p:grpSpPr>
        <p:sp>
          <p:nvSpPr>
            <p:cNvPr id="34" name="object 34"/>
            <p:cNvSpPr/>
            <p:nvPr/>
          </p:nvSpPr>
          <p:spPr>
            <a:xfrm>
              <a:off x="2708909" y="1059941"/>
              <a:ext cx="4528185" cy="5274945"/>
            </a:xfrm>
            <a:custGeom>
              <a:avLst/>
              <a:gdLst/>
              <a:ahLst/>
              <a:cxnLst/>
              <a:rect l="l" t="t" r="r" b="b"/>
              <a:pathLst>
                <a:path w="4528184" h="5274945">
                  <a:moveTo>
                    <a:pt x="0" y="161544"/>
                  </a:moveTo>
                  <a:lnTo>
                    <a:pt x="5766" y="118577"/>
                  </a:lnTo>
                  <a:lnTo>
                    <a:pt x="22041" y="79981"/>
                  </a:lnTo>
                  <a:lnTo>
                    <a:pt x="47291" y="47291"/>
                  </a:lnTo>
                  <a:lnTo>
                    <a:pt x="79981" y="22041"/>
                  </a:lnTo>
                  <a:lnTo>
                    <a:pt x="118577" y="5766"/>
                  </a:lnTo>
                  <a:lnTo>
                    <a:pt x="161544" y="0"/>
                  </a:lnTo>
                  <a:lnTo>
                    <a:pt x="4366260" y="0"/>
                  </a:lnTo>
                  <a:lnTo>
                    <a:pt x="4409226" y="5766"/>
                  </a:lnTo>
                  <a:lnTo>
                    <a:pt x="4447822" y="22041"/>
                  </a:lnTo>
                  <a:lnTo>
                    <a:pt x="4480512" y="47291"/>
                  </a:lnTo>
                  <a:lnTo>
                    <a:pt x="4505762" y="79981"/>
                  </a:lnTo>
                  <a:lnTo>
                    <a:pt x="4522037" y="118577"/>
                  </a:lnTo>
                  <a:lnTo>
                    <a:pt x="4527804" y="161544"/>
                  </a:lnTo>
                  <a:lnTo>
                    <a:pt x="4527804" y="5113058"/>
                  </a:lnTo>
                  <a:lnTo>
                    <a:pt x="4522037" y="5155990"/>
                  </a:lnTo>
                  <a:lnTo>
                    <a:pt x="4505762" y="5194570"/>
                  </a:lnTo>
                  <a:lnTo>
                    <a:pt x="4480512" y="5227258"/>
                  </a:lnTo>
                  <a:lnTo>
                    <a:pt x="4447822" y="5252512"/>
                  </a:lnTo>
                  <a:lnTo>
                    <a:pt x="4409226" y="5268794"/>
                  </a:lnTo>
                  <a:lnTo>
                    <a:pt x="4366260" y="5274564"/>
                  </a:lnTo>
                  <a:lnTo>
                    <a:pt x="161544" y="5274564"/>
                  </a:lnTo>
                  <a:lnTo>
                    <a:pt x="118577" y="5268794"/>
                  </a:lnTo>
                  <a:lnTo>
                    <a:pt x="79981" y="5252512"/>
                  </a:lnTo>
                  <a:lnTo>
                    <a:pt x="47291" y="5227258"/>
                  </a:lnTo>
                  <a:lnTo>
                    <a:pt x="22041" y="5194570"/>
                  </a:lnTo>
                  <a:lnTo>
                    <a:pt x="5766" y="5155990"/>
                  </a:lnTo>
                  <a:lnTo>
                    <a:pt x="0" y="5113058"/>
                  </a:lnTo>
                  <a:lnTo>
                    <a:pt x="0" y="161544"/>
                  </a:lnTo>
                  <a:close/>
                </a:path>
              </a:pathLst>
            </a:custGeom>
            <a:ln w="28956">
              <a:solidFill>
                <a:srgbClr val="8FAAD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00883" y="3180587"/>
              <a:ext cx="285115" cy="248920"/>
            </a:xfrm>
            <a:custGeom>
              <a:avLst/>
              <a:gdLst/>
              <a:ahLst/>
              <a:cxnLst/>
              <a:rect l="l" t="t" r="r" b="b"/>
              <a:pathLst>
                <a:path w="285114" h="248920">
                  <a:moveTo>
                    <a:pt x="160782" y="0"/>
                  </a:moveTo>
                  <a:lnTo>
                    <a:pt x="160782" y="62102"/>
                  </a:lnTo>
                  <a:lnTo>
                    <a:pt x="0" y="62102"/>
                  </a:lnTo>
                  <a:lnTo>
                    <a:pt x="0" y="186309"/>
                  </a:lnTo>
                  <a:lnTo>
                    <a:pt x="160782" y="186309"/>
                  </a:lnTo>
                  <a:lnTo>
                    <a:pt x="160782" y="248412"/>
                  </a:lnTo>
                  <a:lnTo>
                    <a:pt x="284988" y="124206"/>
                  </a:lnTo>
                  <a:lnTo>
                    <a:pt x="1607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7558278" y="1030986"/>
            <a:ext cx="4528185" cy="5308600"/>
          </a:xfrm>
          <a:custGeom>
            <a:avLst/>
            <a:gdLst/>
            <a:ahLst/>
            <a:cxnLst/>
            <a:rect l="l" t="t" r="r" b="b"/>
            <a:pathLst>
              <a:path w="4528184" h="5308600">
                <a:moveTo>
                  <a:pt x="0" y="161543"/>
                </a:moveTo>
                <a:lnTo>
                  <a:pt x="5766" y="118577"/>
                </a:lnTo>
                <a:lnTo>
                  <a:pt x="22041" y="79981"/>
                </a:lnTo>
                <a:lnTo>
                  <a:pt x="47291" y="47291"/>
                </a:lnTo>
                <a:lnTo>
                  <a:pt x="79981" y="22041"/>
                </a:lnTo>
                <a:lnTo>
                  <a:pt x="118577" y="5766"/>
                </a:lnTo>
                <a:lnTo>
                  <a:pt x="161544" y="0"/>
                </a:lnTo>
                <a:lnTo>
                  <a:pt x="4366260" y="0"/>
                </a:lnTo>
                <a:lnTo>
                  <a:pt x="4409226" y="5766"/>
                </a:lnTo>
                <a:lnTo>
                  <a:pt x="4447822" y="22041"/>
                </a:lnTo>
                <a:lnTo>
                  <a:pt x="4480512" y="47291"/>
                </a:lnTo>
                <a:lnTo>
                  <a:pt x="4505762" y="79981"/>
                </a:lnTo>
                <a:lnTo>
                  <a:pt x="4522037" y="118577"/>
                </a:lnTo>
                <a:lnTo>
                  <a:pt x="4527804" y="161543"/>
                </a:lnTo>
                <a:lnTo>
                  <a:pt x="4527804" y="5146586"/>
                </a:lnTo>
                <a:lnTo>
                  <a:pt x="4522037" y="5189518"/>
                </a:lnTo>
                <a:lnTo>
                  <a:pt x="4505762" y="5228098"/>
                </a:lnTo>
                <a:lnTo>
                  <a:pt x="4480512" y="5260786"/>
                </a:lnTo>
                <a:lnTo>
                  <a:pt x="4447822" y="5286040"/>
                </a:lnTo>
                <a:lnTo>
                  <a:pt x="4409226" y="5302322"/>
                </a:lnTo>
                <a:lnTo>
                  <a:pt x="4366260" y="5308092"/>
                </a:lnTo>
                <a:lnTo>
                  <a:pt x="161544" y="5308092"/>
                </a:lnTo>
                <a:lnTo>
                  <a:pt x="118577" y="5302322"/>
                </a:lnTo>
                <a:lnTo>
                  <a:pt x="79981" y="5286040"/>
                </a:lnTo>
                <a:lnTo>
                  <a:pt x="47291" y="5260786"/>
                </a:lnTo>
                <a:lnTo>
                  <a:pt x="22041" y="5228098"/>
                </a:lnTo>
                <a:lnTo>
                  <a:pt x="5766" y="5189518"/>
                </a:lnTo>
                <a:lnTo>
                  <a:pt x="0" y="5146586"/>
                </a:lnTo>
                <a:lnTo>
                  <a:pt x="0" y="161543"/>
                </a:lnTo>
                <a:close/>
              </a:path>
            </a:pathLst>
          </a:custGeom>
          <a:ln w="28956">
            <a:solidFill>
              <a:srgbClr val="8FAAD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330578" y="286004"/>
            <a:ext cx="6914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Единая</a:t>
            </a:r>
            <a:r>
              <a:rPr spc="-10" dirty="0"/>
              <a:t> </a:t>
            </a:r>
            <a:r>
              <a:rPr spc="-5" dirty="0"/>
              <a:t>ООП</a:t>
            </a:r>
            <a:r>
              <a:rPr spc="-30" dirty="0"/>
              <a:t> </a:t>
            </a:r>
            <a:r>
              <a:rPr spc="-5" dirty="0"/>
              <a:t>СОО,</a:t>
            </a:r>
            <a:r>
              <a:rPr spc="-10" dirty="0"/>
              <a:t> </a:t>
            </a:r>
            <a:r>
              <a:rPr spc="-5" dirty="0"/>
              <a:t>действующая</a:t>
            </a:r>
            <a:r>
              <a:rPr spc="35" dirty="0"/>
              <a:t> </a:t>
            </a:r>
            <a:r>
              <a:rPr spc="-5" dirty="0"/>
              <a:t>с</a:t>
            </a:r>
            <a:r>
              <a:rPr spc="-10" dirty="0"/>
              <a:t> </a:t>
            </a:r>
            <a:r>
              <a:rPr spc="-5" dirty="0"/>
              <a:t>01.09.2023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46226" y="6400596"/>
            <a:ext cx="4099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Срок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разработки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март-июнь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2023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860" y="172923"/>
            <a:ext cx="10975340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649345" marR="5080" indent="-3637279">
              <a:lnSpc>
                <a:spcPts val="3030"/>
              </a:lnSpc>
              <a:spcBef>
                <a:spcPts val="475"/>
              </a:spcBef>
            </a:pPr>
            <a:r>
              <a:rPr spc="-10" dirty="0"/>
              <a:t>Современные</a:t>
            </a:r>
            <a:r>
              <a:rPr spc="70" dirty="0"/>
              <a:t> </a:t>
            </a:r>
            <a:r>
              <a:rPr spc="-10" dirty="0"/>
              <a:t>принципы</a:t>
            </a:r>
            <a:r>
              <a:rPr spc="65" dirty="0"/>
              <a:t> </a:t>
            </a:r>
            <a:r>
              <a:rPr spc="-10" dirty="0"/>
              <a:t>построения</a:t>
            </a:r>
            <a:r>
              <a:rPr spc="50" dirty="0"/>
              <a:t> </a:t>
            </a:r>
            <a:r>
              <a:rPr spc="-5" dirty="0"/>
              <a:t>курса</a:t>
            </a:r>
            <a:r>
              <a:rPr spc="45" dirty="0"/>
              <a:t> </a:t>
            </a:r>
            <a:r>
              <a:rPr spc="-5" dirty="0"/>
              <a:t>географии</a:t>
            </a:r>
            <a:r>
              <a:rPr spc="45" dirty="0"/>
              <a:t> </a:t>
            </a:r>
            <a:r>
              <a:rPr spc="-5" dirty="0"/>
              <a:t>средней</a:t>
            </a:r>
            <a:r>
              <a:rPr spc="40" dirty="0"/>
              <a:t> </a:t>
            </a:r>
            <a:r>
              <a:rPr spc="-10" dirty="0"/>
              <a:t>школы </a:t>
            </a:r>
            <a:r>
              <a:rPr spc="-620" dirty="0"/>
              <a:t> </a:t>
            </a:r>
            <a:r>
              <a:rPr spc="-5" dirty="0"/>
              <a:t>на</a:t>
            </a:r>
            <a:r>
              <a:rPr dirty="0"/>
              <a:t> </a:t>
            </a:r>
            <a:r>
              <a:rPr spc="-5" dirty="0"/>
              <a:t>углубленном</a:t>
            </a:r>
            <a:r>
              <a:rPr spc="5" dirty="0"/>
              <a:t> </a:t>
            </a:r>
            <a:r>
              <a:rPr spc="-5" dirty="0"/>
              <a:t>уровне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640323" y="3179064"/>
            <a:ext cx="927100" cy="2186940"/>
            <a:chOff x="5640323" y="3179064"/>
            <a:chExt cx="927100" cy="2186940"/>
          </a:xfrm>
        </p:grpSpPr>
        <p:sp>
          <p:nvSpPr>
            <p:cNvPr id="4" name="object 4"/>
            <p:cNvSpPr/>
            <p:nvPr/>
          </p:nvSpPr>
          <p:spPr>
            <a:xfrm>
              <a:off x="5646419" y="3185160"/>
              <a:ext cx="914400" cy="2174875"/>
            </a:xfrm>
            <a:custGeom>
              <a:avLst/>
              <a:gdLst/>
              <a:ahLst/>
              <a:cxnLst/>
              <a:rect l="l" t="t" r="r" b="b"/>
              <a:pathLst>
                <a:path w="914400" h="2174875">
                  <a:moveTo>
                    <a:pt x="457200" y="0"/>
                  </a:moveTo>
                  <a:lnTo>
                    <a:pt x="457200" y="543687"/>
                  </a:lnTo>
                  <a:lnTo>
                    <a:pt x="0" y="543687"/>
                  </a:lnTo>
                  <a:lnTo>
                    <a:pt x="0" y="1631060"/>
                  </a:lnTo>
                  <a:lnTo>
                    <a:pt x="457200" y="1631060"/>
                  </a:lnTo>
                  <a:lnTo>
                    <a:pt x="457200" y="2174748"/>
                  </a:lnTo>
                  <a:lnTo>
                    <a:pt x="914400" y="1087373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46419" y="3185160"/>
              <a:ext cx="914400" cy="2174875"/>
            </a:xfrm>
            <a:custGeom>
              <a:avLst/>
              <a:gdLst/>
              <a:ahLst/>
              <a:cxnLst/>
              <a:rect l="l" t="t" r="r" b="b"/>
              <a:pathLst>
                <a:path w="914400" h="2174875">
                  <a:moveTo>
                    <a:pt x="0" y="543687"/>
                  </a:moveTo>
                  <a:lnTo>
                    <a:pt x="457200" y="543687"/>
                  </a:lnTo>
                  <a:lnTo>
                    <a:pt x="457200" y="0"/>
                  </a:lnTo>
                  <a:lnTo>
                    <a:pt x="914400" y="1087373"/>
                  </a:lnTo>
                  <a:lnTo>
                    <a:pt x="457200" y="2174748"/>
                  </a:lnTo>
                  <a:lnTo>
                    <a:pt x="457200" y="1631060"/>
                  </a:lnTo>
                  <a:lnTo>
                    <a:pt x="0" y="1631060"/>
                  </a:lnTo>
                  <a:lnTo>
                    <a:pt x="0" y="54368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6167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В</a:t>
            </a:r>
            <a:r>
              <a:rPr spc="-30" dirty="0"/>
              <a:t> </a:t>
            </a:r>
            <a:r>
              <a:rPr spc="-5" dirty="0"/>
              <a:t>каждой</a:t>
            </a:r>
            <a:r>
              <a:rPr spc="-30" dirty="0"/>
              <a:t> </a:t>
            </a:r>
            <a:r>
              <a:rPr spc="-5" dirty="0"/>
              <a:t>теме</a:t>
            </a:r>
          </a:p>
          <a:p>
            <a:pPr marR="659130" algn="ctr">
              <a:lnSpc>
                <a:spcPct val="100000"/>
              </a:lnSpc>
              <a:spcBef>
                <a:spcPts val="5"/>
              </a:spcBef>
            </a:pPr>
            <a:r>
              <a:rPr b="0" spc="-5" dirty="0">
                <a:latin typeface="Arial"/>
                <a:cs typeface="Arial"/>
              </a:rPr>
              <a:t>Практические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работы</a:t>
            </a:r>
            <a:r>
              <a:rPr b="0" i="0" u="none" spc="-10" dirty="0">
                <a:latin typeface="Microsoft Sans Serif"/>
                <a:cs typeface="Microsoft Sans Serif"/>
              </a:rPr>
              <a:t>!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i="0" u="none" spc="-5" dirty="0">
                <a:latin typeface="Calibri"/>
                <a:cs typeface="Calibri"/>
              </a:rPr>
              <a:t>Тема</a:t>
            </a:r>
            <a:r>
              <a:rPr i="0" u="none" spc="-10" dirty="0">
                <a:latin typeface="Calibri"/>
                <a:cs typeface="Calibri"/>
              </a:rPr>
              <a:t> </a:t>
            </a:r>
            <a:r>
              <a:rPr i="0" u="none" spc="-5" dirty="0">
                <a:latin typeface="Calibri"/>
                <a:cs typeface="Calibri"/>
              </a:rPr>
              <a:t>«География</a:t>
            </a:r>
            <a:r>
              <a:rPr i="0" u="none" spc="-25" dirty="0">
                <a:latin typeface="Calibri"/>
                <a:cs typeface="Calibri"/>
              </a:rPr>
              <a:t> </a:t>
            </a:r>
            <a:r>
              <a:rPr i="0" u="none" dirty="0">
                <a:latin typeface="Calibri"/>
                <a:cs typeface="Calibri"/>
              </a:rPr>
              <a:t>как</a:t>
            </a:r>
            <a:r>
              <a:rPr i="0" u="none" spc="-15" dirty="0">
                <a:latin typeface="Calibri"/>
                <a:cs typeface="Calibri"/>
              </a:rPr>
              <a:t> </a:t>
            </a:r>
            <a:r>
              <a:rPr i="0" u="none" spc="-5" dirty="0">
                <a:latin typeface="Calibri"/>
                <a:cs typeface="Calibri"/>
              </a:rPr>
              <a:t>наука»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b="0" i="0" u="none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Практическая</a:t>
            </a:r>
            <a:r>
              <a:rPr b="0" i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работа</a:t>
            </a:r>
            <a:r>
              <a:rPr b="0" i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1.</a:t>
            </a:r>
          </a:p>
          <a:p>
            <a:pPr marL="25400" marR="29845">
              <a:lnSpc>
                <a:spcPct val="100000"/>
              </a:lnSpc>
            </a:pPr>
            <a:r>
              <a:rPr b="0" i="0" u="none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Групповая</a:t>
            </a:r>
            <a:r>
              <a:rPr b="0" i="0" u="none" spc="4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работа</a:t>
            </a:r>
            <a:r>
              <a:rPr b="0" i="0" u="none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по</a:t>
            </a:r>
            <a:r>
              <a:rPr b="0" i="0" u="none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формулировке </a:t>
            </a:r>
            <a:r>
              <a:rPr b="0" i="0" u="none" spc="-46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целей</a:t>
            </a:r>
            <a:r>
              <a:rPr b="0" i="0" u="none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b="0" i="0" u="none" spc="1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задач</a:t>
            </a:r>
            <a:r>
              <a:rPr b="0" i="0" u="none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учебного</a:t>
            </a:r>
          </a:p>
          <a:p>
            <a:pPr marL="25400">
              <a:lnSpc>
                <a:spcPct val="100000"/>
              </a:lnSpc>
            </a:pPr>
            <a:r>
              <a:rPr b="0" i="0" u="none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исследования.</a:t>
            </a:r>
          </a:p>
          <a:p>
            <a:pPr marL="25400">
              <a:lnSpc>
                <a:spcPct val="100000"/>
              </a:lnSpc>
            </a:pPr>
            <a:r>
              <a:rPr b="0" i="0" u="none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Практическая</a:t>
            </a:r>
            <a:r>
              <a:rPr b="0" i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работа</a:t>
            </a:r>
            <a:r>
              <a:rPr b="0" i="0" u="none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2.</a:t>
            </a:r>
          </a:p>
          <a:p>
            <a:pPr marL="25400" marR="5080">
              <a:lnSpc>
                <a:spcPct val="100000"/>
              </a:lnSpc>
              <a:spcBef>
                <a:spcPts val="5"/>
              </a:spcBef>
            </a:pPr>
            <a:r>
              <a:rPr b="0" i="0" u="none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Контент-анализ</a:t>
            </a:r>
            <a:r>
              <a:rPr b="0" i="0" u="none" spc="2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новостных</a:t>
            </a:r>
            <a:r>
              <a:rPr b="0" i="0" u="none" spc="2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ресурсов </a:t>
            </a:r>
            <a:r>
              <a:rPr b="0" i="0" u="none" spc="-459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в</a:t>
            </a:r>
            <a:r>
              <a:rPr b="0" i="0" u="none" spc="1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СМИ</a:t>
            </a:r>
            <a:r>
              <a:rPr b="0" i="0" u="none" spc="1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.</a:t>
            </a:r>
            <a:r>
              <a:rPr b="0" i="0" u="none" spc="2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Определение</a:t>
            </a:r>
            <a:r>
              <a:rPr b="0" i="0" u="none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масштаба</a:t>
            </a:r>
          </a:p>
          <a:p>
            <a:pPr marL="25400">
              <a:lnSpc>
                <a:spcPct val="100000"/>
              </a:lnSpc>
            </a:pPr>
            <a:r>
              <a:rPr b="0" i="0" u="none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географического</a:t>
            </a:r>
            <a:r>
              <a:rPr b="0" i="0" u="none" spc="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охвата</a:t>
            </a:r>
            <a:r>
              <a:rPr b="0" i="0" u="none" spc="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i="0" u="none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публикации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1085088"/>
            <a:ext cx="5035296" cy="9494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6588" y="2591180"/>
            <a:ext cx="496316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более</a:t>
            </a:r>
            <a:r>
              <a:rPr sz="1600" spc="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глубокое</a:t>
            </a:r>
            <a:r>
              <a:rPr sz="16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изучение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фактологического</a:t>
            </a:r>
            <a:r>
              <a:rPr sz="16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и 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теоретического</a:t>
            </a:r>
            <a:r>
              <a:rPr sz="1600" spc="5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материала;</a:t>
            </a:r>
            <a:endParaRPr sz="160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6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 нового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фактологического</a:t>
            </a:r>
            <a:r>
              <a:rPr sz="16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и 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теоретического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 материала,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необходимого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221F1F"/>
                </a:solidFill>
                <a:latin typeface="Microsoft Sans Serif"/>
                <a:cs typeface="Microsoft Sans Serif"/>
              </a:rPr>
              <a:t>для </a:t>
            </a:r>
            <a:r>
              <a:rPr sz="1600" spc="1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формирования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более</a:t>
            </a:r>
            <a:r>
              <a:rPr sz="1600" spc="42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полного</a:t>
            </a:r>
            <a:r>
              <a:rPr sz="1600" spc="40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представления 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об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особенностях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развития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современного 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мирового</a:t>
            </a:r>
            <a:r>
              <a:rPr sz="1600" spc="26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хозяйства</a:t>
            </a:r>
            <a:r>
              <a:rPr sz="1600" spc="27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и</a:t>
            </a:r>
            <a:r>
              <a:rPr sz="1600" spc="25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его</a:t>
            </a:r>
            <a:r>
              <a:rPr sz="1600" spc="27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отдельных</a:t>
            </a:r>
            <a:r>
              <a:rPr sz="1600" spc="254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отраслей,</a:t>
            </a:r>
            <a:endParaRPr sz="16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345" dirty="0">
                <a:solidFill>
                  <a:srgbClr val="221F1F"/>
                </a:solidFill>
                <a:latin typeface="Microsoft Sans Serif"/>
                <a:cs typeface="Microsoft Sans Serif"/>
              </a:rPr>
              <a:t>…;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1257" y="4542282"/>
            <a:ext cx="3157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95"/>
              </a:spcBef>
              <a:tabLst>
                <a:tab pos="438784" algn="l"/>
                <a:tab pos="1076325" algn="l"/>
                <a:tab pos="1294130" algn="l"/>
                <a:tab pos="2465070" algn="l"/>
              </a:tabLst>
            </a:pPr>
            <a:r>
              <a:rPr sz="16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у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ро</a:t>
            </a:r>
            <a:r>
              <a:rPr sz="1600" spc="10" dirty="0">
                <a:solidFill>
                  <a:srgbClr val="221F1F"/>
                </a:solidFill>
                <a:latin typeface="Microsoft Sans Serif"/>
                <a:cs typeface="Microsoft Sans Serif"/>
              </a:rPr>
              <a:t>в</a:t>
            </a:r>
            <a:r>
              <a:rPr sz="16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н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я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		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с</a:t>
            </a:r>
            <a:r>
              <a:rPr sz="1600" spc="-30" dirty="0">
                <a:solidFill>
                  <a:srgbClr val="221F1F"/>
                </a:solidFill>
                <a:latin typeface="Microsoft Sans Serif"/>
                <a:cs typeface="Microsoft Sans Serif"/>
              </a:rPr>
              <a:t>ам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стоя</a:t>
            </a:r>
            <a:r>
              <a:rPr sz="1600" spc="5" dirty="0">
                <a:solidFill>
                  <a:srgbClr val="221F1F"/>
                </a:solidFill>
                <a:latin typeface="Microsoft Sans Serif"/>
                <a:cs typeface="Microsoft Sans Serif"/>
              </a:rPr>
              <a:t>т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е</a:t>
            </a:r>
            <a:r>
              <a:rPr sz="1600" spc="5" dirty="0">
                <a:solidFill>
                  <a:srgbClr val="221F1F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ь</a:t>
            </a:r>
            <a:r>
              <a:rPr sz="16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с</a:t>
            </a:r>
            <a:r>
              <a:rPr sz="1600" spc="5" dirty="0">
                <a:solidFill>
                  <a:srgbClr val="221F1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и  </a:t>
            </a:r>
            <a:r>
              <a:rPr sz="1600" spc="-40" dirty="0">
                <a:solidFill>
                  <a:srgbClr val="221F1F"/>
                </a:solidFill>
                <a:latin typeface="Microsoft Sans Serif"/>
                <a:cs typeface="Microsoft Sans Serif"/>
              </a:rPr>
              <a:t>за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	</a:t>
            </a:r>
            <a:r>
              <a:rPr sz="1600" spc="10" dirty="0">
                <a:solidFill>
                  <a:srgbClr val="221F1F"/>
                </a:solidFill>
                <a:latin typeface="Microsoft Sans Serif"/>
                <a:cs typeface="Microsoft Sans Serif"/>
              </a:rPr>
              <a:t>с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чёт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р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а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с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шир</a:t>
            </a:r>
            <a:r>
              <a:rPr sz="1600" spc="10" dirty="0">
                <a:solidFill>
                  <a:srgbClr val="221F1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ния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	</a:t>
            </a:r>
            <a:r>
              <a:rPr sz="16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або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р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588" y="4542282"/>
            <a:ext cx="16052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повышение 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б</a:t>
            </a:r>
            <a:r>
              <a:rPr sz="1600" spc="-25" dirty="0">
                <a:solidFill>
                  <a:srgbClr val="221F1F"/>
                </a:solidFill>
                <a:latin typeface="Microsoft Sans Serif"/>
                <a:cs typeface="Microsoft Sans Serif"/>
              </a:rPr>
              <a:t>у</a:t>
            </a:r>
            <a:r>
              <a:rPr sz="1600" spc="-10" dirty="0">
                <a:solidFill>
                  <a:srgbClr val="221F1F"/>
                </a:solidFill>
                <a:latin typeface="Microsoft Sans Serif"/>
                <a:cs typeface="Microsoft Sans Serif"/>
              </a:rPr>
              <a:t>ча</a:t>
            </a:r>
            <a:r>
              <a:rPr sz="1600" dirty="0">
                <a:solidFill>
                  <a:srgbClr val="221F1F"/>
                </a:solidFill>
                <a:latin typeface="Microsoft Sans Serif"/>
                <a:cs typeface="Microsoft Sans Serif"/>
              </a:rPr>
              <a:t>ю</a:t>
            </a:r>
            <a:r>
              <a:rPr sz="1600" spc="5" dirty="0">
                <a:solidFill>
                  <a:srgbClr val="221F1F"/>
                </a:solidFill>
                <a:latin typeface="Microsoft Sans Serif"/>
                <a:cs typeface="Microsoft Sans Serif"/>
              </a:rPr>
              <a:t>щ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и</a:t>
            </a:r>
            <a:r>
              <a:rPr sz="1600" spc="-15" dirty="0">
                <a:solidFill>
                  <a:srgbClr val="221F1F"/>
                </a:solidFill>
                <a:latin typeface="Microsoft Sans Serif"/>
                <a:cs typeface="Microsoft Sans Serif"/>
              </a:rPr>
              <a:t>х</a:t>
            </a:r>
            <a:r>
              <a:rPr sz="1600" spc="-5" dirty="0">
                <a:solidFill>
                  <a:srgbClr val="221F1F"/>
                </a:solidFill>
                <a:latin typeface="Microsoft Sans Serif"/>
                <a:cs typeface="Microsoft Sans Serif"/>
              </a:rPr>
              <a:t>ся  </a:t>
            </a:r>
            <a:r>
              <a:rPr sz="1600" spc="-20" dirty="0">
                <a:solidFill>
                  <a:srgbClr val="221F1F"/>
                </a:solidFill>
                <a:latin typeface="Microsoft Sans Serif"/>
                <a:cs typeface="Microsoft Sans Serif"/>
              </a:rPr>
              <a:t>факторов,</a:t>
            </a:r>
            <a:r>
              <a:rPr sz="1600" spc="10" dirty="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sz="1600" spc="690" dirty="0">
                <a:solidFill>
                  <a:srgbClr val="221F1F"/>
                </a:solidFill>
                <a:latin typeface="Microsoft Sans Serif"/>
                <a:cs typeface="Microsoft Sans Serif"/>
              </a:rPr>
              <a:t>…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3331464"/>
            <a:ext cx="6680200" cy="1169035"/>
            <a:chOff x="684276" y="3331464"/>
            <a:chExt cx="6680200" cy="1169035"/>
          </a:xfrm>
        </p:grpSpPr>
        <p:sp>
          <p:nvSpPr>
            <p:cNvPr id="3" name="object 3"/>
            <p:cNvSpPr/>
            <p:nvPr/>
          </p:nvSpPr>
          <p:spPr>
            <a:xfrm>
              <a:off x="698754" y="3345942"/>
              <a:ext cx="6149340" cy="1140460"/>
            </a:xfrm>
            <a:custGeom>
              <a:avLst/>
              <a:gdLst/>
              <a:ahLst/>
              <a:cxnLst/>
              <a:rect l="l" t="t" r="r" b="b"/>
              <a:pathLst>
                <a:path w="6149340" h="1140460">
                  <a:moveTo>
                    <a:pt x="0" y="189992"/>
                  </a:moveTo>
                  <a:lnTo>
                    <a:pt x="6786" y="139494"/>
                  </a:lnTo>
                  <a:lnTo>
                    <a:pt x="25939" y="94111"/>
                  </a:lnTo>
                  <a:lnTo>
                    <a:pt x="55648" y="55657"/>
                  </a:lnTo>
                  <a:lnTo>
                    <a:pt x="94100" y="25945"/>
                  </a:lnTo>
                  <a:lnTo>
                    <a:pt x="139485" y="6788"/>
                  </a:lnTo>
                  <a:lnTo>
                    <a:pt x="189992" y="0"/>
                  </a:lnTo>
                  <a:lnTo>
                    <a:pt x="5959348" y="0"/>
                  </a:lnTo>
                  <a:lnTo>
                    <a:pt x="6009845" y="6788"/>
                  </a:lnTo>
                  <a:lnTo>
                    <a:pt x="6055228" y="25945"/>
                  </a:lnTo>
                  <a:lnTo>
                    <a:pt x="6093682" y="55657"/>
                  </a:lnTo>
                  <a:lnTo>
                    <a:pt x="6123394" y="94111"/>
                  </a:lnTo>
                  <a:lnTo>
                    <a:pt x="6142551" y="139494"/>
                  </a:lnTo>
                  <a:lnTo>
                    <a:pt x="6149340" y="189992"/>
                  </a:lnTo>
                  <a:lnTo>
                    <a:pt x="6149340" y="949960"/>
                  </a:lnTo>
                  <a:lnTo>
                    <a:pt x="6142551" y="1000457"/>
                  </a:lnTo>
                  <a:lnTo>
                    <a:pt x="6123394" y="1045840"/>
                  </a:lnTo>
                  <a:lnTo>
                    <a:pt x="6093682" y="1084294"/>
                  </a:lnTo>
                  <a:lnTo>
                    <a:pt x="6055228" y="1114006"/>
                  </a:lnTo>
                  <a:lnTo>
                    <a:pt x="6009845" y="1133163"/>
                  </a:lnTo>
                  <a:lnTo>
                    <a:pt x="5959348" y="1139952"/>
                  </a:lnTo>
                  <a:lnTo>
                    <a:pt x="189992" y="1139952"/>
                  </a:lnTo>
                  <a:lnTo>
                    <a:pt x="139485" y="1133163"/>
                  </a:lnTo>
                  <a:lnTo>
                    <a:pt x="94100" y="1114006"/>
                  </a:lnTo>
                  <a:lnTo>
                    <a:pt x="55648" y="1084294"/>
                  </a:lnTo>
                  <a:lnTo>
                    <a:pt x="25939" y="1045840"/>
                  </a:lnTo>
                  <a:lnTo>
                    <a:pt x="6786" y="1000457"/>
                  </a:lnTo>
                  <a:lnTo>
                    <a:pt x="0" y="949960"/>
                  </a:lnTo>
                  <a:lnTo>
                    <a:pt x="0" y="189992"/>
                  </a:lnTo>
                  <a:close/>
                </a:path>
              </a:pathLst>
            </a:custGeom>
            <a:ln w="28956">
              <a:solidFill>
                <a:srgbClr val="091AA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3616" y="3599688"/>
              <a:ext cx="530351" cy="55473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7146" y="2323287"/>
            <a:ext cx="527799" cy="5474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7244" y="1462862"/>
            <a:ext cx="5046980" cy="994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9529B"/>
                </a:solidFill>
                <a:latin typeface="Arial"/>
                <a:cs typeface="Arial"/>
              </a:rPr>
              <a:t>Рабочая</a:t>
            </a:r>
            <a:r>
              <a:rPr sz="1800" b="1" spc="-10" dirty="0">
                <a:solidFill>
                  <a:srgbClr val="49529B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9529B"/>
                </a:solidFill>
                <a:latin typeface="Arial"/>
                <a:cs typeface="Arial"/>
              </a:rPr>
              <a:t>программа</a:t>
            </a:r>
            <a:r>
              <a:rPr sz="1800" b="1" spc="484" dirty="0">
                <a:solidFill>
                  <a:srgbClr val="49529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9529B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49529B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9529B"/>
                </a:solidFill>
                <a:latin typeface="Arial"/>
                <a:cs typeface="Arial"/>
              </a:rPr>
              <a:t>уровень</a:t>
            </a:r>
            <a:r>
              <a:rPr sz="1800" b="1" spc="10" dirty="0">
                <a:solidFill>
                  <a:srgbClr val="49529B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9529B"/>
                </a:solidFill>
                <a:latin typeface="Arial"/>
                <a:cs typeface="Arial"/>
              </a:rPr>
              <a:t>СОО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85"/>
              </a:spcBef>
            </a:pPr>
            <a:r>
              <a:rPr sz="1400" dirty="0">
                <a:solidFill>
                  <a:srgbClr val="091AAB"/>
                </a:solidFill>
                <a:latin typeface="Calibri"/>
                <a:cs typeface="Calibri"/>
              </a:rPr>
              <a:t>Федеральная</a:t>
            </a:r>
            <a:r>
              <a:rPr sz="1400" spc="5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рабочая</a:t>
            </a:r>
            <a:r>
              <a:rPr sz="1400" spc="10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программа</a:t>
            </a:r>
            <a:r>
              <a:rPr sz="1400" spc="20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1AAB"/>
                </a:solidFill>
                <a:latin typeface="Calibri"/>
                <a:cs typeface="Calibri"/>
              </a:rPr>
              <a:t>по</a:t>
            </a:r>
            <a:r>
              <a:rPr sz="1400" spc="-25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географии.</a:t>
            </a:r>
            <a:r>
              <a:rPr sz="1400" spc="30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Базовый</a:t>
            </a:r>
            <a:r>
              <a:rPr sz="1400" spc="5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1AAB"/>
                </a:solidFill>
                <a:latin typeface="Calibri"/>
                <a:cs typeface="Calibri"/>
              </a:rPr>
              <a:t>уровень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0123" y="68961"/>
            <a:ext cx="9145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Обеспечение</a:t>
            </a:r>
            <a:r>
              <a:rPr spc="20" dirty="0"/>
              <a:t> </a:t>
            </a:r>
            <a:r>
              <a:rPr spc="-5" dirty="0"/>
              <a:t>единства</a:t>
            </a:r>
            <a:r>
              <a:rPr spc="5" dirty="0"/>
              <a:t> </a:t>
            </a:r>
            <a:r>
              <a:rPr spc="-5" dirty="0"/>
              <a:t>образовательного</a:t>
            </a:r>
            <a:r>
              <a:rPr spc="40" dirty="0"/>
              <a:t> </a:t>
            </a:r>
            <a:r>
              <a:rPr spc="-5" dirty="0"/>
              <a:t>пространства</a:t>
            </a:r>
            <a:r>
              <a:rPr spc="25" dirty="0"/>
              <a:t> </a:t>
            </a:r>
            <a:r>
              <a:rPr spc="-10" dirty="0"/>
              <a:t>РФ</a:t>
            </a:r>
          </a:p>
        </p:txBody>
      </p:sp>
      <p:sp>
        <p:nvSpPr>
          <p:cNvPr id="8" name="object 8"/>
          <p:cNvSpPr/>
          <p:nvPr/>
        </p:nvSpPr>
        <p:spPr>
          <a:xfrm>
            <a:off x="698754" y="2099310"/>
            <a:ext cx="6163310" cy="1140460"/>
          </a:xfrm>
          <a:custGeom>
            <a:avLst/>
            <a:gdLst/>
            <a:ahLst/>
            <a:cxnLst/>
            <a:rect l="l" t="t" r="r" b="b"/>
            <a:pathLst>
              <a:path w="6163309" h="1140460">
                <a:moveTo>
                  <a:pt x="0" y="189991"/>
                </a:moveTo>
                <a:lnTo>
                  <a:pt x="6786" y="139494"/>
                </a:lnTo>
                <a:lnTo>
                  <a:pt x="25939" y="94111"/>
                </a:lnTo>
                <a:lnTo>
                  <a:pt x="55648" y="55657"/>
                </a:lnTo>
                <a:lnTo>
                  <a:pt x="94100" y="25945"/>
                </a:lnTo>
                <a:lnTo>
                  <a:pt x="139485" y="6788"/>
                </a:lnTo>
                <a:lnTo>
                  <a:pt x="189992" y="0"/>
                </a:lnTo>
                <a:lnTo>
                  <a:pt x="5973064" y="0"/>
                </a:lnTo>
                <a:lnTo>
                  <a:pt x="6023561" y="6788"/>
                </a:lnTo>
                <a:lnTo>
                  <a:pt x="6068944" y="25945"/>
                </a:lnTo>
                <a:lnTo>
                  <a:pt x="6107398" y="55657"/>
                </a:lnTo>
                <a:lnTo>
                  <a:pt x="6137110" y="94111"/>
                </a:lnTo>
                <a:lnTo>
                  <a:pt x="6156267" y="139494"/>
                </a:lnTo>
                <a:lnTo>
                  <a:pt x="6163056" y="189991"/>
                </a:lnTo>
                <a:lnTo>
                  <a:pt x="6163056" y="949960"/>
                </a:lnTo>
                <a:lnTo>
                  <a:pt x="6156267" y="1000457"/>
                </a:lnTo>
                <a:lnTo>
                  <a:pt x="6137110" y="1045840"/>
                </a:lnTo>
                <a:lnTo>
                  <a:pt x="6107398" y="1084294"/>
                </a:lnTo>
                <a:lnTo>
                  <a:pt x="6068944" y="1114006"/>
                </a:lnTo>
                <a:lnTo>
                  <a:pt x="6023561" y="1133163"/>
                </a:lnTo>
                <a:lnTo>
                  <a:pt x="5973064" y="1139952"/>
                </a:lnTo>
                <a:lnTo>
                  <a:pt x="189992" y="1139952"/>
                </a:lnTo>
                <a:lnTo>
                  <a:pt x="139485" y="1133163"/>
                </a:lnTo>
                <a:lnTo>
                  <a:pt x="94100" y="1114006"/>
                </a:lnTo>
                <a:lnTo>
                  <a:pt x="55648" y="1084294"/>
                </a:lnTo>
                <a:lnTo>
                  <a:pt x="25939" y="1045840"/>
                </a:lnTo>
                <a:lnTo>
                  <a:pt x="6786" y="1000457"/>
                </a:lnTo>
                <a:lnTo>
                  <a:pt x="0" y="949960"/>
                </a:lnTo>
                <a:lnTo>
                  <a:pt x="0" y="189991"/>
                </a:lnTo>
                <a:close/>
              </a:path>
            </a:pathLst>
          </a:custGeom>
          <a:ln w="28956">
            <a:solidFill>
              <a:srgbClr val="091AA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0999" y="3608908"/>
            <a:ext cx="589089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Примерная</a:t>
            </a:r>
            <a:r>
              <a:rPr sz="1400" spc="20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рабочая</a:t>
            </a:r>
            <a:r>
              <a:rPr sz="1400" spc="10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программа</a:t>
            </a:r>
            <a:r>
              <a:rPr sz="1400" spc="20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1AAB"/>
                </a:solidFill>
                <a:latin typeface="Calibri"/>
                <a:cs typeface="Calibri"/>
              </a:rPr>
              <a:t>по</a:t>
            </a:r>
            <a:r>
              <a:rPr sz="1400" spc="-20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географии.</a:t>
            </a:r>
            <a:r>
              <a:rPr sz="1400" spc="35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Углубленный</a:t>
            </a:r>
            <a:r>
              <a:rPr sz="1400" spc="5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уровень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05"/>
              </a:spcBef>
            </a:pP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https://edsoo.ru/Primernaya_rabochaya_programma_srednego_obschego_obrazovaniya_predmeta_Geografiya_uglublennij_ </a:t>
            </a:r>
            <a:r>
              <a:rPr sz="900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uroven_.htm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136" y="2632328"/>
            <a:ext cx="5566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https://edsoo.ru/Federalnaya_rabochaya_programma_srednego_obschego_obrazovaniya_predmeta_Geografiya_.htm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0277" y="5258561"/>
            <a:ext cx="6103620" cy="1140460"/>
          </a:xfrm>
          <a:custGeom>
            <a:avLst/>
            <a:gdLst/>
            <a:ahLst/>
            <a:cxnLst/>
            <a:rect l="l" t="t" r="r" b="b"/>
            <a:pathLst>
              <a:path w="6103620" h="1140460">
                <a:moveTo>
                  <a:pt x="0" y="189991"/>
                </a:moveTo>
                <a:lnTo>
                  <a:pt x="6786" y="139494"/>
                </a:lnTo>
                <a:lnTo>
                  <a:pt x="25939" y="94111"/>
                </a:lnTo>
                <a:lnTo>
                  <a:pt x="55648" y="55657"/>
                </a:lnTo>
                <a:lnTo>
                  <a:pt x="94100" y="25945"/>
                </a:lnTo>
                <a:lnTo>
                  <a:pt x="139485" y="6788"/>
                </a:lnTo>
                <a:lnTo>
                  <a:pt x="189991" y="0"/>
                </a:lnTo>
                <a:lnTo>
                  <a:pt x="5913628" y="0"/>
                </a:lnTo>
                <a:lnTo>
                  <a:pt x="5964125" y="6788"/>
                </a:lnTo>
                <a:lnTo>
                  <a:pt x="6009508" y="25945"/>
                </a:lnTo>
                <a:lnTo>
                  <a:pt x="6047962" y="55657"/>
                </a:lnTo>
                <a:lnTo>
                  <a:pt x="6077674" y="94111"/>
                </a:lnTo>
                <a:lnTo>
                  <a:pt x="6096831" y="139494"/>
                </a:lnTo>
                <a:lnTo>
                  <a:pt x="6103620" y="189991"/>
                </a:lnTo>
                <a:lnTo>
                  <a:pt x="6103620" y="949960"/>
                </a:lnTo>
                <a:lnTo>
                  <a:pt x="6096831" y="1000466"/>
                </a:lnTo>
                <a:lnTo>
                  <a:pt x="6077674" y="1045851"/>
                </a:lnTo>
                <a:lnTo>
                  <a:pt x="6047962" y="1084303"/>
                </a:lnTo>
                <a:lnTo>
                  <a:pt x="6009508" y="1114012"/>
                </a:lnTo>
                <a:lnTo>
                  <a:pt x="5964125" y="1133165"/>
                </a:lnTo>
                <a:lnTo>
                  <a:pt x="5913628" y="1139952"/>
                </a:lnTo>
                <a:lnTo>
                  <a:pt x="189991" y="1139952"/>
                </a:lnTo>
                <a:lnTo>
                  <a:pt x="139485" y="1133165"/>
                </a:lnTo>
                <a:lnTo>
                  <a:pt x="94100" y="1114012"/>
                </a:lnTo>
                <a:lnTo>
                  <a:pt x="55648" y="1084303"/>
                </a:lnTo>
                <a:lnTo>
                  <a:pt x="25939" y="1045851"/>
                </a:lnTo>
                <a:lnTo>
                  <a:pt x="6786" y="1000466"/>
                </a:lnTo>
                <a:lnTo>
                  <a:pt x="0" y="949960"/>
                </a:lnTo>
                <a:lnTo>
                  <a:pt x="0" y="189991"/>
                </a:lnTo>
                <a:close/>
              </a:path>
            </a:pathLst>
          </a:custGeom>
          <a:ln w="28956">
            <a:solidFill>
              <a:srgbClr val="091AA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81201" y="4721479"/>
            <a:ext cx="5046980" cy="1019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705" algn="ctr">
              <a:lnSpc>
                <a:spcPct val="100000"/>
              </a:lnSpc>
              <a:spcBef>
                <a:spcPts val="100"/>
              </a:spcBef>
              <a:tabLst>
                <a:tab pos="2390140" algn="l"/>
              </a:tabLst>
            </a:pPr>
            <a:r>
              <a:rPr sz="1800" b="1" spc="-5" dirty="0">
                <a:solidFill>
                  <a:srgbClr val="49529B"/>
                </a:solidFill>
                <a:latin typeface="Arial"/>
                <a:cs typeface="Arial"/>
              </a:rPr>
              <a:t>Рабочая</a:t>
            </a:r>
            <a:r>
              <a:rPr sz="1800" b="1" spc="5" dirty="0">
                <a:solidFill>
                  <a:srgbClr val="49529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9529B"/>
                </a:solidFill>
                <a:latin typeface="Arial"/>
                <a:cs typeface="Arial"/>
              </a:rPr>
              <a:t>программа	на</a:t>
            </a:r>
            <a:r>
              <a:rPr sz="1800" b="1" spc="-35" dirty="0">
                <a:solidFill>
                  <a:srgbClr val="49529B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9529B"/>
                </a:solidFill>
                <a:latin typeface="Arial"/>
                <a:cs typeface="Arial"/>
              </a:rPr>
              <a:t>уровень </a:t>
            </a:r>
            <a:r>
              <a:rPr sz="1800" b="1" dirty="0">
                <a:solidFill>
                  <a:srgbClr val="49529B"/>
                </a:solidFill>
                <a:latin typeface="Arial"/>
                <a:cs typeface="Arial"/>
              </a:rPr>
              <a:t>ООО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solidFill>
                  <a:srgbClr val="091AAB"/>
                </a:solidFill>
                <a:latin typeface="Calibri"/>
                <a:cs typeface="Calibri"/>
              </a:rPr>
              <a:t>Федеральная</a:t>
            </a:r>
            <a:r>
              <a:rPr sz="1400" spc="5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рабочая</a:t>
            </a:r>
            <a:r>
              <a:rPr sz="1400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программа</a:t>
            </a:r>
            <a:r>
              <a:rPr sz="1400" spc="15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1AAB"/>
                </a:solidFill>
                <a:latin typeface="Calibri"/>
                <a:cs typeface="Calibri"/>
              </a:rPr>
              <a:t>по</a:t>
            </a:r>
            <a:r>
              <a:rPr sz="1400" spc="-25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географии.</a:t>
            </a:r>
            <a:r>
              <a:rPr sz="1400" spc="25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Базовый</a:t>
            </a:r>
            <a:r>
              <a:rPr sz="1400" spc="10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AB"/>
                </a:solidFill>
                <a:latin typeface="Calibri"/>
                <a:cs typeface="Calibri"/>
              </a:rPr>
              <a:t>уровень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7466" y="5549176"/>
            <a:ext cx="527799" cy="54744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76985" y="5915355"/>
            <a:ext cx="5645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https://edsoo.ru/Federalnaya_rabochaya_programma_osnovnogo_obschego_obrazovaniya_predmeta_Geografiya_.htm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510271" y="2403348"/>
            <a:ext cx="4491355" cy="2990215"/>
            <a:chOff x="7510271" y="2403348"/>
            <a:chExt cx="4491355" cy="299021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39227" y="2432304"/>
              <a:ext cx="4433316" cy="292802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524749" y="2417826"/>
              <a:ext cx="4462780" cy="2961640"/>
            </a:xfrm>
            <a:custGeom>
              <a:avLst/>
              <a:gdLst/>
              <a:ahLst/>
              <a:cxnLst/>
              <a:rect l="l" t="t" r="r" b="b"/>
              <a:pathLst>
                <a:path w="4462780" h="2961640">
                  <a:moveTo>
                    <a:pt x="0" y="2961132"/>
                  </a:moveTo>
                  <a:lnTo>
                    <a:pt x="4462272" y="2961132"/>
                  </a:lnTo>
                  <a:lnTo>
                    <a:pt x="4462272" y="0"/>
                  </a:lnTo>
                  <a:lnTo>
                    <a:pt x="0" y="0"/>
                  </a:lnTo>
                  <a:lnTo>
                    <a:pt x="0" y="2961132"/>
                  </a:lnTo>
                  <a:close/>
                </a:path>
              </a:pathLst>
            </a:custGeom>
            <a:ln w="28955">
              <a:solidFill>
                <a:srgbClr val="010F5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25000" y="483108"/>
            <a:ext cx="1676400" cy="178917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540367" y="1109853"/>
            <a:ext cx="164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08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3863"/>
                </a:solidFill>
                <a:latin typeface="Calibri"/>
                <a:cs typeface="Calibri"/>
              </a:rPr>
              <a:t>Структура рабочей </a:t>
            </a:r>
            <a:r>
              <a:rPr sz="12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Calibri"/>
                <a:cs typeface="Calibri"/>
              </a:rPr>
              <a:t>программы</a:t>
            </a:r>
            <a:r>
              <a:rPr sz="1200" b="1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Calibri"/>
                <a:cs typeface="Calibri"/>
              </a:rPr>
              <a:t>сохраняется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76868" y="5722721"/>
            <a:ext cx="2819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https://edsoo.ru/constructor/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2597" y="89738"/>
            <a:ext cx="353567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Учебники</a:t>
            </a:r>
            <a:r>
              <a:rPr sz="2500" spc="-40" dirty="0"/>
              <a:t> </a:t>
            </a:r>
            <a:r>
              <a:rPr sz="2500" spc="-5" dirty="0"/>
              <a:t>на</a:t>
            </a:r>
            <a:r>
              <a:rPr sz="2500" spc="-15" dirty="0"/>
              <a:t> </a:t>
            </a:r>
            <a:r>
              <a:rPr sz="2500" spc="-5" dirty="0"/>
              <a:t>уровне</a:t>
            </a:r>
            <a:r>
              <a:rPr sz="2500" spc="-20" dirty="0"/>
              <a:t> </a:t>
            </a:r>
            <a:r>
              <a:rPr sz="2500" spc="-5" dirty="0"/>
              <a:t>ООО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119583" y="456056"/>
            <a:ext cx="11400155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Microsoft Sans Serif"/>
                <a:cs typeface="Microsoft Sans Serif"/>
              </a:rPr>
              <a:t>Приказ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Министерства</a:t>
            </a:r>
            <a:r>
              <a:rPr sz="1000" spc="5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просвещения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Российской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Федерации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от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21.09.2022</a:t>
            </a:r>
            <a:r>
              <a:rPr sz="10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№</a:t>
            </a:r>
            <a:r>
              <a:rPr sz="1000" spc="18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858</a:t>
            </a:r>
            <a:endParaRPr sz="1000">
              <a:latin typeface="Microsoft Sans Serif"/>
              <a:cs typeface="Microsoft Sans Serif"/>
            </a:endParaRPr>
          </a:p>
          <a:p>
            <a:pPr marL="12700" marR="5080">
              <a:lnSpc>
                <a:spcPts val="1180"/>
              </a:lnSpc>
              <a:spcBef>
                <a:spcPts val="55"/>
              </a:spcBef>
            </a:pPr>
            <a:r>
              <a:rPr sz="1000" spc="-10" dirty="0">
                <a:latin typeface="Microsoft Sans Serif"/>
                <a:cs typeface="Microsoft Sans Serif"/>
              </a:rPr>
              <a:t>"Об </a:t>
            </a:r>
            <a:r>
              <a:rPr sz="1000" spc="-20" dirty="0">
                <a:latin typeface="Microsoft Sans Serif"/>
                <a:cs typeface="Microsoft Sans Serif"/>
              </a:rPr>
              <a:t>утверждении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10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перечня </a:t>
            </a:r>
            <a:r>
              <a:rPr sz="10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учебников</a:t>
            </a:r>
            <a:r>
              <a:rPr sz="1000" spc="-30" dirty="0">
                <a:latin typeface="Microsoft Sans Serif"/>
                <a:cs typeface="Microsoft Sans Serif"/>
              </a:rPr>
              <a:t>, </a:t>
            </a:r>
            <a:r>
              <a:rPr sz="1000" spc="-20" dirty="0">
                <a:latin typeface="Microsoft Sans Serif"/>
                <a:cs typeface="Microsoft Sans Serif"/>
              </a:rPr>
              <a:t>допущенных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к </a:t>
            </a:r>
            <a:r>
              <a:rPr sz="1000" spc="-25" dirty="0">
                <a:latin typeface="Microsoft Sans Serif"/>
                <a:cs typeface="Microsoft Sans Serif"/>
              </a:rPr>
              <a:t>использованию </a:t>
            </a:r>
            <a:r>
              <a:rPr sz="1000" spc="-20" dirty="0">
                <a:latin typeface="Microsoft Sans Serif"/>
                <a:cs typeface="Microsoft Sans Serif"/>
              </a:rPr>
              <a:t>при реализации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имеющих</a:t>
            </a:r>
            <a:r>
              <a:rPr sz="1000" spc="-15" dirty="0">
                <a:latin typeface="Microsoft Sans Serif"/>
                <a:cs typeface="Microsoft Sans Serif"/>
              </a:rPr>
              <a:t> государственную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аккредитацию </a:t>
            </a:r>
            <a:r>
              <a:rPr sz="1000" spc="-15" dirty="0">
                <a:latin typeface="Microsoft Sans Serif"/>
                <a:cs typeface="Microsoft Sans Serif"/>
              </a:rPr>
              <a:t>образовательных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программ </a:t>
            </a:r>
            <a:r>
              <a:rPr sz="1000" spc="-20" dirty="0">
                <a:latin typeface="Microsoft Sans Serif"/>
                <a:cs typeface="Microsoft Sans Serif"/>
              </a:rPr>
              <a:t>начального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общего, 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основного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общего,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среднего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общего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образования</a:t>
            </a:r>
            <a:r>
              <a:rPr sz="1000" spc="7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организациями,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осуществляющими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образовательную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деятельность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и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установления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предельного</a:t>
            </a:r>
            <a:r>
              <a:rPr sz="1000" spc="8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срока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использования</a:t>
            </a:r>
            <a:r>
              <a:rPr sz="1000" spc="9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исключенных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учебников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2422" y="3940747"/>
            <a:ext cx="641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2E549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057" y="6313728"/>
            <a:ext cx="6164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УМК используем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из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школьного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библиотечного</a:t>
            </a:r>
            <a:r>
              <a:rPr sz="1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фонда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43000" y="1248419"/>
            <a:ext cx="4470400" cy="5009515"/>
            <a:chOff x="263652" y="1213103"/>
            <a:chExt cx="4470400" cy="50095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652" y="1266443"/>
              <a:ext cx="4204716" cy="26212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3806952"/>
              <a:ext cx="3707891" cy="24155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3400" y="1219199"/>
              <a:ext cx="4194175" cy="617220"/>
            </a:xfrm>
            <a:custGeom>
              <a:avLst/>
              <a:gdLst/>
              <a:ahLst/>
              <a:cxnLst/>
              <a:rect l="l" t="t" r="r" b="b"/>
              <a:pathLst>
                <a:path w="4194175" h="617219">
                  <a:moveTo>
                    <a:pt x="4194048" y="0"/>
                  </a:moveTo>
                  <a:lnTo>
                    <a:pt x="0" y="0"/>
                  </a:lnTo>
                  <a:lnTo>
                    <a:pt x="0" y="617220"/>
                  </a:lnTo>
                  <a:lnTo>
                    <a:pt x="4194048" y="617220"/>
                  </a:lnTo>
                  <a:lnTo>
                    <a:pt x="4194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1219199"/>
              <a:ext cx="4194175" cy="617220"/>
            </a:xfrm>
            <a:custGeom>
              <a:avLst/>
              <a:gdLst/>
              <a:ahLst/>
              <a:cxnLst/>
              <a:rect l="l" t="t" r="r" b="b"/>
              <a:pathLst>
                <a:path w="4194175" h="617219">
                  <a:moveTo>
                    <a:pt x="0" y="617220"/>
                  </a:moveTo>
                  <a:lnTo>
                    <a:pt x="4194048" y="617220"/>
                  </a:lnTo>
                  <a:lnTo>
                    <a:pt x="4194048" y="0"/>
                  </a:lnTo>
                  <a:lnTo>
                    <a:pt x="0" y="0"/>
                  </a:lnTo>
                  <a:lnTo>
                    <a:pt x="0" y="61722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02915" y="2705545"/>
            <a:ext cx="4446949" cy="247040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133600" y="1443427"/>
            <a:ext cx="337692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Линия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УМК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«Полярная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звезда»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5-9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классы)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10134600" cy="50320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156966" y="6403644"/>
            <a:ext cx="6164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УМК используем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из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школьного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библиотечного</a:t>
            </a:r>
            <a:r>
              <a:rPr sz="1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фонда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39467" y="366775"/>
            <a:ext cx="39039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Учебники</a:t>
            </a:r>
            <a:r>
              <a:rPr spc="10" dirty="0"/>
              <a:t> </a:t>
            </a:r>
            <a:r>
              <a:rPr spc="-5" dirty="0"/>
              <a:t>на</a:t>
            </a:r>
            <a:r>
              <a:rPr spc="-15" dirty="0"/>
              <a:t> </a:t>
            </a:r>
            <a:r>
              <a:rPr spc="-10" dirty="0"/>
              <a:t>уровне</a:t>
            </a:r>
            <a:r>
              <a:rPr spc="10" dirty="0"/>
              <a:t> </a:t>
            </a:r>
            <a:r>
              <a:rPr spc="-10" dirty="0"/>
              <a:t>СОО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105155" y="257556"/>
            <a:ext cx="1884045" cy="660400"/>
            <a:chOff x="105155" y="257556"/>
            <a:chExt cx="1884045" cy="660400"/>
          </a:xfrm>
        </p:grpSpPr>
        <p:sp>
          <p:nvSpPr>
            <p:cNvPr id="14" name="object 14"/>
            <p:cNvSpPr/>
            <p:nvPr/>
          </p:nvSpPr>
          <p:spPr>
            <a:xfrm>
              <a:off x="111251" y="263652"/>
              <a:ext cx="1871980" cy="647700"/>
            </a:xfrm>
            <a:custGeom>
              <a:avLst/>
              <a:gdLst/>
              <a:ahLst/>
              <a:cxnLst/>
              <a:rect l="l" t="t" r="r" b="b"/>
              <a:pathLst>
                <a:path w="1871980" h="647700">
                  <a:moveTo>
                    <a:pt x="1871472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871472" y="647700"/>
                  </a:lnTo>
                  <a:lnTo>
                    <a:pt x="1871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251" y="263652"/>
              <a:ext cx="1871980" cy="647700"/>
            </a:xfrm>
            <a:custGeom>
              <a:avLst/>
              <a:gdLst/>
              <a:ahLst/>
              <a:cxnLst/>
              <a:rect l="l" t="t" r="r" b="b"/>
              <a:pathLst>
                <a:path w="1871980" h="647700">
                  <a:moveTo>
                    <a:pt x="0" y="647700"/>
                  </a:moveTo>
                  <a:lnTo>
                    <a:pt x="1871472" y="647700"/>
                  </a:lnTo>
                  <a:lnTo>
                    <a:pt x="1871472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444" y="1322804"/>
            <a:ext cx="8555990" cy="5031105"/>
            <a:chOff x="155444" y="1322804"/>
            <a:chExt cx="8555990" cy="5031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444" y="1322804"/>
              <a:ext cx="8555745" cy="50307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2211" y="1330452"/>
              <a:ext cx="8481060" cy="4956175"/>
            </a:xfrm>
            <a:custGeom>
              <a:avLst/>
              <a:gdLst/>
              <a:ahLst/>
              <a:cxnLst/>
              <a:rect l="l" t="t" r="r" b="b"/>
              <a:pathLst>
                <a:path w="8481060" h="4956175">
                  <a:moveTo>
                    <a:pt x="7569073" y="0"/>
                  </a:moveTo>
                  <a:lnTo>
                    <a:pt x="0" y="0"/>
                  </a:lnTo>
                  <a:lnTo>
                    <a:pt x="0" y="4956048"/>
                  </a:lnTo>
                  <a:lnTo>
                    <a:pt x="7569073" y="4956048"/>
                  </a:lnTo>
                  <a:lnTo>
                    <a:pt x="8481060" y="2478024"/>
                  </a:lnTo>
                  <a:lnTo>
                    <a:pt x="7569073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971783" y="1549908"/>
            <a:ext cx="2778760" cy="1329055"/>
            <a:chOff x="8971783" y="1549908"/>
            <a:chExt cx="2778760" cy="13290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1783" y="1559009"/>
              <a:ext cx="2778261" cy="12680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3540" y="1549908"/>
              <a:ext cx="2171700" cy="13289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991600" y="1569720"/>
              <a:ext cx="2688590" cy="1187450"/>
            </a:xfrm>
            <a:custGeom>
              <a:avLst/>
              <a:gdLst/>
              <a:ahLst/>
              <a:cxnLst/>
              <a:rect l="l" t="t" r="r" b="b"/>
              <a:pathLst>
                <a:path w="2688590" h="1187450">
                  <a:moveTo>
                    <a:pt x="2604897" y="0"/>
                  </a:moveTo>
                  <a:lnTo>
                    <a:pt x="83439" y="0"/>
                  </a:lnTo>
                  <a:lnTo>
                    <a:pt x="50952" y="6554"/>
                  </a:lnTo>
                  <a:lnTo>
                    <a:pt x="24431" y="24431"/>
                  </a:lnTo>
                  <a:lnTo>
                    <a:pt x="6554" y="50952"/>
                  </a:lnTo>
                  <a:lnTo>
                    <a:pt x="0" y="83438"/>
                  </a:lnTo>
                  <a:lnTo>
                    <a:pt x="0" y="1103756"/>
                  </a:lnTo>
                  <a:lnTo>
                    <a:pt x="6554" y="1136243"/>
                  </a:lnTo>
                  <a:lnTo>
                    <a:pt x="24431" y="1162764"/>
                  </a:lnTo>
                  <a:lnTo>
                    <a:pt x="50952" y="1180641"/>
                  </a:lnTo>
                  <a:lnTo>
                    <a:pt x="83439" y="1187195"/>
                  </a:lnTo>
                  <a:lnTo>
                    <a:pt x="2604897" y="1187195"/>
                  </a:lnTo>
                  <a:lnTo>
                    <a:pt x="2637383" y="1180641"/>
                  </a:lnTo>
                  <a:lnTo>
                    <a:pt x="2663904" y="1162764"/>
                  </a:lnTo>
                  <a:lnTo>
                    <a:pt x="2681781" y="1136243"/>
                  </a:lnTo>
                  <a:lnTo>
                    <a:pt x="2688335" y="1103756"/>
                  </a:lnTo>
                  <a:lnTo>
                    <a:pt x="2688335" y="83438"/>
                  </a:lnTo>
                  <a:lnTo>
                    <a:pt x="2681781" y="50952"/>
                  </a:lnTo>
                  <a:lnTo>
                    <a:pt x="2663904" y="24431"/>
                  </a:lnTo>
                  <a:lnTo>
                    <a:pt x="2637383" y="6554"/>
                  </a:lnTo>
                  <a:lnTo>
                    <a:pt x="2604897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91600" y="1569720"/>
              <a:ext cx="2688590" cy="1187450"/>
            </a:xfrm>
            <a:custGeom>
              <a:avLst/>
              <a:gdLst/>
              <a:ahLst/>
              <a:cxnLst/>
              <a:rect l="l" t="t" r="r" b="b"/>
              <a:pathLst>
                <a:path w="2688590" h="1187450">
                  <a:moveTo>
                    <a:pt x="0" y="83438"/>
                  </a:moveTo>
                  <a:lnTo>
                    <a:pt x="6554" y="50952"/>
                  </a:lnTo>
                  <a:lnTo>
                    <a:pt x="24431" y="24431"/>
                  </a:lnTo>
                  <a:lnTo>
                    <a:pt x="50952" y="6554"/>
                  </a:lnTo>
                  <a:lnTo>
                    <a:pt x="83439" y="0"/>
                  </a:lnTo>
                  <a:lnTo>
                    <a:pt x="2604897" y="0"/>
                  </a:lnTo>
                  <a:lnTo>
                    <a:pt x="2637383" y="6554"/>
                  </a:lnTo>
                  <a:lnTo>
                    <a:pt x="2663904" y="24431"/>
                  </a:lnTo>
                  <a:lnTo>
                    <a:pt x="2681781" y="50952"/>
                  </a:lnTo>
                  <a:lnTo>
                    <a:pt x="2688335" y="83438"/>
                  </a:lnTo>
                  <a:lnTo>
                    <a:pt x="2688335" y="1103756"/>
                  </a:lnTo>
                  <a:lnTo>
                    <a:pt x="2681781" y="1136243"/>
                  </a:lnTo>
                  <a:lnTo>
                    <a:pt x="2663904" y="1162764"/>
                  </a:lnTo>
                  <a:lnTo>
                    <a:pt x="2637383" y="1180641"/>
                  </a:lnTo>
                  <a:lnTo>
                    <a:pt x="2604897" y="1187195"/>
                  </a:lnTo>
                  <a:lnTo>
                    <a:pt x="83439" y="1187195"/>
                  </a:lnTo>
                  <a:lnTo>
                    <a:pt x="50952" y="1180641"/>
                  </a:lnTo>
                  <a:lnTo>
                    <a:pt x="24431" y="1162764"/>
                  </a:lnTo>
                  <a:lnTo>
                    <a:pt x="6554" y="1136243"/>
                  </a:lnTo>
                  <a:lnTo>
                    <a:pt x="0" y="1103756"/>
                  </a:lnTo>
                  <a:lnTo>
                    <a:pt x="0" y="83438"/>
                  </a:lnTo>
                  <a:close/>
                </a:path>
              </a:pathLst>
            </a:custGeom>
            <a:ln w="6096">
              <a:solidFill>
                <a:srgbClr val="2E528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395586" y="1605152"/>
            <a:ext cx="188150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6FF"/>
                </a:solidFill>
                <a:latin typeface="Calibri"/>
                <a:cs typeface="Calibri"/>
              </a:rPr>
              <a:t>2</a:t>
            </a:r>
            <a:r>
              <a:rPr sz="1400" b="1" spc="-10" dirty="0">
                <a:solidFill>
                  <a:srgbClr val="0066FF"/>
                </a:solidFill>
                <a:latin typeface="Calibri"/>
                <a:cs typeface="Calibri"/>
              </a:rPr>
              <a:t> у</a:t>
            </a:r>
            <a:r>
              <a:rPr sz="1400" b="1" dirty="0">
                <a:solidFill>
                  <a:srgbClr val="0066FF"/>
                </a:solidFill>
                <a:latin typeface="Calibri"/>
                <a:cs typeface="Calibri"/>
              </a:rPr>
              <a:t>ров</a:t>
            </a:r>
            <a:r>
              <a:rPr sz="1400" b="1" spc="-10" dirty="0">
                <a:solidFill>
                  <a:srgbClr val="0066FF"/>
                </a:solidFill>
                <a:latin typeface="Calibri"/>
                <a:cs typeface="Calibri"/>
              </a:rPr>
              <a:t>е</a:t>
            </a:r>
            <a:r>
              <a:rPr sz="1400" b="1" spc="-15" dirty="0">
                <a:solidFill>
                  <a:srgbClr val="0066FF"/>
                </a:solidFill>
                <a:latin typeface="Calibri"/>
                <a:cs typeface="Calibri"/>
              </a:rPr>
              <a:t>н</a:t>
            </a:r>
            <a:r>
              <a:rPr sz="1400" b="1" dirty="0">
                <a:solidFill>
                  <a:srgbClr val="0066FF"/>
                </a:solidFill>
                <a:latin typeface="Calibri"/>
                <a:cs typeface="Calibri"/>
              </a:rPr>
              <a:t>ь</a:t>
            </a:r>
            <a:r>
              <a:rPr sz="1400" b="1" spc="-5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6FF"/>
                </a:solidFill>
                <a:latin typeface="Calibri"/>
                <a:cs typeface="Calibri"/>
              </a:rPr>
              <a:t>(</a:t>
            </a:r>
            <a:r>
              <a:rPr sz="1400" b="1" spc="-5" dirty="0">
                <a:solidFill>
                  <a:srgbClr val="3E63FD"/>
                </a:solidFill>
                <a:latin typeface="Calibri"/>
                <a:cs typeface="Calibri"/>
              </a:rPr>
              <a:t>mi</a:t>
            </a:r>
            <a:r>
              <a:rPr sz="1400" b="1" spc="5" dirty="0">
                <a:solidFill>
                  <a:srgbClr val="3E63FD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3E63FD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ост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поро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ово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о  уровня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всеми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обучающимися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100%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46759" y="195198"/>
            <a:ext cx="9382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Системность</a:t>
            </a:r>
            <a:r>
              <a:rPr spc="75" dirty="0"/>
              <a:t> </a:t>
            </a:r>
            <a:r>
              <a:rPr sz="2400" dirty="0">
                <a:solidFill>
                  <a:srgbClr val="091AAB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091AAB"/>
                </a:solidFill>
                <a:latin typeface="Arial"/>
                <a:cs typeface="Arial"/>
              </a:rPr>
              <a:t> формировании функциональной</a:t>
            </a:r>
            <a:r>
              <a:rPr sz="2400" spc="40" dirty="0">
                <a:solidFill>
                  <a:srgbClr val="091AAB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91AAB"/>
                </a:solidFill>
                <a:latin typeface="Arial"/>
                <a:cs typeface="Arial"/>
              </a:rPr>
              <a:t>грамотности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8180" y="1369314"/>
            <a:ext cx="62109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333115" algn="l"/>
              </a:tabLst>
            </a:pPr>
            <a:r>
              <a:rPr sz="2400" b="1" spc="-10" dirty="0">
                <a:solidFill>
                  <a:srgbClr val="091AAB"/>
                </a:solidFill>
                <a:latin typeface="Calibri"/>
                <a:cs typeface="Calibri"/>
              </a:rPr>
              <a:t>Достижение</a:t>
            </a:r>
            <a:r>
              <a:rPr sz="2400" b="1" spc="10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91AAB"/>
                </a:solidFill>
                <a:latin typeface="Calibri"/>
                <a:cs typeface="Calibri"/>
              </a:rPr>
              <a:t>показателя	</a:t>
            </a:r>
            <a:r>
              <a:rPr sz="2400" b="1" spc="-5" dirty="0">
                <a:solidFill>
                  <a:srgbClr val="091AAB"/>
                </a:solidFill>
                <a:latin typeface="Calibri"/>
                <a:cs typeface="Calibri"/>
              </a:rPr>
              <a:t>качества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результатам</a:t>
            </a:r>
            <a:r>
              <a:rPr sz="2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национальных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исследований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8925" y="2101088"/>
            <a:ext cx="3448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91AAB"/>
                </a:solidFill>
                <a:latin typeface="Calibri"/>
                <a:cs typeface="Calibri"/>
              </a:rPr>
              <a:t>цель</a:t>
            </a:r>
            <a:r>
              <a:rPr sz="2400" b="1" spc="-20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91AAB"/>
                </a:solidFill>
                <a:latin typeface="Calibri"/>
                <a:cs typeface="Calibri"/>
              </a:rPr>
              <a:t>в</a:t>
            </a:r>
            <a:r>
              <a:rPr sz="2400" b="1" spc="-25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91AAB"/>
                </a:solidFill>
                <a:latin typeface="Calibri"/>
                <a:cs typeface="Calibri"/>
              </a:rPr>
              <a:t>работе каждой</a:t>
            </a:r>
            <a:r>
              <a:rPr sz="2400" b="1" spc="-15" dirty="0">
                <a:solidFill>
                  <a:srgbClr val="091AA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91AAB"/>
                </a:solidFill>
                <a:latin typeface="Calibri"/>
                <a:cs typeface="Calibri"/>
              </a:rPr>
              <a:t>ОО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38627" y="2723388"/>
            <a:ext cx="5388864" cy="2482596"/>
          </a:xfrm>
          <a:prstGeom prst="rect">
            <a:avLst/>
          </a:prstGeom>
        </p:spPr>
      </p:pic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444275"/>
              </p:ext>
            </p:extLst>
          </p:nvPr>
        </p:nvGraphicFramePr>
        <p:xfrm>
          <a:off x="457201" y="2590800"/>
          <a:ext cx="7575804" cy="2521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6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50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50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spc="-50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spc="-50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b="1" spc="-45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1AAB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2023/2024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4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2024/2025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8971783" y="3116515"/>
            <a:ext cx="2778760" cy="1266825"/>
            <a:chOff x="8971783" y="3116515"/>
            <a:chExt cx="2778760" cy="126682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71783" y="3116515"/>
              <a:ext cx="2778261" cy="12665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01328" y="3214103"/>
              <a:ext cx="2551176" cy="111558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991600" y="3127247"/>
              <a:ext cx="2688590" cy="1186180"/>
            </a:xfrm>
            <a:custGeom>
              <a:avLst/>
              <a:gdLst/>
              <a:ahLst/>
              <a:cxnLst/>
              <a:rect l="l" t="t" r="r" b="b"/>
              <a:pathLst>
                <a:path w="2688590" h="1186179">
                  <a:moveTo>
                    <a:pt x="2604897" y="0"/>
                  </a:moveTo>
                  <a:lnTo>
                    <a:pt x="83439" y="0"/>
                  </a:lnTo>
                  <a:lnTo>
                    <a:pt x="50952" y="6554"/>
                  </a:lnTo>
                  <a:lnTo>
                    <a:pt x="24431" y="24431"/>
                  </a:lnTo>
                  <a:lnTo>
                    <a:pt x="6554" y="50952"/>
                  </a:lnTo>
                  <a:lnTo>
                    <a:pt x="0" y="83438"/>
                  </a:lnTo>
                  <a:lnTo>
                    <a:pt x="0" y="1102233"/>
                  </a:lnTo>
                  <a:lnTo>
                    <a:pt x="6554" y="1134719"/>
                  </a:lnTo>
                  <a:lnTo>
                    <a:pt x="24431" y="1161240"/>
                  </a:lnTo>
                  <a:lnTo>
                    <a:pt x="50952" y="1179117"/>
                  </a:lnTo>
                  <a:lnTo>
                    <a:pt x="83439" y="1185671"/>
                  </a:lnTo>
                  <a:lnTo>
                    <a:pt x="2604897" y="1185671"/>
                  </a:lnTo>
                  <a:lnTo>
                    <a:pt x="2637383" y="1179117"/>
                  </a:lnTo>
                  <a:lnTo>
                    <a:pt x="2663904" y="1161240"/>
                  </a:lnTo>
                  <a:lnTo>
                    <a:pt x="2681781" y="1134719"/>
                  </a:lnTo>
                  <a:lnTo>
                    <a:pt x="2688335" y="1102233"/>
                  </a:lnTo>
                  <a:lnTo>
                    <a:pt x="2688335" y="83438"/>
                  </a:lnTo>
                  <a:lnTo>
                    <a:pt x="2681781" y="50952"/>
                  </a:lnTo>
                  <a:lnTo>
                    <a:pt x="2663904" y="24431"/>
                  </a:lnTo>
                  <a:lnTo>
                    <a:pt x="2637383" y="6554"/>
                  </a:lnTo>
                  <a:lnTo>
                    <a:pt x="2604897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91600" y="3127247"/>
              <a:ext cx="2688590" cy="1186180"/>
            </a:xfrm>
            <a:custGeom>
              <a:avLst/>
              <a:gdLst/>
              <a:ahLst/>
              <a:cxnLst/>
              <a:rect l="l" t="t" r="r" b="b"/>
              <a:pathLst>
                <a:path w="2688590" h="1186179">
                  <a:moveTo>
                    <a:pt x="0" y="83438"/>
                  </a:moveTo>
                  <a:lnTo>
                    <a:pt x="6554" y="50952"/>
                  </a:lnTo>
                  <a:lnTo>
                    <a:pt x="24431" y="24431"/>
                  </a:lnTo>
                  <a:lnTo>
                    <a:pt x="50952" y="6554"/>
                  </a:lnTo>
                  <a:lnTo>
                    <a:pt x="83439" y="0"/>
                  </a:lnTo>
                  <a:lnTo>
                    <a:pt x="2604897" y="0"/>
                  </a:lnTo>
                  <a:lnTo>
                    <a:pt x="2637383" y="6554"/>
                  </a:lnTo>
                  <a:lnTo>
                    <a:pt x="2663904" y="24431"/>
                  </a:lnTo>
                  <a:lnTo>
                    <a:pt x="2681781" y="50952"/>
                  </a:lnTo>
                  <a:lnTo>
                    <a:pt x="2688335" y="83438"/>
                  </a:lnTo>
                  <a:lnTo>
                    <a:pt x="2688335" y="1102233"/>
                  </a:lnTo>
                  <a:lnTo>
                    <a:pt x="2681781" y="1134719"/>
                  </a:lnTo>
                  <a:lnTo>
                    <a:pt x="2663904" y="1161240"/>
                  </a:lnTo>
                  <a:lnTo>
                    <a:pt x="2637383" y="1179117"/>
                  </a:lnTo>
                  <a:lnTo>
                    <a:pt x="2604897" y="1185671"/>
                  </a:lnTo>
                  <a:lnTo>
                    <a:pt x="83439" y="1185671"/>
                  </a:lnTo>
                  <a:lnTo>
                    <a:pt x="50952" y="1179117"/>
                  </a:lnTo>
                  <a:lnTo>
                    <a:pt x="24431" y="1161240"/>
                  </a:lnTo>
                  <a:lnTo>
                    <a:pt x="6554" y="1134719"/>
                  </a:lnTo>
                  <a:lnTo>
                    <a:pt x="0" y="1102233"/>
                  </a:lnTo>
                  <a:lnTo>
                    <a:pt x="0" y="83438"/>
                  </a:lnTo>
                  <a:close/>
                </a:path>
              </a:pathLst>
            </a:custGeom>
            <a:ln w="6096">
              <a:solidFill>
                <a:srgbClr val="2E528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223375" y="3269360"/>
            <a:ext cx="222758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6FF"/>
                </a:solidFill>
                <a:latin typeface="Calibri"/>
                <a:cs typeface="Calibri"/>
              </a:rPr>
              <a:t>3-4</a:t>
            </a:r>
            <a:r>
              <a:rPr sz="1400" b="1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6FF"/>
                </a:solidFill>
                <a:latin typeface="Calibri"/>
                <a:cs typeface="Calibri"/>
              </a:rPr>
              <a:t>уровень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ля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вып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кни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осно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но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й 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школы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1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менее</a:t>
            </a:r>
            <a:r>
              <a:rPr sz="1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40%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971783" y="4672541"/>
            <a:ext cx="2778760" cy="1268095"/>
            <a:chOff x="8971783" y="4672541"/>
            <a:chExt cx="2778760" cy="1268095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1783" y="4672541"/>
              <a:ext cx="2778261" cy="12680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43416" y="4770120"/>
              <a:ext cx="2667000" cy="11155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991600" y="4683252"/>
              <a:ext cx="2688590" cy="1187450"/>
            </a:xfrm>
            <a:custGeom>
              <a:avLst/>
              <a:gdLst/>
              <a:ahLst/>
              <a:cxnLst/>
              <a:rect l="l" t="t" r="r" b="b"/>
              <a:pathLst>
                <a:path w="2688590" h="1187450">
                  <a:moveTo>
                    <a:pt x="2604897" y="0"/>
                  </a:moveTo>
                  <a:lnTo>
                    <a:pt x="83439" y="0"/>
                  </a:lnTo>
                  <a:lnTo>
                    <a:pt x="50952" y="6554"/>
                  </a:lnTo>
                  <a:lnTo>
                    <a:pt x="24431" y="24431"/>
                  </a:lnTo>
                  <a:lnTo>
                    <a:pt x="6554" y="50952"/>
                  </a:lnTo>
                  <a:lnTo>
                    <a:pt x="0" y="83439"/>
                  </a:lnTo>
                  <a:lnTo>
                    <a:pt x="0" y="1103693"/>
                  </a:lnTo>
                  <a:lnTo>
                    <a:pt x="6554" y="1136194"/>
                  </a:lnTo>
                  <a:lnTo>
                    <a:pt x="24431" y="1162737"/>
                  </a:lnTo>
                  <a:lnTo>
                    <a:pt x="50952" y="1180633"/>
                  </a:lnTo>
                  <a:lnTo>
                    <a:pt x="83439" y="1187196"/>
                  </a:lnTo>
                  <a:lnTo>
                    <a:pt x="2604897" y="1187196"/>
                  </a:lnTo>
                  <a:lnTo>
                    <a:pt x="2637383" y="1180633"/>
                  </a:lnTo>
                  <a:lnTo>
                    <a:pt x="2663904" y="1162737"/>
                  </a:lnTo>
                  <a:lnTo>
                    <a:pt x="2681781" y="1136194"/>
                  </a:lnTo>
                  <a:lnTo>
                    <a:pt x="2688335" y="1103693"/>
                  </a:lnTo>
                  <a:lnTo>
                    <a:pt x="2688335" y="83439"/>
                  </a:lnTo>
                  <a:lnTo>
                    <a:pt x="2681781" y="50952"/>
                  </a:lnTo>
                  <a:lnTo>
                    <a:pt x="2663904" y="24431"/>
                  </a:lnTo>
                  <a:lnTo>
                    <a:pt x="2637383" y="6554"/>
                  </a:lnTo>
                  <a:lnTo>
                    <a:pt x="2604897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91600" y="4683252"/>
              <a:ext cx="2688590" cy="1187450"/>
            </a:xfrm>
            <a:custGeom>
              <a:avLst/>
              <a:gdLst/>
              <a:ahLst/>
              <a:cxnLst/>
              <a:rect l="l" t="t" r="r" b="b"/>
              <a:pathLst>
                <a:path w="2688590" h="1187450">
                  <a:moveTo>
                    <a:pt x="0" y="83439"/>
                  </a:moveTo>
                  <a:lnTo>
                    <a:pt x="6554" y="50952"/>
                  </a:lnTo>
                  <a:lnTo>
                    <a:pt x="24431" y="24431"/>
                  </a:lnTo>
                  <a:lnTo>
                    <a:pt x="50952" y="6554"/>
                  </a:lnTo>
                  <a:lnTo>
                    <a:pt x="83439" y="0"/>
                  </a:lnTo>
                  <a:lnTo>
                    <a:pt x="2604897" y="0"/>
                  </a:lnTo>
                  <a:lnTo>
                    <a:pt x="2637383" y="6554"/>
                  </a:lnTo>
                  <a:lnTo>
                    <a:pt x="2663904" y="24431"/>
                  </a:lnTo>
                  <a:lnTo>
                    <a:pt x="2681781" y="50952"/>
                  </a:lnTo>
                  <a:lnTo>
                    <a:pt x="2688335" y="83439"/>
                  </a:lnTo>
                  <a:lnTo>
                    <a:pt x="2688335" y="1103693"/>
                  </a:lnTo>
                  <a:lnTo>
                    <a:pt x="2681781" y="1136194"/>
                  </a:lnTo>
                  <a:lnTo>
                    <a:pt x="2663904" y="1162737"/>
                  </a:lnTo>
                  <a:lnTo>
                    <a:pt x="2637383" y="1180633"/>
                  </a:lnTo>
                  <a:lnTo>
                    <a:pt x="2604897" y="1187196"/>
                  </a:lnTo>
                  <a:lnTo>
                    <a:pt x="83439" y="1187196"/>
                  </a:lnTo>
                  <a:lnTo>
                    <a:pt x="50952" y="1180633"/>
                  </a:lnTo>
                  <a:lnTo>
                    <a:pt x="24431" y="1162737"/>
                  </a:lnTo>
                  <a:lnTo>
                    <a:pt x="6554" y="1136194"/>
                  </a:lnTo>
                  <a:lnTo>
                    <a:pt x="0" y="1103693"/>
                  </a:lnTo>
                  <a:lnTo>
                    <a:pt x="0" y="83439"/>
                  </a:lnTo>
                  <a:close/>
                </a:path>
              </a:pathLst>
            </a:custGeom>
            <a:ln w="6096">
              <a:solidFill>
                <a:srgbClr val="2E528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165463" y="4826889"/>
            <a:ext cx="234251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66FF"/>
                </a:solidFill>
                <a:latin typeface="Calibri"/>
                <a:cs typeface="Calibri"/>
              </a:rPr>
              <a:t>5-6</a:t>
            </a:r>
            <a:r>
              <a:rPr sz="1400" b="1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6FF"/>
                </a:solidFill>
                <a:latin typeface="Calibri"/>
                <a:cs typeface="Calibri"/>
              </a:rPr>
              <a:t>уровень</a:t>
            </a:r>
            <a:endParaRPr sz="14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доля</a:t>
            </a:r>
            <a:r>
              <a:rPr sz="1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хорошо</a:t>
            </a:r>
            <a:r>
              <a:rPr sz="1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подготовленных </a:t>
            </a:r>
            <a:r>
              <a:rPr sz="1400" b="1" spc="-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учащихся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1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менее</a:t>
            </a:r>
            <a:r>
              <a:rPr sz="1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11%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711183" y="1184147"/>
            <a:ext cx="3322320" cy="5116195"/>
            <a:chOff x="8711183" y="1184147"/>
            <a:chExt cx="3322320" cy="5116195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11183" y="1184147"/>
              <a:ext cx="3322320" cy="511606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766047" y="1239011"/>
              <a:ext cx="3162300" cy="4956175"/>
            </a:xfrm>
            <a:custGeom>
              <a:avLst/>
              <a:gdLst/>
              <a:ahLst/>
              <a:cxnLst/>
              <a:rect l="l" t="t" r="r" b="b"/>
              <a:pathLst>
                <a:path w="3162300" h="4956175">
                  <a:moveTo>
                    <a:pt x="0" y="157861"/>
                  </a:moveTo>
                  <a:lnTo>
                    <a:pt x="8040" y="107939"/>
                  </a:lnTo>
                  <a:lnTo>
                    <a:pt x="30431" y="64602"/>
                  </a:lnTo>
                  <a:lnTo>
                    <a:pt x="64574" y="30439"/>
                  </a:lnTo>
                  <a:lnTo>
                    <a:pt x="107874" y="8041"/>
                  </a:lnTo>
                  <a:lnTo>
                    <a:pt x="157733" y="0"/>
                  </a:lnTo>
                  <a:lnTo>
                    <a:pt x="3004438" y="0"/>
                  </a:lnTo>
                  <a:lnTo>
                    <a:pt x="3054360" y="8041"/>
                  </a:lnTo>
                  <a:lnTo>
                    <a:pt x="3097697" y="30439"/>
                  </a:lnTo>
                  <a:lnTo>
                    <a:pt x="3131860" y="64602"/>
                  </a:lnTo>
                  <a:lnTo>
                    <a:pt x="3154258" y="107939"/>
                  </a:lnTo>
                  <a:lnTo>
                    <a:pt x="3162300" y="157861"/>
                  </a:lnTo>
                  <a:lnTo>
                    <a:pt x="3162300" y="4798250"/>
                  </a:lnTo>
                  <a:lnTo>
                    <a:pt x="3154258" y="4848126"/>
                  </a:lnTo>
                  <a:lnTo>
                    <a:pt x="3131860" y="4891442"/>
                  </a:lnTo>
                  <a:lnTo>
                    <a:pt x="3097697" y="4925601"/>
                  </a:lnTo>
                  <a:lnTo>
                    <a:pt x="3054360" y="4948003"/>
                  </a:lnTo>
                  <a:lnTo>
                    <a:pt x="3004438" y="4956048"/>
                  </a:lnTo>
                  <a:lnTo>
                    <a:pt x="157733" y="4956048"/>
                  </a:lnTo>
                  <a:lnTo>
                    <a:pt x="107874" y="4948003"/>
                  </a:lnTo>
                  <a:lnTo>
                    <a:pt x="64574" y="4925601"/>
                  </a:lnTo>
                  <a:lnTo>
                    <a:pt x="30431" y="4891442"/>
                  </a:lnTo>
                  <a:lnTo>
                    <a:pt x="8040" y="4848126"/>
                  </a:lnTo>
                  <a:lnTo>
                    <a:pt x="0" y="4798250"/>
                  </a:lnTo>
                  <a:lnTo>
                    <a:pt x="0" y="157861"/>
                  </a:lnTo>
                  <a:close/>
                </a:path>
              </a:pathLst>
            </a:custGeom>
            <a:ln w="57912">
              <a:solidFill>
                <a:srgbClr val="2E549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214871" y="5283708"/>
            <a:ext cx="1597660" cy="661670"/>
          </a:xfrm>
          <a:prstGeom prst="rect">
            <a:avLst/>
          </a:prstGeom>
          <a:solidFill>
            <a:srgbClr val="F4B083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Общероссийская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оценка</a:t>
            </a:r>
            <a:r>
              <a:rPr sz="1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модели</a:t>
            </a:r>
            <a:r>
              <a:rPr sz="1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PISA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474464" y="5245608"/>
            <a:ext cx="1699260" cy="762635"/>
            <a:chOff x="4474464" y="5245608"/>
            <a:chExt cx="1699260" cy="762635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74464" y="5245608"/>
              <a:ext cx="1699260" cy="76201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97908" y="5308092"/>
              <a:ext cx="1484376" cy="68886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4500371" y="5271515"/>
            <a:ext cx="1597660" cy="660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28930" marR="222885" indent="-97790">
              <a:lnSpc>
                <a:spcPct val="100000"/>
              </a:lnSpc>
              <a:spcBef>
                <a:spcPts val="830"/>
              </a:spcBef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Ре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иона</a:t>
            </a:r>
            <a:r>
              <a:rPr sz="1400" b="1" spc="5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ьный  мониторинг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67583" y="5216652"/>
            <a:ext cx="1699260" cy="762012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2799588" y="5248655"/>
            <a:ext cx="1584960" cy="647700"/>
          </a:xfrm>
          <a:prstGeom prst="rect">
            <a:avLst/>
          </a:prstGeom>
          <a:solidFill>
            <a:srgbClr val="FFF1CC"/>
          </a:solidFill>
          <a:ln w="12192">
            <a:solidFill>
              <a:srgbClr val="FAE4D5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400" b="1" spc="5" dirty="0">
                <a:solidFill>
                  <a:srgbClr val="006FC0"/>
                </a:solidFill>
                <a:latin typeface="Calibri"/>
                <a:cs typeface="Calibri"/>
              </a:rPr>
              <a:t>ВПР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65291" y="1773786"/>
            <a:ext cx="5570220" cy="4770755"/>
            <a:chOff x="5765291" y="1773786"/>
            <a:chExt cx="5570220" cy="4770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4911" y="1773786"/>
              <a:ext cx="4800600" cy="17860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4435" y="2909316"/>
              <a:ext cx="2819400" cy="36255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69863" y="2904744"/>
              <a:ext cx="2828925" cy="3634740"/>
            </a:xfrm>
            <a:custGeom>
              <a:avLst/>
              <a:gdLst/>
              <a:ahLst/>
              <a:cxnLst/>
              <a:rect l="l" t="t" r="r" b="b"/>
              <a:pathLst>
                <a:path w="2828925" h="3634740">
                  <a:moveTo>
                    <a:pt x="0" y="3634740"/>
                  </a:moveTo>
                  <a:lnTo>
                    <a:pt x="2828543" y="3634740"/>
                  </a:lnTo>
                  <a:lnTo>
                    <a:pt x="2828543" y="0"/>
                  </a:lnTo>
                  <a:lnTo>
                    <a:pt x="0" y="0"/>
                  </a:lnTo>
                  <a:lnTo>
                    <a:pt x="0" y="3634740"/>
                  </a:lnTo>
                  <a:close/>
                </a:path>
              </a:pathLst>
            </a:custGeom>
            <a:ln w="9144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51329" y="720928"/>
            <a:ext cx="76892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91AAB"/>
                </a:solidFill>
              </a:rPr>
              <a:t>Формируем</a:t>
            </a:r>
            <a:r>
              <a:rPr sz="3200" dirty="0">
                <a:solidFill>
                  <a:srgbClr val="091AAB"/>
                </a:solidFill>
              </a:rPr>
              <a:t> </a:t>
            </a:r>
            <a:r>
              <a:rPr sz="3200" spc="-5" dirty="0">
                <a:solidFill>
                  <a:srgbClr val="091AAB"/>
                </a:solidFill>
              </a:rPr>
              <a:t>функциональную </a:t>
            </a:r>
            <a:r>
              <a:rPr sz="3200" dirty="0">
                <a:solidFill>
                  <a:srgbClr val="091AAB"/>
                </a:solidFill>
              </a:rPr>
              <a:t>грамотность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219456" y="1504188"/>
            <a:ext cx="5210810" cy="4808220"/>
            <a:chOff x="219456" y="1504188"/>
            <a:chExt cx="5210810" cy="48082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3" y="1524000"/>
              <a:ext cx="4715256" cy="28879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5038" y="1514094"/>
              <a:ext cx="4735195" cy="2908300"/>
            </a:xfrm>
            <a:custGeom>
              <a:avLst/>
              <a:gdLst/>
              <a:ahLst/>
              <a:cxnLst/>
              <a:rect l="l" t="t" r="r" b="b"/>
              <a:pathLst>
                <a:path w="4735195" h="2908300">
                  <a:moveTo>
                    <a:pt x="0" y="2907791"/>
                  </a:moveTo>
                  <a:lnTo>
                    <a:pt x="4735068" y="2907791"/>
                  </a:lnTo>
                  <a:lnTo>
                    <a:pt x="4735068" y="0"/>
                  </a:lnTo>
                  <a:lnTo>
                    <a:pt x="0" y="0"/>
                  </a:lnTo>
                  <a:lnTo>
                    <a:pt x="0" y="2907791"/>
                  </a:lnTo>
                  <a:close/>
                </a:path>
              </a:pathLst>
            </a:custGeom>
            <a:ln w="19812">
              <a:solidFill>
                <a:srgbClr val="010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3560064"/>
              <a:ext cx="3933444" cy="27432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4028" y="3555492"/>
              <a:ext cx="3942715" cy="2752725"/>
            </a:xfrm>
            <a:custGeom>
              <a:avLst/>
              <a:gdLst/>
              <a:ahLst/>
              <a:cxnLst/>
              <a:rect l="l" t="t" r="r" b="b"/>
              <a:pathLst>
                <a:path w="3942715" h="2752725">
                  <a:moveTo>
                    <a:pt x="0" y="2752344"/>
                  </a:moveTo>
                  <a:lnTo>
                    <a:pt x="3942588" y="2752344"/>
                  </a:lnTo>
                  <a:lnTo>
                    <a:pt x="3942588" y="0"/>
                  </a:lnTo>
                  <a:lnTo>
                    <a:pt x="0" y="0"/>
                  </a:lnTo>
                  <a:lnTo>
                    <a:pt x="0" y="2752344"/>
                  </a:lnTo>
                  <a:close/>
                </a:path>
              </a:pathLst>
            </a:custGeom>
            <a:ln w="9143">
              <a:solidFill>
                <a:srgbClr val="003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633973" y="1357071"/>
            <a:ext cx="2508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https://media.prosv.ru/fg/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299447" y="4029455"/>
            <a:ext cx="2139950" cy="2136775"/>
            <a:chOff x="9299447" y="4029455"/>
            <a:chExt cx="2139950" cy="213677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08591" y="4038599"/>
              <a:ext cx="2121407" cy="21183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304019" y="4034027"/>
              <a:ext cx="2131060" cy="2127885"/>
            </a:xfrm>
            <a:custGeom>
              <a:avLst/>
              <a:gdLst/>
              <a:ahLst/>
              <a:cxnLst/>
              <a:rect l="l" t="t" r="r" b="b"/>
              <a:pathLst>
                <a:path w="2131059" h="2127885">
                  <a:moveTo>
                    <a:pt x="0" y="2127504"/>
                  </a:moveTo>
                  <a:lnTo>
                    <a:pt x="2130552" y="2127504"/>
                  </a:lnTo>
                  <a:lnTo>
                    <a:pt x="2130552" y="0"/>
                  </a:lnTo>
                  <a:lnTo>
                    <a:pt x="0" y="0"/>
                  </a:lnTo>
                  <a:lnTo>
                    <a:pt x="0" y="2127504"/>
                  </a:lnTo>
                  <a:close/>
                </a:path>
              </a:pathLst>
            </a:custGeom>
            <a:ln w="9144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94175" y="6442659"/>
            <a:ext cx="6788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Активно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используем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ресурс: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УЧЕБНЫЕ ПОСОБИЯ,</a:t>
            </a:r>
            <a:r>
              <a:rPr sz="1800" b="1" i="1" spc="4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БАНК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СИТУАЦИЙ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7632" y="90932"/>
            <a:ext cx="7392670" cy="95631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047750" marR="5080" indent="-1035685">
              <a:lnSpc>
                <a:spcPts val="3479"/>
              </a:lnSpc>
              <a:spcBef>
                <a:spcPts val="520"/>
              </a:spcBef>
            </a:pPr>
            <a:r>
              <a:rPr sz="3200" dirty="0">
                <a:solidFill>
                  <a:srgbClr val="091AAB"/>
                </a:solidFill>
              </a:rPr>
              <a:t>Электронные </a:t>
            </a:r>
            <a:r>
              <a:rPr sz="3200" spc="-5" dirty="0">
                <a:solidFill>
                  <a:srgbClr val="091AAB"/>
                </a:solidFill>
              </a:rPr>
              <a:t>ресурсы по формированию </a:t>
            </a:r>
            <a:r>
              <a:rPr sz="3200" spc="-710" dirty="0">
                <a:solidFill>
                  <a:srgbClr val="091AAB"/>
                </a:solidFill>
              </a:rPr>
              <a:t> </a:t>
            </a:r>
            <a:r>
              <a:rPr sz="3200" spc="-5" dirty="0">
                <a:solidFill>
                  <a:srgbClr val="091AAB"/>
                </a:solidFill>
              </a:rPr>
              <a:t>функциональной</a:t>
            </a:r>
            <a:r>
              <a:rPr sz="3200" spc="-10" dirty="0">
                <a:solidFill>
                  <a:srgbClr val="091AAB"/>
                </a:solidFill>
              </a:rPr>
              <a:t> </a:t>
            </a:r>
            <a:r>
              <a:rPr sz="3200" dirty="0">
                <a:solidFill>
                  <a:srgbClr val="091AAB"/>
                </a:solidFill>
              </a:rPr>
              <a:t>грамотности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0" y="1333564"/>
            <a:ext cx="12122150" cy="3797935"/>
            <a:chOff x="0" y="1333564"/>
            <a:chExt cx="12122150" cy="37979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33564"/>
              <a:ext cx="12122040" cy="37973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199" y="2289047"/>
              <a:ext cx="381000" cy="4983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0" y="2289047"/>
              <a:ext cx="381000" cy="49834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8574" y="5598921"/>
            <a:ext cx="617458" cy="6060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38832" y="5635244"/>
            <a:ext cx="67697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http://skiv.instrao.ru/bank-zadaniy/estestvennonauchnaya-gramotnost/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849755" marR="5080" indent="-1035050">
              <a:lnSpc>
                <a:spcPts val="3460"/>
              </a:lnSpc>
              <a:spcBef>
                <a:spcPts val="535"/>
              </a:spcBef>
            </a:pPr>
            <a:r>
              <a:rPr dirty="0"/>
              <a:t>Электронные </a:t>
            </a:r>
            <a:r>
              <a:rPr spc="-5" dirty="0"/>
              <a:t>ресурсы по формированию </a:t>
            </a:r>
            <a:r>
              <a:rPr spc="-710" dirty="0"/>
              <a:t> </a:t>
            </a:r>
            <a:r>
              <a:rPr dirty="0"/>
              <a:t>функциональной</a:t>
            </a:r>
            <a:r>
              <a:rPr spc="-10" dirty="0"/>
              <a:t> </a:t>
            </a:r>
            <a:r>
              <a:rPr spc="5" dirty="0"/>
              <a:t>грамотности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1095403"/>
            <a:ext cx="7368540" cy="55362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91538" y="1237234"/>
            <a:ext cx="201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https://clck.ru/TeVYg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125" y="1214247"/>
            <a:ext cx="617522" cy="6059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647" y="1158239"/>
            <a:ext cx="798365" cy="9662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52777" y="4636770"/>
            <a:ext cx="5989320" cy="60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КОНЦЕПЦИЯ</a:t>
            </a:r>
            <a:r>
              <a:rPr sz="1400" b="1" u="heavy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ПРЕПОДАВАНИЯ</a:t>
            </a:r>
            <a:r>
              <a:rPr sz="1400" b="1" u="heavy" spc="5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ГЕОГРАФИИ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4471C4"/>
                </a:solidFill>
                <a:latin typeface="Arial"/>
                <a:cs typeface="Arial"/>
              </a:rPr>
              <a:t>HTTPS://DOCS.EDU.GOV.RU/DOCUMENT/54DAF271F2CC70FC543D88114FA83250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9466" y="3029534"/>
            <a:ext cx="42487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ФЕДЕРАЛЬНЫЙ</a:t>
            </a:r>
            <a:r>
              <a:rPr sz="1400" b="1" u="heavy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ПЕРЕЧЕНЬ</a:t>
            </a:r>
            <a:r>
              <a:rPr sz="1400" b="1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УЧЕБНИКОВ</a:t>
            </a:r>
            <a:r>
              <a:rPr sz="1400" b="1" spc="-5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1400" b="1" spc="-5" dirty="0">
                <a:solidFill>
                  <a:srgbClr val="4471C4"/>
                </a:solidFill>
                <a:latin typeface="Arial"/>
                <a:cs typeface="Arial"/>
              </a:rPr>
              <a:t>2022г.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744" y="4236720"/>
            <a:ext cx="889347" cy="108204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343393" y="1383030"/>
            <a:ext cx="5715" cy="1656080"/>
          </a:xfrm>
          <a:custGeom>
            <a:avLst/>
            <a:gdLst/>
            <a:ahLst/>
            <a:cxnLst/>
            <a:rect l="l" t="t" r="r" b="b"/>
            <a:pathLst>
              <a:path w="5715" h="1656080">
                <a:moveTo>
                  <a:pt x="5206" y="0"/>
                </a:moveTo>
                <a:lnTo>
                  <a:pt x="0" y="1656080"/>
                </a:lnTo>
              </a:path>
            </a:pathLst>
          </a:custGeom>
          <a:ln w="2895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92211" y="1373217"/>
            <a:ext cx="4335780" cy="457190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73768" y="886967"/>
            <a:ext cx="1725168" cy="2636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68614" y="6082690"/>
            <a:ext cx="2616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Нормативные</a:t>
            </a:r>
            <a:r>
              <a:rPr sz="16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документы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1674" y="1374394"/>
            <a:ext cx="58845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40" dirty="0">
                <a:solidFill>
                  <a:srgbClr val="4471C4"/>
                </a:solidFill>
                <a:latin typeface="Arial"/>
                <a:cs typeface="Arial"/>
              </a:rPr>
              <a:t>ФЗ-№273</a:t>
            </a:r>
            <a:r>
              <a:rPr sz="1400" b="1" spc="1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4471C4"/>
                </a:solidFill>
                <a:latin typeface="Arial"/>
                <a:cs typeface="Arial"/>
              </a:rPr>
              <a:t>«ОБ</a:t>
            </a:r>
            <a:r>
              <a:rPr sz="1400" b="1" spc="16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4471C4"/>
                </a:solidFill>
                <a:latin typeface="Arial"/>
                <a:cs typeface="Arial"/>
              </a:rPr>
              <a:t>ОБРАЗОВАНИИ</a:t>
            </a:r>
            <a:r>
              <a:rPr sz="1400" b="1" spc="2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471C4"/>
                </a:solidFill>
                <a:latin typeface="Arial"/>
                <a:cs typeface="Arial"/>
              </a:rPr>
              <a:t>В</a:t>
            </a:r>
            <a:r>
              <a:rPr sz="1400" b="1" spc="1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4471C4"/>
                </a:solidFill>
                <a:latin typeface="Arial"/>
                <a:cs typeface="Arial"/>
              </a:rPr>
              <a:t>РОССИЙСКОЙ</a:t>
            </a:r>
            <a:r>
              <a:rPr sz="1400" b="1" spc="1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400" b="1" spc="60" dirty="0">
                <a:solidFill>
                  <a:srgbClr val="4471C4"/>
                </a:solidFill>
                <a:latin typeface="Arial"/>
                <a:cs typeface="Arial"/>
              </a:rPr>
              <a:t>ФЕДЕРАЦИИ»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7920" y="2740151"/>
            <a:ext cx="938995" cy="113995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68678" y="250952"/>
            <a:ext cx="93459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3540760" algn="l"/>
                <a:tab pos="4273550" algn="l"/>
              </a:tabLst>
            </a:pPr>
            <a:r>
              <a:rPr spc="-5" dirty="0"/>
              <a:t>Правовые</a:t>
            </a:r>
            <a:r>
              <a:rPr spc="30" dirty="0"/>
              <a:t> </a:t>
            </a:r>
            <a:r>
              <a:rPr spc="-5" dirty="0"/>
              <a:t>ориентиры	для	образовательной</a:t>
            </a:r>
            <a:r>
              <a:rPr spc="30" dirty="0"/>
              <a:t> </a:t>
            </a:r>
            <a:r>
              <a:rPr spc="-5" dirty="0"/>
              <a:t>организации</a:t>
            </a:r>
            <a:r>
              <a:rPr spc="15" dirty="0"/>
              <a:t> </a:t>
            </a:r>
            <a:r>
              <a:rPr spc="-5" dirty="0"/>
              <a:t>в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2023-2024</a:t>
            </a:r>
            <a:r>
              <a:rPr spc="35" dirty="0"/>
              <a:t> </a:t>
            </a:r>
            <a:r>
              <a:rPr spc="-5" dirty="0"/>
              <a:t>учебном</a:t>
            </a:r>
            <a:r>
              <a:rPr dirty="0"/>
              <a:t> </a:t>
            </a:r>
            <a:r>
              <a:rPr spc="-5" dirty="0"/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7441" y="720928"/>
            <a:ext cx="825245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1AAB"/>
                </a:solidFill>
              </a:rPr>
              <a:t>Формирование</a:t>
            </a:r>
            <a:r>
              <a:rPr sz="3200" spc="-20" dirty="0">
                <a:solidFill>
                  <a:srgbClr val="091AAB"/>
                </a:solidFill>
              </a:rPr>
              <a:t> </a:t>
            </a:r>
            <a:r>
              <a:rPr sz="3200" spc="-5" dirty="0">
                <a:solidFill>
                  <a:srgbClr val="091AAB"/>
                </a:solidFill>
              </a:rPr>
              <a:t>функциональной</a:t>
            </a:r>
            <a:r>
              <a:rPr sz="3200" spc="20" dirty="0">
                <a:solidFill>
                  <a:srgbClr val="091AAB"/>
                </a:solidFill>
              </a:rPr>
              <a:t> </a:t>
            </a:r>
            <a:r>
              <a:rPr sz="3200" dirty="0">
                <a:solidFill>
                  <a:srgbClr val="091AAB"/>
                </a:solidFill>
              </a:rPr>
              <a:t>грамотности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1710969"/>
            <a:ext cx="3493135" cy="110299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900" i="1" spc="-5" dirty="0">
                <a:solidFill>
                  <a:srgbClr val="2E5496"/>
                </a:solidFill>
                <a:latin typeface="Calibri"/>
                <a:cs typeface="Calibri"/>
              </a:rPr>
              <a:t>Портал</a:t>
            </a:r>
            <a:r>
              <a:rPr sz="1900" i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5496"/>
                </a:solidFill>
                <a:latin typeface="Calibri"/>
                <a:cs typeface="Calibri"/>
              </a:rPr>
              <a:t>РЭШ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900" i="1" spc="-5" dirty="0">
                <a:solidFill>
                  <a:srgbClr val="2E5496"/>
                </a:solidFill>
                <a:latin typeface="Calibri"/>
                <a:cs typeface="Calibri"/>
              </a:rPr>
              <a:t>(Российская электронная</a:t>
            </a:r>
            <a:r>
              <a:rPr sz="1900" i="1" spc="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2E5496"/>
                </a:solidFill>
                <a:latin typeface="Calibri"/>
                <a:cs typeface="Calibri"/>
              </a:rPr>
              <a:t>школа)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900" u="heavy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  <a:hlinkClick r:id="rId2"/>
              </a:rPr>
              <a:t>https://fg.resh.edu.ru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0228" y="3290442"/>
            <a:ext cx="120014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900" spc="-5" dirty="0">
                <a:solidFill>
                  <a:srgbClr val="2E5496"/>
                </a:solidFill>
                <a:latin typeface="Calibri"/>
                <a:cs typeface="Calibri"/>
              </a:rPr>
              <a:t>•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4224188"/>
            <a:ext cx="4258945" cy="1758314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800" i="1" spc="-5" dirty="0">
                <a:solidFill>
                  <a:srgbClr val="2E5496"/>
                </a:solidFill>
                <a:latin typeface="Calibri"/>
                <a:cs typeface="Calibri"/>
              </a:rPr>
              <a:t>Сетевой</a:t>
            </a:r>
            <a:r>
              <a:rPr sz="1800" i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2E5496"/>
                </a:solidFill>
                <a:latin typeface="Calibri"/>
                <a:cs typeface="Calibri"/>
              </a:rPr>
              <a:t>комплекс</a:t>
            </a:r>
            <a:r>
              <a:rPr sz="1800" i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5496"/>
                </a:solidFill>
                <a:latin typeface="Calibri"/>
                <a:cs typeface="Calibri"/>
              </a:rPr>
              <a:t>информационного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800" i="1" spc="-5" dirty="0">
                <a:solidFill>
                  <a:srgbClr val="2E5496"/>
                </a:solidFill>
                <a:latin typeface="Calibri"/>
                <a:cs typeface="Calibri"/>
              </a:rPr>
              <a:t>взаимодействия </a:t>
            </a:r>
            <a:r>
              <a:rPr sz="1800" i="1" dirty="0">
                <a:solidFill>
                  <a:srgbClr val="2E5496"/>
                </a:solidFill>
                <a:latin typeface="Calibri"/>
                <a:cs typeface="Calibri"/>
              </a:rPr>
              <a:t>субъектов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800" i="1" spc="-5" dirty="0">
                <a:solidFill>
                  <a:srgbClr val="2E5496"/>
                </a:solidFill>
                <a:latin typeface="Calibri"/>
                <a:cs typeface="Calibri"/>
              </a:rPr>
              <a:t>Российской</a:t>
            </a:r>
            <a:r>
              <a:rPr sz="1800" i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5496"/>
                </a:solidFill>
                <a:latin typeface="Calibri"/>
                <a:cs typeface="Calibri"/>
              </a:rPr>
              <a:t>Федерации </a:t>
            </a:r>
            <a:r>
              <a:rPr sz="1800" i="1" dirty="0">
                <a:solidFill>
                  <a:srgbClr val="2E5496"/>
                </a:solidFill>
                <a:latin typeface="Calibri"/>
                <a:cs typeface="Calibri"/>
              </a:rPr>
              <a:t>в</a:t>
            </a:r>
            <a:r>
              <a:rPr sz="1800" i="1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2E5496"/>
                </a:solidFill>
                <a:latin typeface="Calibri"/>
                <a:cs typeface="Calibri"/>
              </a:rPr>
              <a:t>проекте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i="1" spc="-5" dirty="0">
                <a:solidFill>
                  <a:srgbClr val="2E5496"/>
                </a:solidFill>
                <a:latin typeface="Calibri"/>
                <a:cs typeface="Calibri"/>
              </a:rPr>
              <a:t>«Мониторинг</a:t>
            </a:r>
            <a:r>
              <a:rPr sz="1800" i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5496"/>
                </a:solidFill>
                <a:latin typeface="Calibri"/>
                <a:cs typeface="Calibri"/>
              </a:rPr>
              <a:t>формирования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800" i="1" dirty="0">
                <a:solidFill>
                  <a:srgbClr val="2E5496"/>
                </a:solidFill>
                <a:latin typeface="Calibri"/>
                <a:cs typeface="Calibri"/>
              </a:rPr>
              <a:t>функциональной</a:t>
            </a:r>
            <a:r>
              <a:rPr sz="1800" i="1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5496"/>
                </a:solidFill>
                <a:latin typeface="Calibri"/>
                <a:cs typeface="Calibri"/>
              </a:rPr>
              <a:t>грамотности</a:t>
            </a:r>
            <a:r>
              <a:rPr sz="1800" i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5496"/>
                </a:solidFill>
                <a:latin typeface="Calibri"/>
                <a:cs typeface="Calibri"/>
              </a:rPr>
              <a:t>учащихся»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1551432"/>
            <a:ext cx="3534155" cy="250850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777740" y="1514842"/>
            <a:ext cx="6901180" cy="4212590"/>
            <a:chOff x="4777740" y="1514842"/>
            <a:chExt cx="6901180" cy="42125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9655" y="1514842"/>
              <a:ext cx="2808781" cy="42123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15400" y="1551432"/>
              <a:ext cx="2667000" cy="4079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900922" y="1536954"/>
              <a:ext cx="2696210" cy="4109085"/>
            </a:xfrm>
            <a:custGeom>
              <a:avLst/>
              <a:gdLst/>
              <a:ahLst/>
              <a:cxnLst/>
              <a:rect l="l" t="t" r="r" b="b"/>
              <a:pathLst>
                <a:path w="2696209" h="4109085">
                  <a:moveTo>
                    <a:pt x="0" y="4108704"/>
                  </a:moveTo>
                  <a:lnTo>
                    <a:pt x="2695955" y="4108704"/>
                  </a:lnTo>
                  <a:lnTo>
                    <a:pt x="2695955" y="0"/>
                  </a:lnTo>
                  <a:lnTo>
                    <a:pt x="0" y="0"/>
                  </a:lnTo>
                  <a:lnTo>
                    <a:pt x="0" y="4108704"/>
                  </a:lnTo>
                  <a:close/>
                </a:path>
              </a:pathLst>
            </a:custGeom>
            <a:ln w="28955">
              <a:solidFill>
                <a:srgbClr val="2E549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7740" y="4396740"/>
              <a:ext cx="4572000" cy="118414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334761" y="5616702"/>
            <a:ext cx="2924810" cy="739140"/>
          </a:xfrm>
          <a:prstGeom prst="rect">
            <a:avLst/>
          </a:prstGeom>
          <a:ln w="19811">
            <a:solidFill>
              <a:srgbClr val="FF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90195" marR="283845" indent="1270" algn="ctr">
              <a:lnSpc>
                <a:spcPct val="100000"/>
              </a:lnSpc>
              <a:spcBef>
                <a:spcPts val="275"/>
              </a:spcBef>
            </a:pPr>
            <a:r>
              <a:rPr sz="1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http://skiv.instrao.ru/bank- </a:t>
            </a:r>
            <a:r>
              <a:rPr sz="1400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1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zadaniy/estestvennonauchnaya- </a:t>
            </a:r>
            <a:r>
              <a:rPr sz="1400" spc="-305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1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gramotnost/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86622" y="5728518"/>
            <a:ext cx="626598" cy="6240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96111"/>
            <a:ext cx="12189460" cy="925194"/>
            <a:chOff x="0" y="896111"/>
            <a:chExt cx="12189460" cy="925194"/>
          </a:xfrm>
        </p:grpSpPr>
        <p:sp>
          <p:nvSpPr>
            <p:cNvPr id="3" name="object 3"/>
            <p:cNvSpPr/>
            <p:nvPr/>
          </p:nvSpPr>
          <p:spPr>
            <a:xfrm>
              <a:off x="0" y="1028699"/>
              <a:ext cx="12189460" cy="792480"/>
            </a:xfrm>
            <a:custGeom>
              <a:avLst/>
              <a:gdLst/>
              <a:ahLst/>
              <a:cxnLst/>
              <a:rect l="l" t="t" r="r" b="b"/>
              <a:pathLst>
                <a:path w="12189460" h="792480">
                  <a:moveTo>
                    <a:pt x="12188952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12188952" y="79247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28699"/>
              <a:ext cx="1751330" cy="792480"/>
            </a:xfrm>
            <a:custGeom>
              <a:avLst/>
              <a:gdLst/>
              <a:ahLst/>
              <a:cxnLst/>
              <a:rect l="l" t="t" r="r" b="b"/>
              <a:pathLst>
                <a:path w="1751330" h="792480">
                  <a:moveTo>
                    <a:pt x="1751076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1751076" y="792479"/>
                  </a:lnTo>
                  <a:lnTo>
                    <a:pt x="1751076" y="0"/>
                  </a:lnTo>
                  <a:close/>
                </a:path>
              </a:pathLst>
            </a:custGeom>
            <a:solidFill>
              <a:srgbClr val="40A7E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8128" y="896111"/>
              <a:ext cx="109727" cy="103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7667" y="896111"/>
              <a:ext cx="74676" cy="103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3680" y="896111"/>
              <a:ext cx="102108" cy="1051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8647" y="896111"/>
              <a:ext cx="92963" cy="1051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8104" y="896111"/>
              <a:ext cx="74675" cy="1036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2947" y="896111"/>
              <a:ext cx="80772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24116" y="896111"/>
              <a:ext cx="249935" cy="1325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5388" y="896111"/>
              <a:ext cx="332231" cy="10363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32359" y="1103782"/>
            <a:ext cx="5175885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4505" marR="400685">
              <a:lnSpc>
                <a:spcPct val="120000"/>
              </a:lnSpc>
              <a:spcBef>
                <a:spcPts val="100"/>
              </a:spcBef>
            </a:pP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Ф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УН</a:t>
            </a: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К</a:t>
            </a:r>
            <a:r>
              <a:rPr sz="1600" spc="-20" dirty="0">
                <a:solidFill>
                  <a:srgbClr val="0D0D0D"/>
                </a:solidFill>
                <a:latin typeface="Calibri Light"/>
                <a:cs typeface="Calibri Light"/>
              </a:rPr>
              <a:t>Ц</a:t>
            </a:r>
            <a:r>
              <a:rPr sz="1600" spc="-25" dirty="0">
                <a:solidFill>
                  <a:srgbClr val="0D0D0D"/>
                </a:solidFill>
                <a:latin typeface="Calibri Light"/>
                <a:cs typeface="Calibri Light"/>
              </a:rPr>
              <a:t>И</a:t>
            </a:r>
            <a:r>
              <a:rPr sz="1600" spc="-30" dirty="0">
                <a:solidFill>
                  <a:srgbClr val="0D0D0D"/>
                </a:solidFill>
                <a:latin typeface="Calibri Light"/>
                <a:cs typeface="Calibri Light"/>
              </a:rPr>
              <a:t>О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Н</a:t>
            </a:r>
            <a:r>
              <a:rPr sz="1600" spc="-20" dirty="0">
                <a:solidFill>
                  <a:srgbClr val="0D0D0D"/>
                </a:solidFill>
                <a:latin typeface="Calibri Light"/>
                <a:cs typeface="Calibri Light"/>
              </a:rPr>
              <a:t>АЛ</a:t>
            </a:r>
            <a:r>
              <a:rPr sz="1600" spc="-30" dirty="0">
                <a:solidFill>
                  <a:srgbClr val="0D0D0D"/>
                </a:solidFill>
                <a:latin typeface="Calibri Light"/>
                <a:cs typeface="Calibri Light"/>
              </a:rPr>
              <a:t>Ь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Н</a:t>
            </a:r>
            <a:r>
              <a:rPr sz="1600" spc="-20" dirty="0">
                <a:solidFill>
                  <a:srgbClr val="0D0D0D"/>
                </a:solidFill>
                <a:latin typeface="Calibri Light"/>
                <a:cs typeface="Calibri Light"/>
              </a:rPr>
              <a:t>А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Я</a:t>
            </a:r>
            <a:r>
              <a:rPr sz="1600" spc="-7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Г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Р</a:t>
            </a:r>
            <a:r>
              <a:rPr sz="1600" spc="-20" dirty="0">
                <a:solidFill>
                  <a:srgbClr val="0D0D0D"/>
                </a:solidFill>
                <a:latin typeface="Calibri Light"/>
                <a:cs typeface="Calibri Light"/>
              </a:rPr>
              <a:t>А</a:t>
            </a:r>
            <a:r>
              <a:rPr sz="1600" spc="-25" dirty="0">
                <a:solidFill>
                  <a:srgbClr val="0D0D0D"/>
                </a:solidFill>
                <a:latin typeface="Calibri Light"/>
                <a:cs typeface="Calibri Light"/>
              </a:rPr>
              <a:t>М</a:t>
            </a:r>
            <a:r>
              <a:rPr sz="1600" spc="-30" dirty="0">
                <a:solidFill>
                  <a:srgbClr val="0D0D0D"/>
                </a:solidFill>
                <a:latin typeface="Calibri Light"/>
                <a:cs typeface="Calibri Light"/>
              </a:rPr>
              <a:t>О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Т</a:t>
            </a:r>
            <a:r>
              <a:rPr sz="1600" spc="-25" dirty="0">
                <a:solidFill>
                  <a:srgbClr val="0D0D0D"/>
                </a:solidFill>
                <a:latin typeface="Calibri Light"/>
                <a:cs typeface="Calibri Light"/>
              </a:rPr>
              <a:t>Н</a:t>
            </a:r>
            <a:r>
              <a:rPr sz="1600" spc="-20" dirty="0">
                <a:solidFill>
                  <a:srgbClr val="0D0D0D"/>
                </a:solidFill>
                <a:latin typeface="Calibri Light"/>
                <a:cs typeface="Calibri Light"/>
              </a:rPr>
              <a:t>О</a:t>
            </a:r>
            <a:r>
              <a:rPr sz="1600" spc="-35" dirty="0">
                <a:solidFill>
                  <a:srgbClr val="0D0D0D"/>
                </a:solidFill>
                <a:latin typeface="Calibri Light"/>
                <a:cs typeface="Calibri Light"/>
              </a:rPr>
              <a:t>С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Т</a:t>
            </a:r>
            <a:r>
              <a:rPr sz="1600" spc="-25" dirty="0">
                <a:solidFill>
                  <a:srgbClr val="0D0D0D"/>
                </a:solidFill>
                <a:latin typeface="Calibri Light"/>
                <a:cs typeface="Calibri Light"/>
              </a:rPr>
              <a:t>Ь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.  </a:t>
            </a: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ТРЕНАЖЁРЫ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5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Clr>
                <a:srgbClr val="0073B8"/>
              </a:buClr>
              <a:buSzPct val="65517"/>
              <a:buFont typeface="Franklin Gothic Medium"/>
              <a:buChar char="►"/>
              <a:tabLst>
                <a:tab pos="299085" algn="l"/>
                <a:tab pos="299720" algn="l"/>
              </a:tabLst>
            </a:pPr>
            <a:r>
              <a:rPr sz="1450" spc="5" dirty="0">
                <a:latin typeface="Calibri"/>
                <a:cs typeface="Calibri"/>
              </a:rPr>
              <a:t>Помогают </a:t>
            </a:r>
            <a:r>
              <a:rPr sz="1450" spc="28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формировать </a:t>
            </a:r>
            <a:r>
              <a:rPr sz="1450" spc="28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умение </a:t>
            </a:r>
            <a:r>
              <a:rPr sz="1450" spc="28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осознанно </a:t>
            </a:r>
            <a:r>
              <a:rPr sz="1450" spc="28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использовать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8340" y="118617"/>
            <a:ext cx="8996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91AAB"/>
                </a:solidFill>
              </a:rPr>
              <a:t>Серия</a:t>
            </a:r>
            <a:r>
              <a:rPr spc="40" dirty="0">
                <a:solidFill>
                  <a:srgbClr val="091AAB"/>
                </a:solidFill>
              </a:rPr>
              <a:t> </a:t>
            </a:r>
            <a:r>
              <a:rPr spc="-5" dirty="0">
                <a:solidFill>
                  <a:srgbClr val="091AAB"/>
                </a:solidFill>
              </a:rPr>
              <a:t>«ФУНКЦИОНАЛЬНАЯ</a:t>
            </a:r>
            <a:r>
              <a:rPr spc="30" dirty="0">
                <a:solidFill>
                  <a:srgbClr val="091AAB"/>
                </a:solidFill>
              </a:rPr>
              <a:t> </a:t>
            </a:r>
            <a:r>
              <a:rPr spc="-10" dirty="0">
                <a:solidFill>
                  <a:srgbClr val="091AAB"/>
                </a:solidFill>
              </a:rPr>
              <a:t>ГРАМОТНОСТЬ.</a:t>
            </a:r>
            <a:r>
              <a:rPr spc="25" dirty="0">
                <a:solidFill>
                  <a:srgbClr val="091AAB"/>
                </a:solidFill>
              </a:rPr>
              <a:t> </a:t>
            </a:r>
            <a:r>
              <a:rPr spc="-10" dirty="0">
                <a:solidFill>
                  <a:srgbClr val="091AAB"/>
                </a:solidFill>
              </a:rPr>
              <a:t>ТРЕНАЖЁРЫ»</a:t>
            </a:r>
          </a:p>
        </p:txBody>
      </p:sp>
      <p:sp>
        <p:nvSpPr>
          <p:cNvPr id="15" name="object 15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2700" y="79705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38" y="0"/>
                </a:moveTo>
                <a:lnTo>
                  <a:pt x="0" y="0"/>
                </a:lnTo>
                <a:lnTo>
                  <a:pt x="0" y="27432"/>
                </a:lnTo>
                <a:lnTo>
                  <a:pt x="483107" y="27432"/>
                </a:lnTo>
                <a:lnTo>
                  <a:pt x="481838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91528" y="589787"/>
            <a:ext cx="730250" cy="256540"/>
          </a:xfrm>
          <a:custGeom>
            <a:avLst/>
            <a:gdLst/>
            <a:ahLst/>
            <a:cxnLst/>
            <a:rect l="l" t="t" r="r" b="b"/>
            <a:pathLst>
              <a:path w="730250" h="256540">
                <a:moveTo>
                  <a:pt x="202692" y="28067"/>
                </a:moveTo>
                <a:lnTo>
                  <a:pt x="191770" y="25031"/>
                </a:lnTo>
                <a:lnTo>
                  <a:pt x="191770" y="36449"/>
                </a:lnTo>
                <a:lnTo>
                  <a:pt x="185039" y="127381"/>
                </a:lnTo>
                <a:lnTo>
                  <a:pt x="158877" y="128651"/>
                </a:lnTo>
                <a:lnTo>
                  <a:pt x="163068" y="51562"/>
                </a:lnTo>
                <a:lnTo>
                  <a:pt x="131953" y="46355"/>
                </a:lnTo>
                <a:lnTo>
                  <a:pt x="130683" y="131318"/>
                </a:lnTo>
                <a:lnTo>
                  <a:pt x="101981" y="132969"/>
                </a:lnTo>
                <a:lnTo>
                  <a:pt x="101981" y="243459"/>
                </a:lnTo>
                <a:lnTo>
                  <a:pt x="51435" y="223647"/>
                </a:lnTo>
                <a:lnTo>
                  <a:pt x="24511" y="212725"/>
                </a:lnTo>
                <a:lnTo>
                  <a:pt x="17653" y="127381"/>
                </a:lnTo>
                <a:lnTo>
                  <a:pt x="36703" y="128651"/>
                </a:lnTo>
                <a:lnTo>
                  <a:pt x="37439" y="127381"/>
                </a:lnTo>
                <a:lnTo>
                  <a:pt x="51435" y="103505"/>
                </a:lnTo>
                <a:lnTo>
                  <a:pt x="62420" y="85344"/>
                </a:lnTo>
                <a:lnTo>
                  <a:pt x="73406" y="67183"/>
                </a:lnTo>
                <a:lnTo>
                  <a:pt x="72009" y="90932"/>
                </a:lnTo>
                <a:lnTo>
                  <a:pt x="73406" y="131318"/>
                </a:lnTo>
                <a:lnTo>
                  <a:pt x="101981" y="132969"/>
                </a:lnTo>
                <a:lnTo>
                  <a:pt x="101981" y="67183"/>
                </a:lnTo>
                <a:lnTo>
                  <a:pt x="101981" y="19558"/>
                </a:lnTo>
                <a:lnTo>
                  <a:pt x="101981" y="11303"/>
                </a:lnTo>
                <a:lnTo>
                  <a:pt x="191770" y="36449"/>
                </a:lnTo>
                <a:lnTo>
                  <a:pt x="191770" y="25031"/>
                </a:lnTo>
                <a:lnTo>
                  <a:pt x="142532" y="11303"/>
                </a:lnTo>
                <a:lnTo>
                  <a:pt x="101981" y="0"/>
                </a:lnTo>
                <a:lnTo>
                  <a:pt x="72009" y="8255"/>
                </a:lnTo>
                <a:lnTo>
                  <a:pt x="72009" y="19558"/>
                </a:lnTo>
                <a:lnTo>
                  <a:pt x="51435" y="53213"/>
                </a:lnTo>
                <a:lnTo>
                  <a:pt x="33782" y="85344"/>
                </a:lnTo>
                <a:lnTo>
                  <a:pt x="33782" y="61468"/>
                </a:lnTo>
                <a:lnTo>
                  <a:pt x="32512" y="30734"/>
                </a:lnTo>
                <a:lnTo>
                  <a:pt x="51435" y="25146"/>
                </a:lnTo>
                <a:lnTo>
                  <a:pt x="72009" y="19558"/>
                </a:lnTo>
                <a:lnTo>
                  <a:pt x="72009" y="8255"/>
                </a:lnTo>
                <a:lnTo>
                  <a:pt x="0" y="28067"/>
                </a:lnTo>
                <a:lnTo>
                  <a:pt x="13462" y="220980"/>
                </a:lnTo>
                <a:lnTo>
                  <a:pt x="51435" y="236474"/>
                </a:lnTo>
                <a:lnTo>
                  <a:pt x="101981" y="256032"/>
                </a:lnTo>
                <a:lnTo>
                  <a:pt x="133134" y="243459"/>
                </a:lnTo>
                <a:lnTo>
                  <a:pt x="188849" y="220980"/>
                </a:lnTo>
                <a:lnTo>
                  <a:pt x="195465" y="128651"/>
                </a:lnTo>
                <a:lnTo>
                  <a:pt x="202692" y="28067"/>
                </a:lnTo>
                <a:close/>
              </a:path>
              <a:path w="730250" h="256540">
                <a:moveTo>
                  <a:pt x="729996" y="207264"/>
                </a:moveTo>
                <a:lnTo>
                  <a:pt x="249809" y="207264"/>
                </a:lnTo>
                <a:lnTo>
                  <a:pt x="246888" y="234696"/>
                </a:lnTo>
                <a:lnTo>
                  <a:pt x="729996" y="234696"/>
                </a:lnTo>
                <a:lnTo>
                  <a:pt x="729996" y="207264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0" y="6790944"/>
            <a:ext cx="12188825" cy="67310"/>
            <a:chOff x="0" y="6790944"/>
            <a:chExt cx="12188825" cy="67310"/>
          </a:xfrm>
        </p:grpSpPr>
        <p:sp>
          <p:nvSpPr>
            <p:cNvPr id="19" name="object 19"/>
            <p:cNvSpPr/>
            <p:nvPr/>
          </p:nvSpPr>
          <p:spPr>
            <a:xfrm>
              <a:off x="3501278" y="6790944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4"/>
                  </a:moveTo>
                  <a:lnTo>
                    <a:pt x="1752247" y="67054"/>
                  </a:lnTo>
                  <a:lnTo>
                    <a:pt x="1752247" y="0"/>
                  </a:lnTo>
                  <a:lnTo>
                    <a:pt x="0" y="0"/>
                  </a:lnTo>
                  <a:lnTo>
                    <a:pt x="0" y="67054"/>
                  </a:lnTo>
                  <a:close/>
                </a:path>
              </a:pathLst>
            </a:custGeom>
            <a:solidFill>
              <a:srgbClr val="43D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49199" y="6790944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4"/>
                  </a:moveTo>
                  <a:lnTo>
                    <a:pt x="1752247" y="67054"/>
                  </a:lnTo>
                  <a:lnTo>
                    <a:pt x="1752247" y="0"/>
                  </a:lnTo>
                  <a:lnTo>
                    <a:pt x="0" y="0"/>
                  </a:lnTo>
                  <a:lnTo>
                    <a:pt x="0" y="67054"/>
                  </a:lnTo>
                  <a:close/>
                </a:path>
              </a:pathLst>
            </a:custGeom>
            <a:solidFill>
              <a:srgbClr val="9ED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05604" y="6790944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4"/>
                  </a:moveTo>
                  <a:lnTo>
                    <a:pt x="1752247" y="67054"/>
                  </a:lnTo>
                  <a:lnTo>
                    <a:pt x="1752247" y="0"/>
                  </a:lnTo>
                  <a:lnTo>
                    <a:pt x="0" y="0"/>
                  </a:lnTo>
                  <a:lnTo>
                    <a:pt x="0" y="67054"/>
                  </a:lnTo>
                  <a:close/>
                </a:path>
              </a:pathLst>
            </a:custGeom>
            <a:solidFill>
              <a:srgbClr val="40A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53525" y="6790944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4"/>
                  </a:moveTo>
                  <a:lnTo>
                    <a:pt x="1752247" y="67054"/>
                  </a:lnTo>
                  <a:lnTo>
                    <a:pt x="1752247" y="0"/>
                  </a:lnTo>
                  <a:lnTo>
                    <a:pt x="0" y="0"/>
                  </a:lnTo>
                  <a:lnTo>
                    <a:pt x="0" y="67054"/>
                  </a:lnTo>
                  <a:close/>
                </a:path>
              </a:pathLst>
            </a:custGeom>
            <a:solidFill>
              <a:srgbClr val="40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09930" y="6790944"/>
              <a:ext cx="1678939" cy="67310"/>
            </a:xfrm>
            <a:custGeom>
              <a:avLst/>
              <a:gdLst/>
              <a:ahLst/>
              <a:cxnLst/>
              <a:rect l="l" t="t" r="r" b="b"/>
              <a:pathLst>
                <a:path w="1678940" h="67309">
                  <a:moveTo>
                    <a:pt x="0" y="0"/>
                  </a:moveTo>
                  <a:lnTo>
                    <a:pt x="0" y="67054"/>
                  </a:lnTo>
                  <a:lnTo>
                    <a:pt x="1678655" y="67054"/>
                  </a:lnTo>
                  <a:lnTo>
                    <a:pt x="16786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7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57851" y="6790944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4"/>
                  </a:moveTo>
                  <a:lnTo>
                    <a:pt x="1752247" y="67054"/>
                  </a:lnTo>
                  <a:lnTo>
                    <a:pt x="1752247" y="0"/>
                  </a:lnTo>
                  <a:lnTo>
                    <a:pt x="0" y="0"/>
                  </a:lnTo>
                  <a:lnTo>
                    <a:pt x="0" y="67054"/>
                  </a:lnTo>
                  <a:close/>
                </a:path>
              </a:pathLst>
            </a:custGeom>
            <a:solidFill>
              <a:srgbClr val="43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6790944"/>
              <a:ext cx="1749425" cy="67310"/>
            </a:xfrm>
            <a:custGeom>
              <a:avLst/>
              <a:gdLst/>
              <a:ahLst/>
              <a:cxnLst/>
              <a:rect l="l" t="t" r="r" b="b"/>
              <a:pathLst>
                <a:path w="1749425" h="67309">
                  <a:moveTo>
                    <a:pt x="0" y="67054"/>
                  </a:moveTo>
                  <a:lnTo>
                    <a:pt x="1749199" y="67054"/>
                  </a:lnTo>
                  <a:lnTo>
                    <a:pt x="1749199" y="0"/>
                  </a:lnTo>
                  <a:lnTo>
                    <a:pt x="0" y="0"/>
                  </a:lnTo>
                  <a:lnTo>
                    <a:pt x="0" y="67054"/>
                  </a:lnTo>
                  <a:close/>
                </a:path>
              </a:pathLst>
            </a:custGeom>
            <a:solidFill>
              <a:srgbClr val="F5B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8871" y="2389225"/>
            <a:ext cx="994410" cy="520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95"/>
              </a:spcBef>
            </a:pPr>
            <a:r>
              <a:rPr sz="1450" spc="10" dirty="0">
                <a:latin typeface="Calibri"/>
                <a:cs typeface="Calibri"/>
              </a:rPr>
              <a:t>п</a:t>
            </a:r>
            <a:r>
              <a:rPr sz="1450" dirty="0">
                <a:latin typeface="Calibri"/>
                <a:cs typeface="Calibri"/>
              </a:rPr>
              <a:t>о</a:t>
            </a:r>
            <a:r>
              <a:rPr sz="1450" spc="-5" dirty="0">
                <a:latin typeface="Calibri"/>
                <a:cs typeface="Calibri"/>
              </a:rPr>
              <a:t>л</a:t>
            </a:r>
            <a:r>
              <a:rPr sz="1450" spc="5" dirty="0">
                <a:latin typeface="Calibri"/>
                <a:cs typeface="Calibri"/>
              </a:rPr>
              <a:t>у</a:t>
            </a:r>
            <a:r>
              <a:rPr sz="1450" spc="-5" dirty="0">
                <a:latin typeface="Calibri"/>
                <a:cs typeface="Calibri"/>
              </a:rPr>
              <a:t>ч</a:t>
            </a:r>
            <a:r>
              <a:rPr sz="1450" spc="5" dirty="0">
                <a:latin typeface="Calibri"/>
                <a:cs typeface="Calibri"/>
              </a:rPr>
              <a:t>е</a:t>
            </a:r>
            <a:r>
              <a:rPr sz="1450" spc="15" dirty="0">
                <a:latin typeface="Calibri"/>
                <a:cs typeface="Calibri"/>
              </a:rPr>
              <a:t>н</a:t>
            </a:r>
            <a:r>
              <a:rPr sz="1450" spc="5" dirty="0">
                <a:latin typeface="Calibri"/>
                <a:cs typeface="Calibri"/>
              </a:rPr>
              <a:t>н</a:t>
            </a:r>
            <a:r>
              <a:rPr sz="1450" spc="-5" dirty="0">
                <a:latin typeface="Calibri"/>
                <a:cs typeface="Calibri"/>
              </a:rPr>
              <a:t>ы</a:t>
            </a:r>
            <a:r>
              <a:rPr sz="1450" dirty="0">
                <a:latin typeface="Calibri"/>
                <a:cs typeface="Calibri"/>
              </a:rPr>
              <a:t>е  </a:t>
            </a:r>
            <a:r>
              <a:rPr sz="1450" spc="5" dirty="0">
                <a:latin typeface="Calibri"/>
                <a:cs typeface="Calibri"/>
              </a:rPr>
              <a:t>жизненных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75638" y="2389225"/>
            <a:ext cx="3733800" cy="520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085" marR="5080" indent="-160020">
              <a:lnSpc>
                <a:spcPct val="111800"/>
              </a:lnSpc>
              <a:spcBef>
                <a:spcPts val="95"/>
              </a:spcBef>
              <a:tabLst>
                <a:tab pos="289560" algn="l"/>
                <a:tab pos="854075" algn="l"/>
                <a:tab pos="1080770" algn="l"/>
                <a:tab pos="1791335" algn="l"/>
                <a:tab pos="2334895" algn="l"/>
                <a:tab pos="2536190" algn="l"/>
                <a:tab pos="3011805" algn="l"/>
                <a:tab pos="3620135" algn="l"/>
              </a:tabLst>
            </a:pPr>
            <a:r>
              <a:rPr sz="1450" spc="5" dirty="0">
                <a:latin typeface="Calibri"/>
                <a:cs typeface="Calibri"/>
              </a:rPr>
              <a:t>в		</a:t>
            </a:r>
            <a:r>
              <a:rPr sz="1450" spc="15" dirty="0">
                <a:latin typeface="Calibri"/>
                <a:cs typeface="Calibri"/>
              </a:rPr>
              <a:t>х</a:t>
            </a:r>
            <a:r>
              <a:rPr sz="1450" dirty="0">
                <a:latin typeface="Calibri"/>
                <a:cs typeface="Calibri"/>
              </a:rPr>
              <a:t>од</a:t>
            </a:r>
            <a:r>
              <a:rPr sz="1450" spc="5" dirty="0">
                <a:latin typeface="Calibri"/>
                <a:cs typeface="Calibri"/>
              </a:rPr>
              <a:t>е</a:t>
            </a:r>
            <a:r>
              <a:rPr sz="1450" dirty="0">
                <a:latin typeface="Calibri"/>
                <a:cs typeface="Calibri"/>
              </a:rPr>
              <a:t>	о</a:t>
            </a:r>
            <a:r>
              <a:rPr sz="1450" spc="10" dirty="0">
                <a:latin typeface="Calibri"/>
                <a:cs typeface="Calibri"/>
              </a:rPr>
              <a:t>б</a:t>
            </a:r>
            <a:r>
              <a:rPr sz="1450" spc="5" dirty="0">
                <a:latin typeface="Calibri"/>
                <a:cs typeface="Calibri"/>
              </a:rPr>
              <a:t>у</a:t>
            </a:r>
            <a:r>
              <a:rPr sz="1450" spc="-5" dirty="0">
                <a:latin typeface="Calibri"/>
                <a:cs typeface="Calibri"/>
              </a:rPr>
              <a:t>ч</a:t>
            </a:r>
            <a:r>
              <a:rPr sz="1450" spc="5" dirty="0">
                <a:latin typeface="Calibri"/>
                <a:cs typeface="Calibri"/>
              </a:rPr>
              <a:t>ения</a:t>
            </a:r>
            <a:r>
              <a:rPr sz="1450" dirty="0">
                <a:latin typeface="Calibri"/>
                <a:cs typeface="Calibri"/>
              </a:rPr>
              <a:t>	</a:t>
            </a:r>
            <a:r>
              <a:rPr sz="1450" spc="15" dirty="0">
                <a:latin typeface="Calibri"/>
                <a:cs typeface="Calibri"/>
              </a:rPr>
              <a:t>з</a:t>
            </a:r>
            <a:r>
              <a:rPr sz="1450" spc="5" dirty="0">
                <a:latin typeface="Calibri"/>
                <a:cs typeface="Calibri"/>
              </a:rPr>
              <a:t>нания</a:t>
            </a:r>
            <a:r>
              <a:rPr sz="1450" dirty="0">
                <a:latin typeface="Calibri"/>
                <a:cs typeface="Calibri"/>
              </a:rPr>
              <a:t>	дл</a:t>
            </a:r>
            <a:r>
              <a:rPr sz="1450" spc="5" dirty="0">
                <a:latin typeface="Calibri"/>
                <a:cs typeface="Calibri"/>
              </a:rPr>
              <a:t>я</a:t>
            </a:r>
            <a:r>
              <a:rPr sz="1450" dirty="0">
                <a:latin typeface="Calibri"/>
                <a:cs typeface="Calibri"/>
              </a:rPr>
              <a:t>	реш</a:t>
            </a:r>
            <a:r>
              <a:rPr sz="1450" spc="5" dirty="0">
                <a:latin typeface="Calibri"/>
                <a:cs typeface="Calibri"/>
              </a:rPr>
              <a:t>ения  </a:t>
            </a:r>
            <a:r>
              <a:rPr sz="1450" spc="15" dirty="0">
                <a:latin typeface="Calibri"/>
                <a:cs typeface="Calibri"/>
              </a:rPr>
              <a:t>з</a:t>
            </a:r>
            <a:r>
              <a:rPr sz="1450" spc="10" dirty="0">
                <a:latin typeface="Calibri"/>
                <a:cs typeface="Calibri"/>
              </a:rPr>
              <a:t>а</a:t>
            </a:r>
            <a:r>
              <a:rPr sz="1450" dirty="0">
                <a:latin typeface="Calibri"/>
                <a:cs typeface="Calibri"/>
              </a:rPr>
              <a:t>д</a:t>
            </a:r>
            <a:r>
              <a:rPr sz="1450" spc="-5" dirty="0">
                <a:latin typeface="Calibri"/>
                <a:cs typeface="Calibri"/>
              </a:rPr>
              <a:t>а</a:t>
            </a:r>
            <a:r>
              <a:rPr sz="1450" spc="5" dirty="0">
                <a:latin typeface="Calibri"/>
                <a:cs typeface="Calibri"/>
              </a:rPr>
              <a:t>ч,</a:t>
            </a:r>
            <a:r>
              <a:rPr sz="1450" dirty="0">
                <a:latin typeface="Calibri"/>
                <a:cs typeface="Calibri"/>
              </a:rPr>
              <a:t>		</a:t>
            </a:r>
            <a:r>
              <a:rPr sz="1450" spc="10" dirty="0">
                <a:latin typeface="Calibri"/>
                <a:cs typeface="Calibri"/>
              </a:rPr>
              <a:t>р</a:t>
            </a:r>
            <a:r>
              <a:rPr sz="1450" spc="-5" dirty="0">
                <a:latin typeface="Calibri"/>
                <a:cs typeface="Calibri"/>
              </a:rPr>
              <a:t>а</a:t>
            </a:r>
            <a:r>
              <a:rPr sz="1450" spc="5" dirty="0">
                <a:latin typeface="Calibri"/>
                <a:cs typeface="Calibri"/>
              </a:rPr>
              <a:t>з</a:t>
            </a:r>
            <a:r>
              <a:rPr sz="1450" spc="-5" dirty="0">
                <a:latin typeface="Calibri"/>
                <a:cs typeface="Calibri"/>
              </a:rPr>
              <a:t>в</a:t>
            </a:r>
            <a:r>
              <a:rPr sz="1450" spc="5" dirty="0">
                <a:latin typeface="Calibri"/>
                <a:cs typeface="Calibri"/>
              </a:rPr>
              <a:t>и</a:t>
            </a:r>
            <a:r>
              <a:rPr sz="1450" spc="10" dirty="0">
                <a:latin typeface="Calibri"/>
                <a:cs typeface="Calibri"/>
              </a:rPr>
              <a:t>в</a:t>
            </a:r>
            <a:r>
              <a:rPr sz="1450" spc="-5" dirty="0">
                <a:latin typeface="Calibri"/>
                <a:cs typeface="Calibri"/>
              </a:rPr>
              <a:t>а</a:t>
            </a:r>
            <a:r>
              <a:rPr sz="1450" spc="20" dirty="0">
                <a:latin typeface="Calibri"/>
                <a:cs typeface="Calibri"/>
              </a:rPr>
              <a:t>ю</a:t>
            </a:r>
            <a:r>
              <a:rPr sz="1450" spc="5" dirty="0">
                <a:latin typeface="Calibri"/>
                <a:cs typeface="Calibri"/>
              </a:rPr>
              <a:t>т</a:t>
            </a:r>
            <a:r>
              <a:rPr sz="1450" dirty="0">
                <a:latin typeface="Calibri"/>
                <a:cs typeface="Calibri"/>
              </a:rPr>
              <a:t>	</a:t>
            </a:r>
            <a:r>
              <a:rPr sz="1450" spc="-5" dirty="0">
                <a:latin typeface="Calibri"/>
                <a:cs typeface="Calibri"/>
              </a:rPr>
              <a:t>а</a:t>
            </a:r>
            <a:r>
              <a:rPr sz="1450" spc="5" dirty="0">
                <a:latin typeface="Calibri"/>
                <a:cs typeface="Calibri"/>
              </a:rPr>
              <a:t>к</a:t>
            </a:r>
            <a:r>
              <a:rPr sz="1450" dirty="0">
                <a:latin typeface="Calibri"/>
                <a:cs typeface="Calibri"/>
              </a:rPr>
              <a:t>ти</a:t>
            </a:r>
            <a:r>
              <a:rPr sz="1450" spc="-5" dirty="0">
                <a:latin typeface="Calibri"/>
                <a:cs typeface="Calibri"/>
              </a:rPr>
              <a:t>в</a:t>
            </a:r>
            <a:r>
              <a:rPr sz="1450" spc="5" dirty="0">
                <a:latin typeface="Calibri"/>
                <a:cs typeface="Calibri"/>
              </a:rPr>
              <a:t>н</a:t>
            </a:r>
            <a:r>
              <a:rPr sz="1450" spc="-5" dirty="0">
                <a:latin typeface="Calibri"/>
                <a:cs typeface="Calibri"/>
              </a:rPr>
              <a:t>о</a:t>
            </a:r>
            <a:r>
              <a:rPr sz="1450" spc="5" dirty="0">
                <a:latin typeface="Calibri"/>
                <a:cs typeface="Calibri"/>
              </a:rPr>
              <a:t>с</a:t>
            </a:r>
            <a:r>
              <a:rPr sz="1450" dirty="0">
                <a:latin typeface="Calibri"/>
                <a:cs typeface="Calibri"/>
              </a:rPr>
              <a:t>т</a:t>
            </a:r>
            <a:r>
              <a:rPr sz="1450" spc="5" dirty="0">
                <a:latin typeface="Calibri"/>
                <a:cs typeface="Calibri"/>
              </a:rPr>
              <a:t>ь</a:t>
            </a:r>
            <a:r>
              <a:rPr sz="1450" dirty="0">
                <a:latin typeface="Calibri"/>
                <a:cs typeface="Calibri"/>
              </a:rPr>
              <a:t>	</a:t>
            </a:r>
            <a:r>
              <a:rPr sz="1450" spc="5" dirty="0">
                <a:latin typeface="Calibri"/>
                <a:cs typeface="Calibri"/>
              </a:rPr>
              <a:t>и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2359" y="2881985"/>
            <a:ext cx="5177155" cy="276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>
              <a:lnSpc>
                <a:spcPct val="111700"/>
              </a:lnSpc>
              <a:spcBef>
                <a:spcPts val="95"/>
              </a:spcBef>
            </a:pPr>
            <a:r>
              <a:rPr sz="1450" dirty="0">
                <a:latin typeface="Calibri"/>
                <a:cs typeface="Calibri"/>
              </a:rPr>
              <a:t>самостоятельность</a:t>
            </a:r>
            <a:r>
              <a:rPr sz="1450" spc="30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учащихся,</a:t>
            </a:r>
            <a:r>
              <a:rPr sz="1450" spc="29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вовлекают</a:t>
            </a:r>
            <a:r>
              <a:rPr sz="1450" spc="30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их</a:t>
            </a:r>
            <a:r>
              <a:rPr sz="1450" spc="29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в</a:t>
            </a:r>
            <a:r>
              <a:rPr sz="1450" spc="29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поисковую</a:t>
            </a:r>
            <a:r>
              <a:rPr sz="1450" spc="30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и </a:t>
            </a:r>
            <a:r>
              <a:rPr sz="1450" spc="-31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познавательную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деятельность</a:t>
            </a:r>
            <a:endParaRPr sz="145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11300"/>
              </a:lnSpc>
              <a:spcBef>
                <a:spcPts val="1100"/>
              </a:spcBef>
              <a:buClr>
                <a:srgbClr val="0073B8"/>
              </a:buClr>
              <a:buSzPct val="65517"/>
              <a:buFont typeface="Franklin Gothic Medium"/>
              <a:buChar char="►"/>
              <a:tabLst>
                <a:tab pos="299720" algn="l"/>
              </a:tabLst>
            </a:pPr>
            <a:r>
              <a:rPr sz="1450" spc="5" dirty="0">
                <a:latin typeface="Calibri"/>
                <a:cs typeface="Calibri"/>
              </a:rPr>
              <a:t>Содержат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разнообразные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практико-ориентированные </a:t>
            </a:r>
            <a:r>
              <a:rPr sz="1450" spc="-31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задания,</a:t>
            </a:r>
            <a:r>
              <a:rPr sz="1450" spc="5" dirty="0">
                <a:latin typeface="Calibri"/>
                <a:cs typeface="Calibri"/>
              </a:rPr>
              <a:t> позволяющие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школьникам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подготовиться</a:t>
            </a:r>
            <a:r>
              <a:rPr sz="1450" spc="33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к 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участию</a:t>
            </a:r>
            <a:r>
              <a:rPr sz="1450" spc="5" dirty="0">
                <a:latin typeface="Calibri"/>
                <a:cs typeface="Calibri"/>
              </a:rPr>
              <a:t> в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международных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исследованиях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качества 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образования.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Приведены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примеры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их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решений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и </a:t>
            </a:r>
            <a:r>
              <a:rPr sz="1450" dirty="0">
                <a:latin typeface="Calibri"/>
                <a:cs typeface="Calibri"/>
              </a:rPr>
              <a:t>ответы.</a:t>
            </a:r>
            <a:endParaRPr sz="145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11300"/>
              </a:lnSpc>
              <a:spcBef>
                <a:spcPts val="1100"/>
              </a:spcBef>
              <a:buClr>
                <a:srgbClr val="0073B8"/>
              </a:buClr>
              <a:buSzPct val="65517"/>
              <a:buFont typeface="Franklin Gothic Medium"/>
              <a:buChar char="►"/>
              <a:tabLst>
                <a:tab pos="299720" algn="l"/>
              </a:tabLst>
            </a:pPr>
            <a:r>
              <a:rPr sz="1450" spc="5" dirty="0">
                <a:latin typeface="Calibri"/>
                <a:cs typeface="Calibri"/>
              </a:rPr>
              <a:t>Могут</a:t>
            </a:r>
            <a:r>
              <a:rPr sz="1450" spc="3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использоваться</a:t>
            </a:r>
            <a:r>
              <a:rPr sz="1450" spc="5" dirty="0">
                <a:latin typeface="Calibri"/>
                <a:cs typeface="Calibri"/>
              </a:rPr>
              <a:t> учителями</a:t>
            </a:r>
            <a:r>
              <a:rPr sz="1450" spc="3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математики,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русского </a:t>
            </a:r>
            <a:r>
              <a:rPr sz="1450" spc="5" dirty="0">
                <a:latin typeface="Calibri"/>
                <a:cs typeface="Calibri"/>
              </a:rPr>
              <a:t> языка,</a:t>
            </a:r>
            <a:r>
              <a:rPr sz="1450" spc="34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обществознания,</a:t>
            </a:r>
            <a:r>
              <a:rPr sz="1450" spc="34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биологии,</a:t>
            </a:r>
            <a:r>
              <a:rPr sz="1450" spc="34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физики</a:t>
            </a:r>
            <a:r>
              <a:rPr sz="1450" spc="34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и</a:t>
            </a:r>
            <a:r>
              <a:rPr sz="1450" spc="3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химии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на 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уроках,</a:t>
            </a:r>
            <a:r>
              <a:rPr sz="1450" spc="5" dirty="0">
                <a:latin typeface="Calibri"/>
                <a:cs typeface="Calibri"/>
              </a:rPr>
              <a:t> во</a:t>
            </a:r>
            <a:r>
              <a:rPr sz="1450" spc="34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внеурочной</a:t>
            </a:r>
            <a:r>
              <a:rPr sz="1450" spc="3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деятельности,</a:t>
            </a:r>
            <a:r>
              <a:rPr sz="1450" spc="5" dirty="0">
                <a:latin typeface="Calibri"/>
                <a:cs typeface="Calibri"/>
              </a:rPr>
              <a:t> в</a:t>
            </a:r>
            <a:r>
              <a:rPr sz="1450" spc="34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системе 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дополнительного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образования,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семейного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образования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068567" y="1301496"/>
            <a:ext cx="5805170" cy="5223510"/>
            <a:chOff x="6068567" y="1301496"/>
            <a:chExt cx="5805170" cy="5223510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90863" y="3796003"/>
              <a:ext cx="2123749" cy="272854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40623" y="3907536"/>
              <a:ext cx="1837944" cy="244297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034527" y="3901440"/>
              <a:ext cx="1850389" cy="2455545"/>
            </a:xfrm>
            <a:custGeom>
              <a:avLst/>
              <a:gdLst/>
              <a:ahLst/>
              <a:cxnLst/>
              <a:rect l="l" t="t" r="r" b="b"/>
              <a:pathLst>
                <a:path w="1850390" h="2455545">
                  <a:moveTo>
                    <a:pt x="0" y="2455163"/>
                  </a:moveTo>
                  <a:lnTo>
                    <a:pt x="1850135" y="2455163"/>
                  </a:lnTo>
                  <a:lnTo>
                    <a:pt x="1850135" y="0"/>
                  </a:lnTo>
                  <a:lnTo>
                    <a:pt x="0" y="0"/>
                  </a:lnTo>
                  <a:lnTo>
                    <a:pt x="0" y="2455163"/>
                  </a:lnTo>
                  <a:close/>
                </a:path>
              </a:pathLst>
            </a:custGeom>
            <a:ln w="12192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80759" y="1313688"/>
              <a:ext cx="1824228" cy="244297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074663" y="1307592"/>
              <a:ext cx="1836420" cy="2455545"/>
            </a:xfrm>
            <a:custGeom>
              <a:avLst/>
              <a:gdLst/>
              <a:ahLst/>
              <a:cxnLst/>
              <a:rect l="l" t="t" r="r" b="b"/>
              <a:pathLst>
                <a:path w="1836420" h="2455545">
                  <a:moveTo>
                    <a:pt x="0" y="2455163"/>
                  </a:moveTo>
                  <a:lnTo>
                    <a:pt x="1836419" y="2455163"/>
                  </a:lnTo>
                  <a:lnTo>
                    <a:pt x="1836419" y="0"/>
                  </a:lnTo>
                  <a:lnTo>
                    <a:pt x="0" y="0"/>
                  </a:lnTo>
                  <a:lnTo>
                    <a:pt x="0" y="2455163"/>
                  </a:lnTo>
                  <a:close/>
                </a:path>
              </a:pathLst>
            </a:custGeom>
            <a:ln w="12192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80759" y="3907536"/>
              <a:ext cx="1824228" cy="24429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074663" y="3901440"/>
              <a:ext cx="1836420" cy="2455545"/>
            </a:xfrm>
            <a:custGeom>
              <a:avLst/>
              <a:gdLst/>
              <a:ahLst/>
              <a:cxnLst/>
              <a:rect l="l" t="t" r="r" b="b"/>
              <a:pathLst>
                <a:path w="1836420" h="2455545">
                  <a:moveTo>
                    <a:pt x="0" y="2455163"/>
                  </a:moveTo>
                  <a:lnTo>
                    <a:pt x="1836419" y="2455163"/>
                  </a:lnTo>
                  <a:lnTo>
                    <a:pt x="1836419" y="0"/>
                  </a:lnTo>
                  <a:lnTo>
                    <a:pt x="0" y="0"/>
                  </a:lnTo>
                  <a:lnTo>
                    <a:pt x="0" y="2455163"/>
                  </a:lnTo>
                  <a:close/>
                </a:path>
              </a:pathLst>
            </a:custGeom>
            <a:ln w="12192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54339" y="1313688"/>
              <a:ext cx="1824227" cy="24429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048244" y="1307592"/>
              <a:ext cx="1836420" cy="2455545"/>
            </a:xfrm>
            <a:custGeom>
              <a:avLst/>
              <a:gdLst/>
              <a:ahLst/>
              <a:cxnLst/>
              <a:rect l="l" t="t" r="r" b="b"/>
              <a:pathLst>
                <a:path w="1836420" h="2455545">
                  <a:moveTo>
                    <a:pt x="0" y="2455163"/>
                  </a:moveTo>
                  <a:lnTo>
                    <a:pt x="1836420" y="2455163"/>
                  </a:lnTo>
                  <a:lnTo>
                    <a:pt x="1836420" y="0"/>
                  </a:lnTo>
                  <a:lnTo>
                    <a:pt x="0" y="0"/>
                  </a:lnTo>
                  <a:lnTo>
                    <a:pt x="0" y="2455163"/>
                  </a:lnTo>
                  <a:close/>
                </a:path>
              </a:pathLst>
            </a:custGeom>
            <a:ln w="12192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29444" y="1313688"/>
              <a:ext cx="1834896" cy="244297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0024871" y="1309116"/>
              <a:ext cx="1844039" cy="2452370"/>
            </a:xfrm>
            <a:custGeom>
              <a:avLst/>
              <a:gdLst/>
              <a:ahLst/>
              <a:cxnLst/>
              <a:rect l="l" t="t" r="r" b="b"/>
              <a:pathLst>
                <a:path w="1844040" h="2452370">
                  <a:moveTo>
                    <a:pt x="0" y="2452116"/>
                  </a:moveTo>
                  <a:lnTo>
                    <a:pt x="1844039" y="2452116"/>
                  </a:lnTo>
                  <a:lnTo>
                    <a:pt x="1844039" y="0"/>
                  </a:lnTo>
                  <a:lnTo>
                    <a:pt x="0" y="0"/>
                  </a:lnTo>
                  <a:lnTo>
                    <a:pt x="0" y="2452116"/>
                  </a:lnTo>
                  <a:close/>
                </a:path>
              </a:pathLst>
            </a:custGeom>
            <a:ln w="9144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26396" y="3907536"/>
              <a:ext cx="1837944" cy="244297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0021823" y="3902963"/>
              <a:ext cx="1847214" cy="2452370"/>
            </a:xfrm>
            <a:custGeom>
              <a:avLst/>
              <a:gdLst/>
              <a:ahLst/>
              <a:cxnLst/>
              <a:rect l="l" t="t" r="r" b="b"/>
              <a:pathLst>
                <a:path w="1847215" h="2452370">
                  <a:moveTo>
                    <a:pt x="0" y="2452116"/>
                  </a:moveTo>
                  <a:lnTo>
                    <a:pt x="1847087" y="2452116"/>
                  </a:lnTo>
                  <a:lnTo>
                    <a:pt x="1847087" y="0"/>
                  </a:lnTo>
                  <a:lnTo>
                    <a:pt x="0" y="0"/>
                  </a:lnTo>
                  <a:lnTo>
                    <a:pt x="0" y="2452116"/>
                  </a:lnTo>
                  <a:close/>
                </a:path>
              </a:pathLst>
            </a:custGeom>
            <a:ln w="9144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25374" y="6519164"/>
            <a:ext cx="252539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5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105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A6A6A6"/>
                </a:solidFill>
                <a:latin typeface="Calibri"/>
                <a:cs typeface="Calibri"/>
              </a:rPr>
              <a:t>АО</a:t>
            </a:r>
            <a:r>
              <a:rPr sz="105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50" spc="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5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50" spc="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50" spc="-4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50" spc="5" dirty="0">
                <a:solidFill>
                  <a:srgbClr val="A6A6A6"/>
                </a:solidFill>
                <a:latin typeface="Calibri"/>
                <a:cs typeface="Calibri"/>
              </a:rPr>
              <a:t>2020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304800"/>
            <a:ext cx="11353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1. 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Задания и критерии оценки уровня сформированности читательской грамотности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hlinkClick r:id="rId2"/>
              </a:rPr>
              <a:t>https://vk.com/club181044632?w=wall-181044632_817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 Курс внеурочной деятельности по функциональной грамотности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hlinkClick r:id="rId3"/>
              </a:rPr>
              <a:t>https://vk.com/club181044632?w=wall-181044632_1174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3. Включение финансовой грамотности в планируемые результаты обучения по некоторым учебным предметам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hlinkClick r:id="rId4"/>
              </a:rPr>
              <a:t>https://vk.com/club181044632?w=wall-181044632_1205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4. Использование проектных заданий для формирования функциональной грамотности (на примере английского языка)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hlinkClick r:id="rId5"/>
              </a:rPr>
              <a:t>https://vk.com/club181044632?w=wall-181044632_1244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5. Формирование финансовой грамотности как об одно из актуальных направлений в образовании сегодня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hlinkClick r:id="rId4"/>
              </a:rPr>
              <a:t>https://vk.com/club181044632?w=wall-181044632_1205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2322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132" y="637412"/>
            <a:ext cx="99580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338059" algn="l"/>
              </a:tabLst>
            </a:pPr>
            <a:r>
              <a:rPr spc="-5" dirty="0">
                <a:solidFill>
                  <a:srgbClr val="091AAB"/>
                </a:solidFill>
              </a:rPr>
              <a:t>П</a:t>
            </a:r>
            <a:r>
              <a:rPr spc="5" dirty="0">
                <a:solidFill>
                  <a:srgbClr val="091AAB"/>
                </a:solidFill>
              </a:rPr>
              <a:t>л</a:t>
            </a:r>
            <a:r>
              <a:rPr spc="-5" dirty="0">
                <a:solidFill>
                  <a:srgbClr val="091AAB"/>
                </a:solidFill>
              </a:rPr>
              <a:t>ан</a:t>
            </a:r>
            <a:r>
              <a:rPr dirty="0">
                <a:solidFill>
                  <a:srgbClr val="091AAB"/>
                </a:solidFill>
              </a:rPr>
              <a:t>и</a:t>
            </a:r>
            <a:r>
              <a:rPr spc="-5" dirty="0">
                <a:solidFill>
                  <a:srgbClr val="091AAB"/>
                </a:solidFill>
              </a:rPr>
              <a:t>руемые</a:t>
            </a:r>
            <a:r>
              <a:rPr spc="40" dirty="0">
                <a:solidFill>
                  <a:srgbClr val="091AAB"/>
                </a:solidFill>
              </a:rPr>
              <a:t> </a:t>
            </a:r>
            <a:r>
              <a:rPr spc="-5" dirty="0">
                <a:solidFill>
                  <a:srgbClr val="091AAB"/>
                </a:solidFill>
              </a:rPr>
              <a:t>л</a:t>
            </a:r>
            <a:r>
              <a:rPr spc="5" dirty="0">
                <a:solidFill>
                  <a:srgbClr val="091AAB"/>
                </a:solidFill>
              </a:rPr>
              <a:t>и</a:t>
            </a:r>
            <a:r>
              <a:rPr spc="-10" dirty="0">
                <a:solidFill>
                  <a:srgbClr val="091AAB"/>
                </a:solidFill>
              </a:rPr>
              <a:t>ч</a:t>
            </a:r>
            <a:r>
              <a:rPr spc="-5" dirty="0">
                <a:solidFill>
                  <a:srgbClr val="091AAB"/>
                </a:solidFill>
              </a:rPr>
              <a:t>нос</a:t>
            </a:r>
            <a:r>
              <a:rPr dirty="0">
                <a:solidFill>
                  <a:srgbClr val="091AAB"/>
                </a:solidFill>
              </a:rPr>
              <a:t>т</a:t>
            </a:r>
            <a:r>
              <a:rPr spc="-10" dirty="0">
                <a:solidFill>
                  <a:srgbClr val="091AAB"/>
                </a:solidFill>
              </a:rPr>
              <a:t>ны</a:t>
            </a:r>
            <a:r>
              <a:rPr spc="-5" dirty="0">
                <a:solidFill>
                  <a:srgbClr val="091AAB"/>
                </a:solidFill>
              </a:rPr>
              <a:t>е</a:t>
            </a:r>
            <a:r>
              <a:rPr spc="5" dirty="0">
                <a:solidFill>
                  <a:srgbClr val="091AAB"/>
                </a:solidFill>
              </a:rPr>
              <a:t> </a:t>
            </a:r>
            <a:r>
              <a:rPr spc="-5" dirty="0">
                <a:solidFill>
                  <a:srgbClr val="091AAB"/>
                </a:solidFill>
              </a:rPr>
              <a:t>результа</a:t>
            </a:r>
            <a:r>
              <a:rPr dirty="0">
                <a:solidFill>
                  <a:srgbClr val="091AAB"/>
                </a:solidFill>
              </a:rPr>
              <a:t>т</a:t>
            </a:r>
            <a:r>
              <a:rPr spc="-5" dirty="0">
                <a:solidFill>
                  <a:srgbClr val="091AAB"/>
                </a:solidFill>
              </a:rPr>
              <a:t>ы</a:t>
            </a:r>
            <a:r>
              <a:rPr spc="30" dirty="0">
                <a:solidFill>
                  <a:srgbClr val="091AAB"/>
                </a:solidFill>
              </a:rPr>
              <a:t> </a:t>
            </a:r>
            <a:r>
              <a:rPr spc="-5" dirty="0">
                <a:solidFill>
                  <a:srgbClr val="091AAB"/>
                </a:solidFill>
              </a:rPr>
              <a:t>в</a:t>
            </a:r>
            <a:r>
              <a:rPr spc="10" dirty="0">
                <a:solidFill>
                  <a:srgbClr val="091AAB"/>
                </a:solidFill>
              </a:rPr>
              <a:t> </a:t>
            </a:r>
            <a:r>
              <a:rPr spc="-10" dirty="0">
                <a:solidFill>
                  <a:srgbClr val="091AAB"/>
                </a:solidFill>
              </a:rPr>
              <a:t>ча</a:t>
            </a:r>
            <a:r>
              <a:rPr spc="5" dirty="0">
                <a:solidFill>
                  <a:srgbClr val="091AAB"/>
                </a:solidFill>
              </a:rPr>
              <a:t>с</a:t>
            </a:r>
            <a:r>
              <a:rPr spc="-5" dirty="0">
                <a:solidFill>
                  <a:srgbClr val="091AAB"/>
                </a:solidFill>
              </a:rPr>
              <a:t>ти</a:t>
            </a:r>
            <a:r>
              <a:rPr dirty="0">
                <a:solidFill>
                  <a:srgbClr val="091AAB"/>
                </a:solidFill>
              </a:rPr>
              <a:t>	</a:t>
            </a:r>
            <a:r>
              <a:rPr spc="-10" dirty="0">
                <a:solidFill>
                  <a:srgbClr val="091AAB"/>
                </a:solidFill>
              </a:rPr>
              <a:t>патр</a:t>
            </a:r>
            <a:r>
              <a:rPr dirty="0">
                <a:solidFill>
                  <a:srgbClr val="091AAB"/>
                </a:solidFill>
              </a:rPr>
              <a:t>и</a:t>
            </a:r>
            <a:r>
              <a:rPr spc="-5" dirty="0">
                <a:solidFill>
                  <a:srgbClr val="091AAB"/>
                </a:solidFill>
              </a:rPr>
              <a:t>оти</a:t>
            </a:r>
            <a:r>
              <a:rPr spc="5" dirty="0">
                <a:solidFill>
                  <a:srgbClr val="091AAB"/>
                </a:solidFill>
              </a:rPr>
              <a:t>ч</a:t>
            </a:r>
            <a:r>
              <a:rPr spc="-10" dirty="0">
                <a:solidFill>
                  <a:srgbClr val="091AAB"/>
                </a:solidFill>
              </a:rPr>
              <a:t>е</a:t>
            </a:r>
            <a:r>
              <a:rPr spc="-5" dirty="0">
                <a:solidFill>
                  <a:srgbClr val="091AAB"/>
                </a:solidFill>
              </a:rPr>
              <a:t>ского  воспитания: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0271" y="1741677"/>
            <a:ext cx="5785485" cy="47275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marR="1186815" indent="-228600">
              <a:lnSpc>
                <a:spcPct val="88500"/>
              </a:lnSpc>
              <a:spcBef>
                <a:spcPts val="400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Осознание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российской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гражданской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идентичности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поликультурном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многоконфессиональном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обществе;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485"/>
              </a:lnSpc>
              <a:spcBef>
                <a:spcPts val="705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Проявление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интереса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познанию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природы,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35"/>
              </a:lnSpc>
            </a:pPr>
            <a:r>
              <a:rPr sz="2200" spc="-5" dirty="0">
                <a:latin typeface="Calibri"/>
                <a:cs typeface="Calibri"/>
              </a:rPr>
              <a:t>населения,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хозяйства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России,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регионов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своего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200" spc="-5" dirty="0">
                <a:latin typeface="Calibri"/>
                <a:cs typeface="Calibri"/>
              </a:rPr>
              <a:t>края,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народов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России;</a:t>
            </a:r>
            <a:endParaRPr sz="2200">
              <a:latin typeface="Calibri"/>
              <a:cs typeface="Calibri"/>
            </a:endParaRPr>
          </a:p>
          <a:p>
            <a:pPr marL="241300" marR="72390" indent="-228600">
              <a:lnSpc>
                <a:spcPts val="2340"/>
              </a:lnSpc>
              <a:spcBef>
                <a:spcPts val="1025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Ценностное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отношение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достижениям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своей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Родины – цивилизационному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вкладу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России;</a:t>
            </a:r>
            <a:endParaRPr sz="2200">
              <a:latin typeface="Calibri"/>
              <a:cs typeface="Calibri"/>
            </a:endParaRPr>
          </a:p>
          <a:p>
            <a:pPr marL="241300" marR="441325" indent="-228600">
              <a:lnSpc>
                <a:spcPts val="2330"/>
              </a:lnSpc>
              <a:spcBef>
                <a:spcPts val="1005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Ценностное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отношение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историческому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природному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наследию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объектам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165"/>
              </a:lnSpc>
            </a:pPr>
            <a:r>
              <a:rPr sz="2200" spc="-5" dirty="0">
                <a:latin typeface="Calibri"/>
                <a:cs typeface="Calibri"/>
              </a:rPr>
              <a:t>природного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культурного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наследия</a:t>
            </a:r>
            <a:endParaRPr sz="2200">
              <a:latin typeface="Calibri"/>
              <a:cs typeface="Calibri"/>
            </a:endParaRPr>
          </a:p>
          <a:p>
            <a:pPr marL="241300" marR="422909">
              <a:lnSpc>
                <a:spcPts val="2340"/>
              </a:lnSpc>
              <a:spcBef>
                <a:spcPts val="180"/>
              </a:spcBef>
            </a:pPr>
            <a:r>
              <a:rPr sz="2200" spc="-5" dirty="0">
                <a:latin typeface="Calibri"/>
                <a:cs typeface="Calibri"/>
              </a:rPr>
              <a:t>человечества,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традициям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разных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народов,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проживающих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 родной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стране;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Уважение к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символам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России,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своего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края;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9223" y="1690116"/>
            <a:ext cx="3761740" cy="914400"/>
          </a:xfrm>
          <a:prstGeom prst="rect">
            <a:avLst/>
          </a:prstGeom>
          <a:ln w="12192">
            <a:solidFill>
              <a:srgbClr val="4471C4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280"/>
              </a:spcBef>
            </a:pPr>
            <a:r>
              <a:rPr sz="1800" spc="-5" dirty="0">
                <a:latin typeface="Calibri"/>
                <a:cs typeface="Calibri"/>
              </a:rPr>
              <a:t>Геополитическое,этнокультурное</a:t>
            </a:r>
            <a:endParaRPr sz="1800">
              <a:latin typeface="Calibri"/>
              <a:cs typeface="Calibri"/>
            </a:endParaRPr>
          </a:p>
          <a:p>
            <a:pPr marL="215265" marR="979169">
              <a:lnSpc>
                <a:spcPct val="101699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эколого-географическое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положение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России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7676" y="2676144"/>
            <a:ext cx="3333115" cy="914400"/>
          </a:xfrm>
          <a:prstGeom prst="rect">
            <a:avLst/>
          </a:prstGeom>
          <a:ln w="12192">
            <a:solidFill>
              <a:srgbClr val="4471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7490">
              <a:lnSpc>
                <a:spcPts val="2315"/>
              </a:lnSpc>
            </a:pPr>
            <a:r>
              <a:rPr sz="2000" b="1" dirty="0">
                <a:latin typeface="Calibri"/>
                <a:cs typeface="Calibri"/>
              </a:rPr>
              <a:t>История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формирования,</a:t>
            </a:r>
            <a:endParaRPr sz="2000">
              <a:latin typeface="Calibri"/>
              <a:cs typeface="Calibri"/>
            </a:endParaRPr>
          </a:p>
          <a:p>
            <a:pPr marL="237490" marR="758825">
              <a:lnSpc>
                <a:spcPts val="2450"/>
              </a:lnSpc>
            </a:pPr>
            <a:r>
              <a:rPr sz="2000" b="1" dirty="0">
                <a:latin typeface="Calibri"/>
                <a:cs typeface="Calibri"/>
              </a:rPr>
              <a:t>освоения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изучения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территории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России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73619" y="5766396"/>
            <a:ext cx="4030345" cy="279400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085"/>
              </a:lnSpc>
            </a:pPr>
            <a:r>
              <a:rPr sz="1800" dirty="0">
                <a:latin typeface="Calibri"/>
                <a:cs typeface="Calibri"/>
              </a:rPr>
              <a:t>Природа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пользование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охрана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природы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373619" y="6242672"/>
            <a:ext cx="2541270" cy="279400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085"/>
              </a:lnSpc>
            </a:pPr>
            <a:r>
              <a:rPr sz="1800" spc="-5" dirty="0">
                <a:latin typeface="Calibri"/>
                <a:cs typeface="Calibri"/>
              </a:rPr>
              <a:t>Народы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религии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России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132" y="32130"/>
            <a:ext cx="7186295" cy="88646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72720" marR="5080" indent="-160655">
              <a:lnSpc>
                <a:spcPct val="101800"/>
              </a:lnSpc>
              <a:spcBef>
                <a:spcPts val="35"/>
              </a:spcBef>
            </a:pPr>
            <a:r>
              <a:rPr spc="-5" dirty="0">
                <a:solidFill>
                  <a:srgbClr val="091AAB"/>
                </a:solidFill>
              </a:rPr>
              <a:t>Планируемые</a:t>
            </a:r>
            <a:r>
              <a:rPr spc="30" dirty="0">
                <a:solidFill>
                  <a:srgbClr val="091AAB"/>
                </a:solidFill>
              </a:rPr>
              <a:t> </a:t>
            </a:r>
            <a:r>
              <a:rPr spc="-5" dirty="0">
                <a:solidFill>
                  <a:srgbClr val="091AAB"/>
                </a:solidFill>
              </a:rPr>
              <a:t>личностные</a:t>
            </a:r>
            <a:r>
              <a:rPr spc="10" dirty="0">
                <a:solidFill>
                  <a:srgbClr val="091AAB"/>
                </a:solidFill>
              </a:rPr>
              <a:t> </a:t>
            </a:r>
            <a:r>
              <a:rPr spc="-5" dirty="0">
                <a:solidFill>
                  <a:srgbClr val="091AAB"/>
                </a:solidFill>
              </a:rPr>
              <a:t>результаты</a:t>
            </a:r>
            <a:r>
              <a:rPr spc="30" dirty="0">
                <a:solidFill>
                  <a:srgbClr val="091AAB"/>
                </a:solidFill>
              </a:rPr>
              <a:t> </a:t>
            </a:r>
            <a:r>
              <a:rPr spc="-5" dirty="0">
                <a:solidFill>
                  <a:srgbClr val="091AAB"/>
                </a:solidFill>
              </a:rPr>
              <a:t>в</a:t>
            </a:r>
            <a:r>
              <a:rPr spc="5" dirty="0">
                <a:solidFill>
                  <a:srgbClr val="091AAB"/>
                </a:solidFill>
              </a:rPr>
              <a:t> </a:t>
            </a:r>
            <a:r>
              <a:rPr dirty="0">
                <a:solidFill>
                  <a:srgbClr val="091AAB"/>
                </a:solidFill>
              </a:rPr>
              <a:t>части </a:t>
            </a:r>
            <a:r>
              <a:rPr spc="-620" dirty="0">
                <a:solidFill>
                  <a:srgbClr val="091AAB"/>
                </a:solidFill>
              </a:rPr>
              <a:t> </a:t>
            </a:r>
            <a:r>
              <a:rPr spc="-10" dirty="0">
                <a:solidFill>
                  <a:srgbClr val="091AAB"/>
                </a:solidFill>
              </a:rPr>
              <a:t>духовно-нравственного</a:t>
            </a:r>
            <a:r>
              <a:rPr spc="40" dirty="0">
                <a:solidFill>
                  <a:srgbClr val="091AAB"/>
                </a:solidFill>
              </a:rPr>
              <a:t> </a:t>
            </a:r>
            <a:r>
              <a:rPr spc="-5" dirty="0">
                <a:solidFill>
                  <a:srgbClr val="091AAB"/>
                </a:solidFill>
              </a:rPr>
              <a:t>воспитания: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79" y="1275588"/>
            <a:ext cx="5963811" cy="39151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9352" y="5294376"/>
            <a:ext cx="6004560" cy="428625"/>
          </a:xfrm>
          <a:prstGeom prst="rect">
            <a:avLst/>
          </a:prstGeom>
          <a:ln w="12192">
            <a:solidFill>
              <a:srgbClr val="2E528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280"/>
              </a:spcBef>
            </a:pPr>
            <a:r>
              <a:rPr sz="1800" spc="-5" dirty="0">
                <a:latin typeface="Calibri"/>
                <a:cs typeface="Calibri"/>
              </a:rPr>
              <a:t>Открытие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Северного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Полюса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(Кук</a:t>
            </a:r>
            <a:r>
              <a:rPr sz="1800" dirty="0">
                <a:latin typeface="Calibri"/>
                <a:cs typeface="Calibri"/>
              </a:rPr>
              <a:t> и</a:t>
            </a:r>
            <a:r>
              <a:rPr sz="1800" spc="-5" dirty="0">
                <a:latin typeface="Calibri"/>
                <a:cs typeface="Calibri"/>
              </a:rPr>
              <a:t> Пири)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352" y="5777484"/>
            <a:ext cx="6004560" cy="841375"/>
          </a:xfrm>
          <a:prstGeom prst="rect">
            <a:avLst/>
          </a:prstGeom>
          <a:ln w="12192">
            <a:solidFill>
              <a:srgbClr val="2E528F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725"/>
              </a:spcBef>
            </a:pPr>
            <a:r>
              <a:rPr sz="1600" spc="-10" dirty="0">
                <a:latin typeface="Calibri"/>
                <a:cs typeface="Calibri"/>
              </a:rPr>
              <a:t>Официальная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дата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достижения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человеком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Северного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Полюса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</a:t>
            </a:r>
            <a:endParaRPr sz="1600">
              <a:latin typeface="Calibri"/>
              <a:cs typeface="Calibri"/>
            </a:endParaRPr>
          </a:p>
          <a:p>
            <a:pPr marL="124460">
              <a:lnSpc>
                <a:spcPct val="100000"/>
              </a:lnSpc>
              <a:spcBef>
                <a:spcPts val="35"/>
              </a:spcBef>
            </a:pPr>
            <a:r>
              <a:rPr sz="1600" spc="-5" dirty="0">
                <a:latin typeface="Calibri"/>
                <a:cs typeface="Calibri"/>
              </a:rPr>
              <a:t>сих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пор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определена:в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апреле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1908г.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него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дошел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американец</a:t>
            </a:r>
            <a:endParaRPr sz="1600">
              <a:latin typeface="Calibri"/>
              <a:cs typeface="Calibri"/>
            </a:endParaRPr>
          </a:p>
          <a:p>
            <a:pPr marL="124460">
              <a:lnSpc>
                <a:spcPct val="100000"/>
              </a:lnSpc>
              <a:spcBef>
                <a:spcPts val="25"/>
              </a:spcBef>
            </a:pPr>
            <a:r>
              <a:rPr sz="1600" i="1" spc="-5" dirty="0">
                <a:latin typeface="Calibri"/>
                <a:cs typeface="Calibri"/>
              </a:rPr>
              <a:t>Фредер</a:t>
            </a:r>
            <a:r>
              <a:rPr sz="1100" i="1" spc="-5" dirty="0">
                <a:latin typeface="Calibri"/>
                <a:cs typeface="Calibri"/>
              </a:rPr>
              <a:t>И</a:t>
            </a:r>
            <a:r>
              <a:rPr sz="1600" i="1" spc="-5" dirty="0">
                <a:latin typeface="Calibri"/>
                <a:cs typeface="Calibri"/>
              </a:rPr>
              <a:t>к Кук,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спустя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год,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1909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г.,- </a:t>
            </a:r>
            <a:r>
              <a:rPr sz="1600" spc="-5" dirty="0">
                <a:latin typeface="Calibri"/>
                <a:cs typeface="Calibri"/>
              </a:rPr>
              <a:t>американец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Роберт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Пири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5255" y="6387084"/>
            <a:ext cx="95250" cy="66675"/>
          </a:xfrm>
          <a:custGeom>
            <a:avLst/>
            <a:gdLst/>
            <a:ahLst/>
            <a:cxnLst/>
            <a:rect l="l" t="t" r="r" b="b"/>
            <a:pathLst>
              <a:path w="95250" h="66675">
                <a:moveTo>
                  <a:pt x="0" y="0"/>
                </a:moveTo>
                <a:lnTo>
                  <a:pt x="95250" y="6662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3355" y="6376415"/>
            <a:ext cx="57150" cy="76200"/>
          </a:xfrm>
          <a:custGeom>
            <a:avLst/>
            <a:gdLst/>
            <a:ahLst/>
            <a:cxnLst/>
            <a:rect l="l" t="t" r="r" b="b"/>
            <a:pathLst>
              <a:path w="57150" h="76200">
                <a:moveTo>
                  <a:pt x="0" y="0"/>
                </a:moveTo>
                <a:lnTo>
                  <a:pt x="57150" y="7620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06211" y="6382511"/>
            <a:ext cx="65405" cy="38100"/>
          </a:xfrm>
          <a:custGeom>
            <a:avLst/>
            <a:gdLst/>
            <a:ahLst/>
            <a:cxnLst/>
            <a:rect l="l" t="t" r="r" b="b"/>
            <a:pathLst>
              <a:path w="65404" h="38100">
                <a:moveTo>
                  <a:pt x="65404" y="38100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481571" y="841247"/>
          <a:ext cx="5495290" cy="4001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243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Открытие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Северного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Полюса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(Амундсен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Скотт)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54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Роберт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Скотт,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великому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своему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разочарованию,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106045" marR="312420">
                        <a:lnSpc>
                          <a:spcPct val="10160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пришел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к полюсу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месяц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позже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норвежца.По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дороге </a:t>
                      </a:r>
                      <a:r>
                        <a:rPr sz="17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его партия собирала геологические образцы и вела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метеорологические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журналы.Скотту очень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трудно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далась дорога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к поставленной цели, а возвращение и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вовсе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завершилось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трагически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экспедиция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106045" marR="74930">
                        <a:lnSpc>
                          <a:spcPct val="101800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пропала.Тела Скотта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и его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товарищей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несколько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месяцев </a:t>
                      </a:r>
                      <a:r>
                        <a:rPr sz="17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спустя</a:t>
                      </a:r>
                      <a:r>
                        <a:rPr sz="1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нашла</a:t>
                      </a:r>
                      <a:r>
                        <a:rPr sz="1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поисковая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партия</a:t>
                      </a:r>
                      <a:r>
                        <a:rPr sz="1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расстоянии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одного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дня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пути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 склада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 продовольствием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горючим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236">
                <a:tc>
                  <a:txBody>
                    <a:bodyPr/>
                    <a:lstStyle/>
                    <a:p>
                      <a:pPr marL="120650" marR="1098550">
                        <a:lnSpc>
                          <a:spcPct val="101699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Колонизация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Америки,Австралии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Африки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(Эксплуатация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чужих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земель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0650" marR="1299845">
                        <a:lnSpc>
                          <a:spcPts val="22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европейцами,истребление многих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видов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животных,геноцид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коренного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населения)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6357957" y="4888990"/>
            <a:ext cx="5807075" cy="1949450"/>
            <a:chOff x="6357957" y="4888990"/>
            <a:chExt cx="5807075" cy="19494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7957" y="4888990"/>
              <a:ext cx="3116223" cy="19491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8612" y="4888990"/>
              <a:ext cx="2695955" cy="19491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132" y="271094"/>
            <a:ext cx="3512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91AAB"/>
                </a:solidFill>
              </a:rPr>
              <a:t>Трудового</a:t>
            </a:r>
            <a:r>
              <a:rPr dirty="0">
                <a:solidFill>
                  <a:srgbClr val="091AAB"/>
                </a:solidFill>
              </a:rPr>
              <a:t> </a:t>
            </a:r>
            <a:r>
              <a:rPr spc="-5" dirty="0">
                <a:solidFill>
                  <a:srgbClr val="091AAB"/>
                </a:solidFill>
              </a:rPr>
              <a:t>воспитания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78" y="1000417"/>
            <a:ext cx="5971141" cy="57573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5410" y="185215"/>
            <a:ext cx="5467867" cy="469524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6450" y="4980813"/>
            <a:ext cx="29457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 algn="r">
              <a:lnSpc>
                <a:spcPct val="100000"/>
              </a:lnSpc>
              <a:spcBef>
                <a:spcPts val="100"/>
              </a:spcBef>
            </a:pPr>
            <a:r>
              <a:rPr sz="1200" b="1" i="1" u="heavy" spc="-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Патриотическое</a:t>
            </a:r>
            <a:r>
              <a:rPr sz="1200" b="1" i="1" u="heavy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1200" b="1" i="1" u="heavy" spc="-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воспитание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:</a:t>
            </a:r>
            <a:r>
              <a:rPr sz="12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проявление </a:t>
            </a:r>
            <a:r>
              <a:rPr sz="1200" b="1" spc="-254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интереса </a:t>
            </a:r>
            <a:r>
              <a:rPr sz="1200" b="1" dirty="0">
                <a:solidFill>
                  <a:srgbClr val="4471C4"/>
                </a:solidFill>
                <a:latin typeface="Calibri"/>
                <a:cs typeface="Calibri"/>
              </a:rPr>
              <a:t>к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истории </a:t>
            </a:r>
            <a:r>
              <a:rPr sz="1200" b="1" dirty="0">
                <a:solidFill>
                  <a:srgbClr val="4471C4"/>
                </a:solidFill>
                <a:latin typeface="Calibri"/>
                <a:cs typeface="Calibri"/>
              </a:rPr>
              <a:t>и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современному </a:t>
            </a:r>
            <a:r>
              <a:rPr sz="1200" b="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состоянию российской химической науки; </a:t>
            </a:r>
            <a:r>
              <a:rPr sz="1200" b="1" spc="-2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ценностное </a:t>
            </a:r>
            <a:r>
              <a:rPr sz="1200" b="1" dirty="0">
                <a:solidFill>
                  <a:srgbClr val="4471C4"/>
                </a:solidFill>
                <a:latin typeface="Calibri"/>
                <a:cs typeface="Calibri"/>
              </a:rPr>
              <a:t>отношение к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достижениям </a:t>
            </a:r>
            <a:r>
              <a:rPr sz="1200" b="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российских</a:t>
            </a:r>
            <a:r>
              <a:rPr sz="12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учёных</a:t>
            </a:r>
            <a:r>
              <a:rPr sz="1200" b="1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химиков.</a:t>
            </a:r>
            <a:endParaRPr sz="1200">
              <a:latin typeface="Calibri"/>
              <a:cs typeface="Calibri"/>
            </a:endParaRPr>
          </a:p>
          <a:p>
            <a:pPr marL="565785" marR="5080" indent="848360" algn="r">
              <a:lnSpc>
                <a:spcPct val="100000"/>
              </a:lnSpc>
            </a:pPr>
            <a:r>
              <a:rPr sz="1200" b="1" i="1" u="heavy" spc="-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Трудовое воспитание: </a:t>
            </a:r>
            <a:r>
              <a:rPr sz="1200" b="1" i="1" spc="-2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интерес</a:t>
            </a:r>
            <a:r>
              <a:rPr sz="12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71C4"/>
                </a:solidFill>
                <a:latin typeface="Calibri"/>
                <a:cs typeface="Calibri"/>
              </a:rPr>
              <a:t>к</a:t>
            </a:r>
            <a:r>
              <a:rPr sz="12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практическому</a:t>
            </a:r>
            <a:r>
              <a:rPr sz="12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71C4"/>
                </a:solidFill>
                <a:latin typeface="Calibri"/>
                <a:cs typeface="Calibri"/>
              </a:rPr>
              <a:t>изучению </a:t>
            </a:r>
            <a:r>
              <a:rPr sz="1200" b="1" spc="-2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профессий,</a:t>
            </a:r>
            <a:r>
              <a:rPr sz="1200" b="1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связанных</a:t>
            </a:r>
            <a:r>
              <a:rPr sz="12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71C4"/>
                </a:solidFill>
                <a:latin typeface="Calibri"/>
                <a:cs typeface="Calibri"/>
              </a:rPr>
              <a:t>с</a:t>
            </a:r>
            <a:r>
              <a:rPr sz="1200" b="1" spc="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471C4"/>
                </a:solidFill>
                <a:latin typeface="Calibri"/>
                <a:cs typeface="Calibri"/>
              </a:rPr>
              <a:t>химией.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408" y="5257800"/>
            <a:ext cx="1765300" cy="1219200"/>
          </a:xfrm>
          <a:prstGeom prst="rect">
            <a:avLst/>
          </a:prstGeom>
          <a:solidFill>
            <a:srgbClr val="091AAB"/>
          </a:solidFill>
        </p:spPr>
        <p:txBody>
          <a:bodyPr vert="horz" wrap="square" lIns="0" tIns="0" rIns="0" bIns="0" rtlCol="0">
            <a:spAutoFit/>
          </a:bodyPr>
          <a:lstStyle/>
          <a:p>
            <a:pPr marL="342265" marR="330835" indent="31750">
              <a:lnSpc>
                <a:spcPts val="132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Личностные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результаты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 с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endParaRPr sz="1100">
              <a:latin typeface="Calibri"/>
              <a:cs typeface="Calibri"/>
            </a:endParaRPr>
          </a:p>
          <a:p>
            <a:pPr marL="343535">
              <a:lnSpc>
                <a:spcPts val="128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endParaRPr sz="1100">
              <a:latin typeface="Calibri"/>
              <a:cs typeface="Calibri"/>
            </a:endParaRPr>
          </a:p>
          <a:p>
            <a:pPr marL="343535" marR="38862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пи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ым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направлениям: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629" y="0"/>
                </a:lnTo>
              </a:path>
            </a:pathLst>
          </a:custGeom>
          <a:ln w="76200">
            <a:solidFill>
              <a:srgbClr val="007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799" y="1638427"/>
            <a:ext cx="4951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6EC0"/>
                </a:solidFill>
                <a:latin typeface="Arial"/>
                <a:cs typeface="Arial"/>
              </a:rPr>
              <a:t>Спасибо</a:t>
            </a:r>
            <a:r>
              <a:rPr sz="3600" spc="-8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6EC0"/>
                </a:solidFill>
                <a:latin typeface="Arial"/>
                <a:cs typeface="Arial"/>
              </a:rPr>
              <a:t>за</a:t>
            </a:r>
            <a:r>
              <a:rPr sz="3600" spc="-5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6EC0"/>
                </a:solidFill>
                <a:latin typeface="Arial"/>
                <a:cs typeface="Arial"/>
              </a:rPr>
              <a:t>внимание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342" y="237185"/>
            <a:ext cx="2878455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sz="2800" b="1" spc="-5" dirty="0">
                <a:solidFill>
                  <a:srgbClr val="49529B"/>
                </a:solidFill>
                <a:latin typeface="Calibri"/>
                <a:cs typeface="Calibri"/>
              </a:rPr>
              <a:t>ЕДИНАЯ </a:t>
            </a:r>
            <a:r>
              <a:rPr sz="2800" b="1" spc="-10" dirty="0">
                <a:solidFill>
                  <a:srgbClr val="49529B"/>
                </a:solidFill>
                <a:latin typeface="Calibri"/>
                <a:cs typeface="Calibri"/>
              </a:rPr>
              <a:t>СИСТЕМА </a:t>
            </a:r>
            <a:r>
              <a:rPr sz="2800" b="1" spc="-620" dirty="0">
                <a:solidFill>
                  <a:srgbClr val="49529B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9529B"/>
                </a:solidFill>
                <a:latin typeface="Calibri"/>
                <a:cs typeface="Calibri"/>
              </a:rPr>
              <a:t>ОБРАЗОВАНИЯ</a:t>
            </a:r>
            <a:r>
              <a:rPr sz="2800" b="1" spc="-50" dirty="0">
                <a:solidFill>
                  <a:srgbClr val="49529B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9529B"/>
                </a:solidFill>
                <a:latin typeface="Calibri"/>
                <a:cs typeface="Calibri"/>
              </a:rPr>
              <a:t>РФ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3600" y="228600"/>
            <a:ext cx="80645" cy="4822825"/>
          </a:xfrm>
          <a:custGeom>
            <a:avLst/>
            <a:gdLst/>
            <a:ahLst/>
            <a:cxnLst/>
            <a:rect l="l" t="t" r="r" b="b"/>
            <a:pathLst>
              <a:path w="80645" h="4822825">
                <a:moveTo>
                  <a:pt x="0" y="0"/>
                </a:moveTo>
                <a:lnTo>
                  <a:pt x="80390" y="4822825"/>
                </a:lnTo>
              </a:path>
            </a:pathLst>
          </a:custGeom>
          <a:ln w="57911">
            <a:solidFill>
              <a:srgbClr val="2E549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19927" y="193040"/>
            <a:ext cx="5393055" cy="12338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-5" dirty="0"/>
              <a:t>ЕДИНСТВО</a:t>
            </a:r>
            <a:r>
              <a:rPr dirty="0"/>
              <a:t> </a:t>
            </a:r>
            <a:r>
              <a:rPr spc="-10" dirty="0"/>
              <a:t>СОДЕРЖАНИЯ</a:t>
            </a:r>
            <a:r>
              <a:rPr spc="-5" dirty="0"/>
              <a:t> </a:t>
            </a:r>
            <a:r>
              <a:rPr spc="-10" dirty="0"/>
              <a:t>ОБЩЕГО </a:t>
            </a:r>
            <a:r>
              <a:rPr spc="-615" dirty="0"/>
              <a:t> </a:t>
            </a:r>
            <a:r>
              <a:rPr spc="-10" dirty="0"/>
              <a:t>ОБРАЗОВАНИЯ</a:t>
            </a:r>
          </a:p>
          <a:p>
            <a:pPr marL="12700">
              <a:lnSpc>
                <a:spcPts val="3090"/>
              </a:lnSpc>
            </a:pPr>
            <a:r>
              <a:rPr spc="-5" dirty="0"/>
              <a:t>ФОП</a:t>
            </a:r>
            <a:r>
              <a:rPr spc="-25" dirty="0"/>
              <a:t> </a:t>
            </a:r>
            <a:r>
              <a:rPr spc="-10" dirty="0"/>
              <a:t>ООО</a:t>
            </a:r>
            <a:r>
              <a:rPr spc="-30" dirty="0"/>
              <a:t> </a:t>
            </a:r>
            <a:r>
              <a:rPr spc="-5" dirty="0"/>
              <a:t>и</a:t>
            </a:r>
            <a:r>
              <a:rPr spc="-15" dirty="0"/>
              <a:t> </a:t>
            </a:r>
            <a:r>
              <a:rPr spc="-5" dirty="0"/>
              <a:t>СОО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9698" y="2648711"/>
            <a:ext cx="308903" cy="3840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646668" y="1639900"/>
            <a:ext cx="16719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91AAB"/>
                </a:solidFill>
                <a:latin typeface="Arial"/>
                <a:cs typeface="Arial"/>
              </a:rPr>
              <a:t>ЦЕЛЕВОЙ</a:t>
            </a:r>
            <a:r>
              <a:rPr sz="1400" b="1" spc="-50" dirty="0">
                <a:solidFill>
                  <a:srgbClr val="091AAB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91AAB"/>
                </a:solidFill>
                <a:latin typeface="Arial"/>
                <a:cs typeface="Arial"/>
              </a:rPr>
              <a:t>РАЗДЕЛ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1750" y="2088641"/>
            <a:ext cx="5361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 indent="-2609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73050" algn="l"/>
                <a:tab pos="273685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пояснительная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записка;</a:t>
            </a:r>
            <a:endParaRPr sz="1200">
              <a:latin typeface="Microsoft Sans Serif"/>
              <a:cs typeface="Microsoft Sans Serif"/>
            </a:endParaRPr>
          </a:p>
          <a:p>
            <a:pPr marL="273050" indent="-260985">
              <a:lnSpc>
                <a:spcPct val="100000"/>
              </a:lnSpc>
              <a:buFont typeface="Wingdings"/>
              <a:buChar char=""/>
              <a:tabLst>
                <a:tab pos="273050" algn="l"/>
                <a:tab pos="273685" algn="l"/>
              </a:tabLst>
            </a:pPr>
            <a:r>
              <a:rPr sz="1200" spc="-20" dirty="0">
                <a:latin typeface="Microsoft Sans Serif"/>
                <a:cs typeface="Microsoft Sans Serif"/>
              </a:rPr>
              <a:t>планируемые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результаты</a:t>
            </a:r>
            <a:r>
              <a:rPr sz="1200" spc="-7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освоения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обучающимися</a:t>
            </a:r>
            <a:r>
              <a:rPr sz="1200" spc="45" dirty="0">
                <a:latin typeface="Microsoft Sans Serif"/>
                <a:cs typeface="Microsoft Sans Serif"/>
              </a:rPr>
              <a:t> </a:t>
            </a:r>
            <a:r>
              <a:rPr sz="1200" spc="-55" dirty="0">
                <a:latin typeface="Microsoft Sans Serif"/>
                <a:cs typeface="Microsoft Sans Serif"/>
              </a:rPr>
              <a:t>ФООП;</a:t>
            </a:r>
            <a:endParaRPr sz="1200">
              <a:latin typeface="Microsoft Sans Serif"/>
              <a:cs typeface="Microsoft Sans Serif"/>
            </a:endParaRPr>
          </a:p>
          <a:p>
            <a:pPr marL="273050" indent="-260985">
              <a:lnSpc>
                <a:spcPct val="100000"/>
              </a:lnSpc>
              <a:buFont typeface="Wingdings"/>
              <a:buChar char=""/>
              <a:tabLst>
                <a:tab pos="273050" algn="l"/>
                <a:tab pos="273685" algn="l"/>
              </a:tabLst>
            </a:pPr>
            <a:r>
              <a:rPr sz="1200" spc="-20" dirty="0">
                <a:latin typeface="Microsoft Sans Serif"/>
                <a:cs typeface="Microsoft Sans Serif"/>
              </a:rPr>
              <a:t>система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оценки</a:t>
            </a:r>
            <a:r>
              <a:rPr sz="1200" spc="27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достижения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планируемых</a:t>
            </a:r>
            <a:r>
              <a:rPr sz="1200" spc="-40" dirty="0">
                <a:latin typeface="Microsoft Sans Serif"/>
                <a:cs typeface="Microsoft Sans Serif"/>
              </a:rPr>
              <a:t> результатов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освоения</a:t>
            </a:r>
            <a:r>
              <a:rPr sz="1200" spc="355" dirty="0">
                <a:latin typeface="Microsoft Sans Serif"/>
                <a:cs typeface="Microsoft Sans Serif"/>
              </a:rPr>
              <a:t> </a:t>
            </a:r>
            <a:r>
              <a:rPr sz="1200" spc="-60" dirty="0">
                <a:latin typeface="Microsoft Sans Serif"/>
                <a:cs typeface="Microsoft Sans Serif"/>
              </a:rPr>
              <a:t>ФООП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1472" y="2769770"/>
            <a:ext cx="4784725" cy="10026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803400">
              <a:lnSpc>
                <a:spcPct val="100000"/>
              </a:lnSpc>
              <a:spcBef>
                <a:spcPts val="235"/>
              </a:spcBef>
            </a:pPr>
            <a:r>
              <a:rPr sz="1400" b="1" spc="-15" dirty="0">
                <a:solidFill>
                  <a:srgbClr val="091AAB"/>
                </a:solidFill>
                <a:latin typeface="Arial"/>
                <a:cs typeface="Arial"/>
              </a:rPr>
              <a:t>СОДЕРЖАТЕЛЬНЫЙ</a:t>
            </a:r>
            <a:r>
              <a:rPr sz="1400" b="1" spc="15" dirty="0">
                <a:solidFill>
                  <a:srgbClr val="091AAB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91AAB"/>
                </a:solidFill>
                <a:latin typeface="Arial"/>
                <a:cs typeface="Arial"/>
              </a:rPr>
              <a:t>РАЗДЕЛ</a:t>
            </a:r>
            <a:endParaRPr sz="1400">
              <a:latin typeface="Arial"/>
              <a:cs typeface="Arial"/>
            </a:endParaRPr>
          </a:p>
          <a:p>
            <a:pPr marL="273050" indent="-26098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73050" algn="l"/>
                <a:tab pos="273685" algn="l"/>
              </a:tabLst>
            </a:pPr>
            <a:r>
              <a:rPr sz="12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рабочие</a:t>
            </a:r>
            <a:r>
              <a:rPr sz="1200" spc="3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учебных</a:t>
            </a:r>
            <a:r>
              <a:rPr sz="12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предметов</a:t>
            </a:r>
            <a:endParaRPr sz="1200">
              <a:latin typeface="Microsoft Sans Serif"/>
              <a:cs typeface="Microsoft Sans Serif"/>
            </a:endParaRPr>
          </a:p>
          <a:p>
            <a:pPr marL="273050" marR="5080" indent="-260985">
              <a:lnSpc>
                <a:spcPts val="1400"/>
              </a:lnSpc>
              <a:spcBef>
                <a:spcPts val="114"/>
              </a:spcBef>
              <a:buFont typeface="Wingdings"/>
              <a:buChar char=""/>
              <a:tabLst>
                <a:tab pos="273050" algn="l"/>
                <a:tab pos="273685" algn="l"/>
              </a:tabLst>
            </a:pPr>
            <a:r>
              <a:rPr sz="1200" spc="-25" dirty="0">
                <a:latin typeface="Microsoft Sans Serif"/>
                <a:cs typeface="Microsoft Sans Serif"/>
              </a:rPr>
              <a:t>программа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формирования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универсальных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учебных</a:t>
            </a:r>
            <a:r>
              <a:rPr sz="1200" spc="5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действий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у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обучающихся;</a:t>
            </a:r>
            <a:endParaRPr sz="1200">
              <a:latin typeface="Microsoft Sans Serif"/>
              <a:cs typeface="Microsoft Sans Serif"/>
            </a:endParaRPr>
          </a:p>
          <a:p>
            <a:pPr marL="273050" indent="-260985">
              <a:lnSpc>
                <a:spcPts val="1405"/>
              </a:lnSpc>
              <a:buFont typeface="Wingdings"/>
              <a:buChar char=""/>
              <a:tabLst>
                <a:tab pos="273050" algn="l"/>
                <a:tab pos="273685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федеральная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рабочая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программа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воспитания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6056" y="5925311"/>
            <a:ext cx="487679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23481" y="4112514"/>
            <a:ext cx="4611370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008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91AAB"/>
                </a:solidFill>
                <a:latin typeface="Arial"/>
                <a:cs typeface="Arial"/>
              </a:rPr>
              <a:t>ОРГАНИЗАЦИОННЫЙ</a:t>
            </a:r>
            <a:r>
              <a:rPr sz="1400" b="1" spc="-5" dirty="0">
                <a:solidFill>
                  <a:srgbClr val="091AAB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91AAB"/>
                </a:solidFill>
                <a:latin typeface="Arial"/>
                <a:cs typeface="Arial"/>
              </a:rPr>
              <a:t>РАЗДЕЛ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федеральный </a:t>
            </a:r>
            <a:r>
              <a:rPr sz="12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учебный</a:t>
            </a:r>
            <a:r>
              <a:rPr sz="120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план;</a:t>
            </a:r>
            <a:endParaRPr sz="1200">
              <a:latin typeface="Microsoft Sans Serif"/>
              <a:cs typeface="Microsoft Sans Serif"/>
            </a:endParaRPr>
          </a:p>
          <a:p>
            <a:pPr marL="273050" indent="-260985">
              <a:lnSpc>
                <a:spcPct val="100000"/>
              </a:lnSpc>
              <a:buFont typeface="Wingdings"/>
              <a:buChar char=""/>
              <a:tabLst>
                <a:tab pos="273050" algn="l"/>
                <a:tab pos="273685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федеральный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план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внеурочной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деятельности;</a:t>
            </a:r>
            <a:endParaRPr sz="1200">
              <a:latin typeface="Microsoft Sans Serif"/>
              <a:cs typeface="Microsoft Sans Serif"/>
            </a:endParaRPr>
          </a:p>
          <a:p>
            <a:pPr marL="273050" indent="-260985">
              <a:lnSpc>
                <a:spcPct val="100000"/>
              </a:lnSpc>
              <a:buFont typeface="Wingdings"/>
              <a:buChar char=""/>
              <a:tabLst>
                <a:tab pos="273050" algn="l"/>
                <a:tab pos="273685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федеральный</a:t>
            </a:r>
            <a:r>
              <a:rPr sz="1200" spc="33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календарный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учебный</a:t>
            </a:r>
            <a:r>
              <a:rPr sz="1200" spc="350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график;</a:t>
            </a:r>
            <a:endParaRPr sz="1200">
              <a:latin typeface="Microsoft Sans Serif"/>
              <a:cs typeface="Microsoft Sans Serif"/>
            </a:endParaRPr>
          </a:p>
          <a:p>
            <a:pPr marL="273050" indent="-260985">
              <a:lnSpc>
                <a:spcPct val="100000"/>
              </a:lnSpc>
              <a:buFont typeface="Wingdings"/>
              <a:buChar char=""/>
              <a:tabLst>
                <a:tab pos="273050" algn="l"/>
                <a:tab pos="273685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федеральный</a:t>
            </a:r>
            <a:r>
              <a:rPr sz="1200" spc="33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календарный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план</a:t>
            </a:r>
            <a:r>
              <a:rPr sz="1200" spc="3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воспитательной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работы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0" y="3881628"/>
            <a:ext cx="426720" cy="42671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16863" y="5388864"/>
            <a:ext cx="1598295" cy="1074420"/>
            <a:chOff x="816863" y="5388864"/>
            <a:chExt cx="1598295" cy="1074420"/>
          </a:xfrm>
        </p:grpSpPr>
        <p:sp>
          <p:nvSpPr>
            <p:cNvPr id="13" name="object 13"/>
            <p:cNvSpPr/>
            <p:nvPr/>
          </p:nvSpPr>
          <p:spPr>
            <a:xfrm>
              <a:off x="829055" y="5401056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877" y="0"/>
                  </a:lnTo>
                  <a:lnTo>
                    <a:pt x="54889" y="7112"/>
                  </a:lnTo>
                  <a:lnTo>
                    <a:pt x="26327" y="26289"/>
                  </a:lnTo>
                  <a:lnTo>
                    <a:pt x="7061" y="54864"/>
                  </a:lnTo>
                  <a:lnTo>
                    <a:pt x="0" y="89916"/>
                  </a:lnTo>
                  <a:lnTo>
                    <a:pt x="0" y="809180"/>
                  </a:lnTo>
                  <a:lnTo>
                    <a:pt x="7061" y="844245"/>
                  </a:lnTo>
                  <a:lnTo>
                    <a:pt x="26327" y="872832"/>
                  </a:lnTo>
                  <a:lnTo>
                    <a:pt x="54889" y="892098"/>
                  </a:lnTo>
                  <a:lnTo>
                    <a:pt x="89877" y="899160"/>
                  </a:lnTo>
                  <a:lnTo>
                    <a:pt x="1325499" y="899160"/>
                  </a:lnTo>
                  <a:lnTo>
                    <a:pt x="1360424" y="892098"/>
                  </a:lnTo>
                  <a:lnTo>
                    <a:pt x="1389126" y="872845"/>
                  </a:lnTo>
                  <a:lnTo>
                    <a:pt x="1408302" y="844283"/>
                  </a:lnTo>
                  <a:lnTo>
                    <a:pt x="1415414" y="809307"/>
                  </a:lnTo>
                  <a:lnTo>
                    <a:pt x="1415414" y="89916"/>
                  </a:lnTo>
                  <a:lnTo>
                    <a:pt x="1408302" y="54864"/>
                  </a:lnTo>
                  <a:lnTo>
                    <a:pt x="1389126" y="26289"/>
                  </a:lnTo>
                  <a:lnTo>
                    <a:pt x="1360424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9817" y="5401818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061" y="54863"/>
                  </a:lnTo>
                  <a:lnTo>
                    <a:pt x="26327" y="26288"/>
                  </a:lnTo>
                  <a:lnTo>
                    <a:pt x="54889" y="7111"/>
                  </a:lnTo>
                  <a:lnTo>
                    <a:pt x="89877" y="0"/>
                  </a:lnTo>
                  <a:lnTo>
                    <a:pt x="1325499" y="0"/>
                  </a:lnTo>
                  <a:lnTo>
                    <a:pt x="1360424" y="7111"/>
                  </a:lnTo>
                  <a:lnTo>
                    <a:pt x="1389126" y="26288"/>
                  </a:lnTo>
                  <a:lnTo>
                    <a:pt x="1408302" y="54863"/>
                  </a:lnTo>
                  <a:lnTo>
                    <a:pt x="1415414" y="89915"/>
                  </a:lnTo>
                  <a:lnTo>
                    <a:pt x="1415414" y="809307"/>
                  </a:lnTo>
                  <a:lnTo>
                    <a:pt x="1408302" y="844283"/>
                  </a:lnTo>
                  <a:lnTo>
                    <a:pt x="1389126" y="872845"/>
                  </a:lnTo>
                  <a:lnTo>
                    <a:pt x="1360424" y="892098"/>
                  </a:lnTo>
                  <a:lnTo>
                    <a:pt x="1325499" y="899159"/>
                  </a:lnTo>
                  <a:lnTo>
                    <a:pt x="89877" y="899159"/>
                  </a:lnTo>
                  <a:lnTo>
                    <a:pt x="54889" y="892098"/>
                  </a:lnTo>
                  <a:lnTo>
                    <a:pt x="26327" y="872832"/>
                  </a:lnTo>
                  <a:lnTo>
                    <a:pt x="7061" y="844245"/>
                  </a:lnTo>
                  <a:lnTo>
                    <a:pt x="0" y="809180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6027" y="5550408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8" y="0"/>
                  </a:moveTo>
                  <a:lnTo>
                    <a:pt x="89890" y="0"/>
                  </a:lnTo>
                  <a:lnTo>
                    <a:pt x="54902" y="7111"/>
                  </a:lnTo>
                  <a:lnTo>
                    <a:pt x="26327" y="26415"/>
                  </a:lnTo>
                  <a:lnTo>
                    <a:pt x="7061" y="54965"/>
                  </a:lnTo>
                  <a:lnTo>
                    <a:pt x="0" y="89966"/>
                  </a:lnTo>
                  <a:lnTo>
                    <a:pt x="0" y="809307"/>
                  </a:lnTo>
                  <a:lnTo>
                    <a:pt x="7061" y="844283"/>
                  </a:lnTo>
                  <a:lnTo>
                    <a:pt x="26327" y="872845"/>
                  </a:lnTo>
                  <a:lnTo>
                    <a:pt x="54902" y="892098"/>
                  </a:lnTo>
                  <a:lnTo>
                    <a:pt x="89890" y="899159"/>
                  </a:lnTo>
                  <a:lnTo>
                    <a:pt x="1325498" y="899159"/>
                  </a:lnTo>
                  <a:lnTo>
                    <a:pt x="1360551" y="892098"/>
                  </a:lnTo>
                  <a:lnTo>
                    <a:pt x="1389126" y="872845"/>
                  </a:lnTo>
                  <a:lnTo>
                    <a:pt x="1408430" y="844283"/>
                  </a:lnTo>
                  <a:lnTo>
                    <a:pt x="1415415" y="809307"/>
                  </a:lnTo>
                  <a:lnTo>
                    <a:pt x="1415415" y="89966"/>
                  </a:lnTo>
                  <a:lnTo>
                    <a:pt x="1408430" y="54965"/>
                  </a:lnTo>
                  <a:lnTo>
                    <a:pt x="1389126" y="26415"/>
                  </a:lnTo>
                  <a:lnTo>
                    <a:pt x="1360551" y="7111"/>
                  </a:lnTo>
                  <a:lnTo>
                    <a:pt x="13254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6789" y="5551170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66"/>
                  </a:moveTo>
                  <a:lnTo>
                    <a:pt x="7061" y="54965"/>
                  </a:lnTo>
                  <a:lnTo>
                    <a:pt x="26327" y="26415"/>
                  </a:lnTo>
                  <a:lnTo>
                    <a:pt x="54902" y="7111"/>
                  </a:lnTo>
                  <a:lnTo>
                    <a:pt x="89890" y="0"/>
                  </a:lnTo>
                  <a:lnTo>
                    <a:pt x="1325498" y="0"/>
                  </a:lnTo>
                  <a:lnTo>
                    <a:pt x="1360551" y="7111"/>
                  </a:lnTo>
                  <a:lnTo>
                    <a:pt x="1389126" y="26415"/>
                  </a:lnTo>
                  <a:lnTo>
                    <a:pt x="1408430" y="54965"/>
                  </a:lnTo>
                  <a:lnTo>
                    <a:pt x="1415415" y="89966"/>
                  </a:lnTo>
                  <a:lnTo>
                    <a:pt x="1415415" y="809307"/>
                  </a:lnTo>
                  <a:lnTo>
                    <a:pt x="1408430" y="844283"/>
                  </a:lnTo>
                  <a:lnTo>
                    <a:pt x="1389126" y="872845"/>
                  </a:lnTo>
                  <a:lnTo>
                    <a:pt x="1360551" y="892098"/>
                  </a:lnTo>
                  <a:lnTo>
                    <a:pt x="1325498" y="899159"/>
                  </a:lnTo>
                  <a:lnTo>
                    <a:pt x="89890" y="899159"/>
                  </a:lnTo>
                  <a:lnTo>
                    <a:pt x="54902" y="892098"/>
                  </a:lnTo>
                  <a:lnTo>
                    <a:pt x="26327" y="872845"/>
                  </a:lnTo>
                  <a:lnTo>
                    <a:pt x="7061" y="844283"/>
                  </a:lnTo>
                  <a:lnTo>
                    <a:pt x="0" y="809307"/>
                  </a:lnTo>
                  <a:lnTo>
                    <a:pt x="0" y="89966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80617" y="5766003"/>
            <a:ext cx="1146810" cy="3803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5240" marR="5080" indent="-3175">
              <a:lnSpc>
                <a:spcPts val="1300"/>
              </a:lnSpc>
              <a:spcBef>
                <a:spcPts val="305"/>
              </a:spcBef>
            </a:pPr>
            <a:r>
              <a:rPr sz="1250" b="1" spc="-5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250" b="1" spc="-10" dirty="0">
                <a:solidFill>
                  <a:srgbClr val="375F92"/>
                </a:solidFill>
                <a:latin typeface="Arial"/>
                <a:cs typeface="Arial"/>
              </a:rPr>
              <a:t>ед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250" b="1" spc="-1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250" b="1" spc="-10" dirty="0">
                <a:solidFill>
                  <a:srgbClr val="375F92"/>
                </a:solidFill>
                <a:latin typeface="Arial"/>
                <a:cs typeface="Arial"/>
              </a:rPr>
              <a:t>аль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ный  </a:t>
            </a:r>
            <a:r>
              <a:rPr sz="1250" b="1" spc="-20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r>
              <a:rPr sz="1250" b="1" spc="-5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план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37104" y="5340096"/>
            <a:ext cx="1796414" cy="1165860"/>
            <a:chOff x="2737104" y="5340096"/>
            <a:chExt cx="1796414" cy="1165860"/>
          </a:xfrm>
        </p:grpSpPr>
        <p:sp>
          <p:nvSpPr>
            <p:cNvPr id="19" name="object 19"/>
            <p:cNvSpPr/>
            <p:nvPr/>
          </p:nvSpPr>
          <p:spPr>
            <a:xfrm>
              <a:off x="2749296" y="5352288"/>
              <a:ext cx="1592580" cy="977265"/>
            </a:xfrm>
            <a:custGeom>
              <a:avLst/>
              <a:gdLst/>
              <a:ahLst/>
              <a:cxnLst/>
              <a:rect l="l" t="t" r="r" b="b"/>
              <a:pathLst>
                <a:path w="1592579" h="977264">
                  <a:moveTo>
                    <a:pt x="1490980" y="0"/>
                  </a:moveTo>
                  <a:lnTo>
                    <a:pt x="101218" y="0"/>
                  </a:lnTo>
                  <a:lnTo>
                    <a:pt x="61849" y="7620"/>
                  </a:lnTo>
                  <a:lnTo>
                    <a:pt x="29591" y="28575"/>
                  </a:lnTo>
                  <a:lnTo>
                    <a:pt x="8001" y="59562"/>
                  </a:lnTo>
                  <a:lnTo>
                    <a:pt x="0" y="97662"/>
                  </a:lnTo>
                  <a:lnTo>
                    <a:pt x="0" y="879132"/>
                  </a:lnTo>
                  <a:lnTo>
                    <a:pt x="8001" y="917219"/>
                  </a:lnTo>
                  <a:lnTo>
                    <a:pt x="29591" y="948283"/>
                  </a:lnTo>
                  <a:lnTo>
                    <a:pt x="61849" y="969213"/>
                  </a:lnTo>
                  <a:lnTo>
                    <a:pt x="101218" y="976884"/>
                  </a:lnTo>
                  <a:lnTo>
                    <a:pt x="1490980" y="976884"/>
                  </a:lnTo>
                  <a:lnTo>
                    <a:pt x="1530350" y="969213"/>
                  </a:lnTo>
                  <a:lnTo>
                    <a:pt x="1562608" y="948296"/>
                  </a:lnTo>
                  <a:lnTo>
                    <a:pt x="1584198" y="917270"/>
                  </a:lnTo>
                  <a:lnTo>
                    <a:pt x="1592199" y="879259"/>
                  </a:lnTo>
                  <a:lnTo>
                    <a:pt x="1592199" y="97662"/>
                  </a:lnTo>
                  <a:lnTo>
                    <a:pt x="1584198" y="59562"/>
                  </a:lnTo>
                  <a:lnTo>
                    <a:pt x="1562608" y="28575"/>
                  </a:lnTo>
                  <a:lnTo>
                    <a:pt x="1530350" y="7620"/>
                  </a:lnTo>
                  <a:lnTo>
                    <a:pt x="149098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50058" y="5353050"/>
              <a:ext cx="1592580" cy="977265"/>
            </a:xfrm>
            <a:custGeom>
              <a:avLst/>
              <a:gdLst/>
              <a:ahLst/>
              <a:cxnLst/>
              <a:rect l="l" t="t" r="r" b="b"/>
              <a:pathLst>
                <a:path w="1592579" h="977264">
                  <a:moveTo>
                    <a:pt x="0" y="97662"/>
                  </a:moveTo>
                  <a:lnTo>
                    <a:pt x="8000" y="59562"/>
                  </a:lnTo>
                  <a:lnTo>
                    <a:pt x="29591" y="28575"/>
                  </a:lnTo>
                  <a:lnTo>
                    <a:pt x="61849" y="7619"/>
                  </a:lnTo>
                  <a:lnTo>
                    <a:pt x="101218" y="0"/>
                  </a:lnTo>
                  <a:lnTo>
                    <a:pt x="1490980" y="0"/>
                  </a:lnTo>
                  <a:lnTo>
                    <a:pt x="1530350" y="7619"/>
                  </a:lnTo>
                  <a:lnTo>
                    <a:pt x="1562608" y="28575"/>
                  </a:lnTo>
                  <a:lnTo>
                    <a:pt x="1584197" y="59562"/>
                  </a:lnTo>
                  <a:lnTo>
                    <a:pt x="1592199" y="97662"/>
                  </a:lnTo>
                  <a:lnTo>
                    <a:pt x="1592199" y="879259"/>
                  </a:lnTo>
                  <a:lnTo>
                    <a:pt x="1584197" y="917270"/>
                  </a:lnTo>
                  <a:lnTo>
                    <a:pt x="1562608" y="948296"/>
                  </a:lnTo>
                  <a:lnTo>
                    <a:pt x="1530350" y="969213"/>
                  </a:lnTo>
                  <a:lnTo>
                    <a:pt x="1490980" y="976884"/>
                  </a:lnTo>
                  <a:lnTo>
                    <a:pt x="101218" y="976884"/>
                  </a:lnTo>
                  <a:lnTo>
                    <a:pt x="61849" y="969213"/>
                  </a:lnTo>
                  <a:lnTo>
                    <a:pt x="29591" y="948283"/>
                  </a:lnTo>
                  <a:lnTo>
                    <a:pt x="8000" y="917219"/>
                  </a:lnTo>
                  <a:lnTo>
                    <a:pt x="0" y="879132"/>
                  </a:lnTo>
                  <a:lnTo>
                    <a:pt x="0" y="97662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26080" y="5515356"/>
              <a:ext cx="1593850" cy="977265"/>
            </a:xfrm>
            <a:custGeom>
              <a:avLst/>
              <a:gdLst/>
              <a:ahLst/>
              <a:cxnLst/>
              <a:rect l="l" t="t" r="r" b="b"/>
              <a:pathLst>
                <a:path w="1593850" h="977264">
                  <a:moveTo>
                    <a:pt x="1492504" y="0"/>
                  </a:moveTo>
                  <a:lnTo>
                    <a:pt x="101218" y="0"/>
                  </a:lnTo>
                  <a:lnTo>
                    <a:pt x="61849" y="7747"/>
                  </a:lnTo>
                  <a:lnTo>
                    <a:pt x="29590" y="28702"/>
                  </a:lnTo>
                  <a:lnTo>
                    <a:pt x="8000" y="59690"/>
                  </a:lnTo>
                  <a:lnTo>
                    <a:pt x="0" y="97751"/>
                  </a:lnTo>
                  <a:lnTo>
                    <a:pt x="0" y="879259"/>
                  </a:lnTo>
                  <a:lnTo>
                    <a:pt x="8000" y="917270"/>
                  </a:lnTo>
                  <a:lnTo>
                    <a:pt x="29590" y="948296"/>
                  </a:lnTo>
                  <a:lnTo>
                    <a:pt x="61849" y="969213"/>
                  </a:lnTo>
                  <a:lnTo>
                    <a:pt x="101218" y="976884"/>
                  </a:lnTo>
                  <a:lnTo>
                    <a:pt x="1492504" y="976884"/>
                  </a:lnTo>
                  <a:lnTo>
                    <a:pt x="1531873" y="969213"/>
                  </a:lnTo>
                  <a:lnTo>
                    <a:pt x="1564005" y="948296"/>
                  </a:lnTo>
                  <a:lnTo>
                    <a:pt x="1585721" y="917270"/>
                  </a:lnTo>
                  <a:lnTo>
                    <a:pt x="1593722" y="879259"/>
                  </a:lnTo>
                  <a:lnTo>
                    <a:pt x="1593722" y="97751"/>
                  </a:lnTo>
                  <a:lnTo>
                    <a:pt x="1585721" y="59690"/>
                  </a:lnTo>
                  <a:lnTo>
                    <a:pt x="1564005" y="28702"/>
                  </a:lnTo>
                  <a:lnTo>
                    <a:pt x="1531873" y="7747"/>
                  </a:lnTo>
                  <a:lnTo>
                    <a:pt x="14925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26842" y="5516118"/>
              <a:ext cx="1593850" cy="977265"/>
            </a:xfrm>
            <a:custGeom>
              <a:avLst/>
              <a:gdLst/>
              <a:ahLst/>
              <a:cxnLst/>
              <a:rect l="l" t="t" r="r" b="b"/>
              <a:pathLst>
                <a:path w="1593850" h="977264">
                  <a:moveTo>
                    <a:pt x="0" y="97751"/>
                  </a:moveTo>
                  <a:lnTo>
                    <a:pt x="8000" y="59689"/>
                  </a:lnTo>
                  <a:lnTo>
                    <a:pt x="29590" y="28701"/>
                  </a:lnTo>
                  <a:lnTo>
                    <a:pt x="61849" y="7746"/>
                  </a:lnTo>
                  <a:lnTo>
                    <a:pt x="101218" y="0"/>
                  </a:lnTo>
                  <a:lnTo>
                    <a:pt x="1492504" y="0"/>
                  </a:lnTo>
                  <a:lnTo>
                    <a:pt x="1531873" y="7746"/>
                  </a:lnTo>
                  <a:lnTo>
                    <a:pt x="1564005" y="28701"/>
                  </a:lnTo>
                  <a:lnTo>
                    <a:pt x="1585721" y="59689"/>
                  </a:lnTo>
                  <a:lnTo>
                    <a:pt x="1593722" y="97751"/>
                  </a:lnTo>
                  <a:lnTo>
                    <a:pt x="1593722" y="879259"/>
                  </a:lnTo>
                  <a:lnTo>
                    <a:pt x="1585721" y="917270"/>
                  </a:lnTo>
                  <a:lnTo>
                    <a:pt x="1564005" y="948296"/>
                  </a:lnTo>
                  <a:lnTo>
                    <a:pt x="1531873" y="969213"/>
                  </a:lnTo>
                  <a:lnTo>
                    <a:pt x="1492504" y="976883"/>
                  </a:lnTo>
                  <a:lnTo>
                    <a:pt x="101218" y="976883"/>
                  </a:lnTo>
                  <a:lnTo>
                    <a:pt x="61849" y="969213"/>
                  </a:lnTo>
                  <a:lnTo>
                    <a:pt x="29590" y="948296"/>
                  </a:lnTo>
                  <a:lnTo>
                    <a:pt x="8000" y="917270"/>
                  </a:lnTo>
                  <a:lnTo>
                    <a:pt x="0" y="879259"/>
                  </a:lnTo>
                  <a:lnTo>
                    <a:pt x="0" y="97751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23945" y="5622137"/>
            <a:ext cx="1146810" cy="7112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86700"/>
              </a:lnSpc>
              <a:spcBef>
                <a:spcPts val="295"/>
              </a:spcBef>
            </a:pPr>
            <a:r>
              <a:rPr sz="1250" b="1" spc="-5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250" b="1" spc="-10" dirty="0">
                <a:solidFill>
                  <a:srgbClr val="375F92"/>
                </a:solidFill>
                <a:latin typeface="Arial"/>
                <a:cs typeface="Arial"/>
              </a:rPr>
              <a:t>ед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250" b="1" spc="-1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250" b="1" spc="-10" dirty="0">
                <a:solidFill>
                  <a:srgbClr val="375F92"/>
                </a:solidFill>
                <a:latin typeface="Arial"/>
                <a:cs typeface="Arial"/>
              </a:rPr>
              <a:t>аль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ный  календарный </a:t>
            </a:r>
            <a:r>
              <a:rPr sz="125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375F92"/>
                </a:solidFill>
                <a:latin typeface="Arial"/>
                <a:cs typeface="Arial"/>
              </a:rPr>
              <a:t>учебный </a:t>
            </a:r>
            <a:r>
              <a:rPr sz="125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375F92"/>
                </a:solidFill>
                <a:latin typeface="Arial"/>
                <a:cs typeface="Arial"/>
              </a:rPr>
              <a:t>график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81144" y="5370576"/>
            <a:ext cx="1796414" cy="1152525"/>
            <a:chOff x="4581144" y="5370576"/>
            <a:chExt cx="1796414" cy="1152525"/>
          </a:xfrm>
        </p:grpSpPr>
        <p:sp>
          <p:nvSpPr>
            <p:cNvPr id="25" name="object 25"/>
            <p:cNvSpPr/>
            <p:nvPr/>
          </p:nvSpPr>
          <p:spPr>
            <a:xfrm>
              <a:off x="4593336" y="5382768"/>
              <a:ext cx="1593850" cy="966469"/>
            </a:xfrm>
            <a:custGeom>
              <a:avLst/>
              <a:gdLst/>
              <a:ahLst/>
              <a:cxnLst/>
              <a:rect l="l" t="t" r="r" b="b"/>
              <a:pathLst>
                <a:path w="1593850" h="966470">
                  <a:moveTo>
                    <a:pt x="1492503" y="0"/>
                  </a:moveTo>
                  <a:lnTo>
                    <a:pt x="101218" y="0"/>
                  </a:lnTo>
                  <a:lnTo>
                    <a:pt x="61849" y="7619"/>
                  </a:lnTo>
                  <a:lnTo>
                    <a:pt x="29717" y="28320"/>
                  </a:lnTo>
                  <a:lnTo>
                    <a:pt x="8000" y="58927"/>
                  </a:lnTo>
                  <a:lnTo>
                    <a:pt x="0" y="96519"/>
                  </a:lnTo>
                  <a:lnTo>
                    <a:pt x="0" y="869530"/>
                  </a:lnTo>
                  <a:lnTo>
                    <a:pt x="8000" y="907199"/>
                  </a:lnTo>
                  <a:lnTo>
                    <a:pt x="29717" y="937933"/>
                  </a:lnTo>
                  <a:lnTo>
                    <a:pt x="61849" y="958634"/>
                  </a:lnTo>
                  <a:lnTo>
                    <a:pt x="101218" y="966215"/>
                  </a:lnTo>
                  <a:lnTo>
                    <a:pt x="1492503" y="966215"/>
                  </a:lnTo>
                  <a:lnTo>
                    <a:pt x="1531874" y="958634"/>
                  </a:lnTo>
                  <a:lnTo>
                    <a:pt x="1564004" y="937945"/>
                  </a:lnTo>
                  <a:lnTo>
                    <a:pt x="1585722" y="907249"/>
                  </a:lnTo>
                  <a:lnTo>
                    <a:pt x="1593723" y="869657"/>
                  </a:lnTo>
                  <a:lnTo>
                    <a:pt x="1593723" y="96519"/>
                  </a:lnTo>
                  <a:lnTo>
                    <a:pt x="1585722" y="58927"/>
                  </a:lnTo>
                  <a:lnTo>
                    <a:pt x="1564004" y="28320"/>
                  </a:lnTo>
                  <a:lnTo>
                    <a:pt x="1531874" y="7619"/>
                  </a:lnTo>
                  <a:lnTo>
                    <a:pt x="1492503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94098" y="5383530"/>
              <a:ext cx="1593850" cy="966469"/>
            </a:xfrm>
            <a:custGeom>
              <a:avLst/>
              <a:gdLst/>
              <a:ahLst/>
              <a:cxnLst/>
              <a:rect l="l" t="t" r="r" b="b"/>
              <a:pathLst>
                <a:path w="1593850" h="966470">
                  <a:moveTo>
                    <a:pt x="0" y="96520"/>
                  </a:moveTo>
                  <a:lnTo>
                    <a:pt x="8000" y="58928"/>
                  </a:lnTo>
                  <a:lnTo>
                    <a:pt x="29717" y="28321"/>
                  </a:lnTo>
                  <a:lnTo>
                    <a:pt x="61849" y="7620"/>
                  </a:lnTo>
                  <a:lnTo>
                    <a:pt x="101218" y="0"/>
                  </a:lnTo>
                  <a:lnTo>
                    <a:pt x="1492503" y="0"/>
                  </a:lnTo>
                  <a:lnTo>
                    <a:pt x="1531874" y="7620"/>
                  </a:lnTo>
                  <a:lnTo>
                    <a:pt x="1564004" y="28321"/>
                  </a:lnTo>
                  <a:lnTo>
                    <a:pt x="1585722" y="58928"/>
                  </a:lnTo>
                  <a:lnTo>
                    <a:pt x="1593723" y="96520"/>
                  </a:lnTo>
                  <a:lnTo>
                    <a:pt x="1593723" y="869657"/>
                  </a:lnTo>
                  <a:lnTo>
                    <a:pt x="1585722" y="907249"/>
                  </a:lnTo>
                  <a:lnTo>
                    <a:pt x="1564004" y="937945"/>
                  </a:lnTo>
                  <a:lnTo>
                    <a:pt x="1531874" y="958634"/>
                  </a:lnTo>
                  <a:lnTo>
                    <a:pt x="1492503" y="966216"/>
                  </a:lnTo>
                  <a:lnTo>
                    <a:pt x="101218" y="966216"/>
                  </a:lnTo>
                  <a:lnTo>
                    <a:pt x="61849" y="958634"/>
                  </a:lnTo>
                  <a:lnTo>
                    <a:pt x="29717" y="937933"/>
                  </a:lnTo>
                  <a:lnTo>
                    <a:pt x="8000" y="907199"/>
                  </a:lnTo>
                  <a:lnTo>
                    <a:pt x="0" y="869530"/>
                  </a:lnTo>
                  <a:lnTo>
                    <a:pt x="0" y="965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70120" y="5542788"/>
              <a:ext cx="1593850" cy="966469"/>
            </a:xfrm>
            <a:custGeom>
              <a:avLst/>
              <a:gdLst/>
              <a:ahLst/>
              <a:cxnLst/>
              <a:rect l="l" t="t" r="r" b="b"/>
              <a:pathLst>
                <a:path w="1593850" h="966470">
                  <a:moveTo>
                    <a:pt x="1492503" y="0"/>
                  </a:moveTo>
                  <a:lnTo>
                    <a:pt x="101218" y="0"/>
                  </a:lnTo>
                  <a:lnTo>
                    <a:pt x="61849" y="7620"/>
                  </a:lnTo>
                  <a:lnTo>
                    <a:pt x="29717" y="28321"/>
                  </a:lnTo>
                  <a:lnTo>
                    <a:pt x="8000" y="59067"/>
                  </a:lnTo>
                  <a:lnTo>
                    <a:pt x="0" y="96685"/>
                  </a:lnTo>
                  <a:lnTo>
                    <a:pt x="0" y="869657"/>
                  </a:lnTo>
                  <a:lnTo>
                    <a:pt x="8000" y="907249"/>
                  </a:lnTo>
                  <a:lnTo>
                    <a:pt x="29717" y="937945"/>
                  </a:lnTo>
                  <a:lnTo>
                    <a:pt x="61849" y="958634"/>
                  </a:lnTo>
                  <a:lnTo>
                    <a:pt x="101218" y="966216"/>
                  </a:lnTo>
                  <a:lnTo>
                    <a:pt x="1492503" y="966216"/>
                  </a:lnTo>
                  <a:lnTo>
                    <a:pt x="1531874" y="958634"/>
                  </a:lnTo>
                  <a:lnTo>
                    <a:pt x="1564004" y="937945"/>
                  </a:lnTo>
                  <a:lnTo>
                    <a:pt x="1585721" y="907249"/>
                  </a:lnTo>
                  <a:lnTo>
                    <a:pt x="1593722" y="869657"/>
                  </a:lnTo>
                  <a:lnTo>
                    <a:pt x="1593722" y="96685"/>
                  </a:lnTo>
                  <a:lnTo>
                    <a:pt x="1585721" y="59067"/>
                  </a:lnTo>
                  <a:lnTo>
                    <a:pt x="1564004" y="28321"/>
                  </a:lnTo>
                  <a:lnTo>
                    <a:pt x="1531874" y="7620"/>
                  </a:lnTo>
                  <a:lnTo>
                    <a:pt x="14925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70882" y="5543550"/>
              <a:ext cx="1593850" cy="966469"/>
            </a:xfrm>
            <a:custGeom>
              <a:avLst/>
              <a:gdLst/>
              <a:ahLst/>
              <a:cxnLst/>
              <a:rect l="l" t="t" r="r" b="b"/>
              <a:pathLst>
                <a:path w="1593850" h="966470">
                  <a:moveTo>
                    <a:pt x="0" y="96685"/>
                  </a:moveTo>
                  <a:lnTo>
                    <a:pt x="8000" y="59067"/>
                  </a:lnTo>
                  <a:lnTo>
                    <a:pt x="29717" y="28321"/>
                  </a:lnTo>
                  <a:lnTo>
                    <a:pt x="61848" y="7619"/>
                  </a:lnTo>
                  <a:lnTo>
                    <a:pt x="101218" y="0"/>
                  </a:lnTo>
                  <a:lnTo>
                    <a:pt x="1492503" y="0"/>
                  </a:lnTo>
                  <a:lnTo>
                    <a:pt x="1531873" y="7619"/>
                  </a:lnTo>
                  <a:lnTo>
                    <a:pt x="1564004" y="28321"/>
                  </a:lnTo>
                  <a:lnTo>
                    <a:pt x="1585721" y="59067"/>
                  </a:lnTo>
                  <a:lnTo>
                    <a:pt x="1593722" y="96685"/>
                  </a:lnTo>
                  <a:lnTo>
                    <a:pt x="1593722" y="869657"/>
                  </a:lnTo>
                  <a:lnTo>
                    <a:pt x="1585721" y="907249"/>
                  </a:lnTo>
                  <a:lnTo>
                    <a:pt x="1564004" y="937945"/>
                  </a:lnTo>
                  <a:lnTo>
                    <a:pt x="1531873" y="958634"/>
                  </a:lnTo>
                  <a:lnTo>
                    <a:pt x="1492503" y="966216"/>
                  </a:lnTo>
                  <a:lnTo>
                    <a:pt x="101218" y="966216"/>
                  </a:lnTo>
                  <a:lnTo>
                    <a:pt x="61848" y="958634"/>
                  </a:lnTo>
                  <a:lnTo>
                    <a:pt x="29717" y="937945"/>
                  </a:lnTo>
                  <a:lnTo>
                    <a:pt x="8000" y="907249"/>
                  </a:lnTo>
                  <a:lnTo>
                    <a:pt x="0" y="869657"/>
                  </a:lnTo>
                  <a:lnTo>
                    <a:pt x="0" y="96685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35481" y="5034788"/>
            <a:ext cx="5750560" cy="70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Федеральная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образовательная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программа</a:t>
            </a:r>
            <a:endParaRPr sz="2400">
              <a:latin typeface="Calibri"/>
              <a:cs typeface="Calibri"/>
            </a:endParaRPr>
          </a:p>
          <a:p>
            <a:pPr marR="918210" algn="r">
              <a:lnSpc>
                <a:spcPct val="100000"/>
              </a:lnSpc>
              <a:spcBef>
                <a:spcPts val="1285"/>
              </a:spcBef>
            </a:pP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федеральные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94579" y="5692851"/>
            <a:ext cx="1243330" cy="6851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54635" marR="254000" indent="8255" algn="ctr">
              <a:lnSpc>
                <a:spcPct val="79000"/>
              </a:lnSpc>
              <a:spcBef>
                <a:spcPts val="345"/>
              </a:spcBef>
            </a:pP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рабочие 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 прогр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000" b="1" spc="-15" dirty="0">
                <a:solidFill>
                  <a:srgbClr val="375F92"/>
                </a:solidFill>
                <a:latin typeface="Arial"/>
                <a:cs typeface="Arial"/>
              </a:rPr>
              <a:t>м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м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ы  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учебных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п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000" b="1" spc="-15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ме</a:t>
            </a:r>
            <a:r>
              <a:rPr sz="10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ов,</a:t>
            </a:r>
            <a:r>
              <a:rPr sz="1000" b="1" spc="-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375F92"/>
                </a:solidFill>
                <a:latin typeface="Arial"/>
                <a:cs typeface="Arial"/>
              </a:rPr>
              <a:t>к</a:t>
            </a:r>
            <a:r>
              <a:rPr sz="1000" b="1" spc="-45" dirty="0">
                <a:solidFill>
                  <a:srgbClr val="375F92"/>
                </a:solidFill>
                <a:latin typeface="Arial"/>
                <a:cs typeface="Arial"/>
              </a:rPr>
              <a:t>у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ов,  дисциплин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452615" y="5352288"/>
            <a:ext cx="1795145" cy="1175385"/>
            <a:chOff x="6452615" y="5352288"/>
            <a:chExt cx="1795145" cy="1175385"/>
          </a:xfrm>
        </p:grpSpPr>
        <p:sp>
          <p:nvSpPr>
            <p:cNvPr id="32" name="object 32"/>
            <p:cNvSpPr/>
            <p:nvPr/>
          </p:nvSpPr>
          <p:spPr>
            <a:xfrm>
              <a:off x="6464807" y="5364480"/>
              <a:ext cx="1592580" cy="984885"/>
            </a:xfrm>
            <a:custGeom>
              <a:avLst/>
              <a:gdLst/>
              <a:ahLst/>
              <a:cxnLst/>
              <a:rect l="l" t="t" r="r" b="b"/>
              <a:pathLst>
                <a:path w="1592579" h="984885">
                  <a:moveTo>
                    <a:pt x="1490980" y="0"/>
                  </a:moveTo>
                  <a:lnTo>
                    <a:pt x="101218" y="0"/>
                  </a:lnTo>
                  <a:lnTo>
                    <a:pt x="61848" y="7747"/>
                  </a:lnTo>
                  <a:lnTo>
                    <a:pt x="29590" y="28829"/>
                  </a:lnTo>
                  <a:lnTo>
                    <a:pt x="8000" y="60071"/>
                  </a:lnTo>
                  <a:lnTo>
                    <a:pt x="0" y="98425"/>
                  </a:lnTo>
                  <a:lnTo>
                    <a:pt x="0" y="885990"/>
                  </a:lnTo>
                  <a:lnTo>
                    <a:pt x="8000" y="924369"/>
                  </a:lnTo>
                  <a:lnTo>
                    <a:pt x="29590" y="955675"/>
                  </a:lnTo>
                  <a:lnTo>
                    <a:pt x="61848" y="976769"/>
                  </a:lnTo>
                  <a:lnTo>
                    <a:pt x="101218" y="984504"/>
                  </a:lnTo>
                  <a:lnTo>
                    <a:pt x="1490980" y="984504"/>
                  </a:lnTo>
                  <a:lnTo>
                    <a:pt x="1530476" y="976769"/>
                  </a:lnTo>
                  <a:lnTo>
                    <a:pt x="1562608" y="955700"/>
                  </a:lnTo>
                  <a:lnTo>
                    <a:pt x="1584197" y="924420"/>
                  </a:lnTo>
                  <a:lnTo>
                    <a:pt x="1592198" y="886117"/>
                  </a:lnTo>
                  <a:lnTo>
                    <a:pt x="1592198" y="98425"/>
                  </a:lnTo>
                  <a:lnTo>
                    <a:pt x="1584197" y="60071"/>
                  </a:lnTo>
                  <a:lnTo>
                    <a:pt x="1562608" y="28829"/>
                  </a:lnTo>
                  <a:lnTo>
                    <a:pt x="1530476" y="7747"/>
                  </a:lnTo>
                  <a:lnTo>
                    <a:pt x="149098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65569" y="5365242"/>
              <a:ext cx="1592580" cy="984885"/>
            </a:xfrm>
            <a:custGeom>
              <a:avLst/>
              <a:gdLst/>
              <a:ahLst/>
              <a:cxnLst/>
              <a:rect l="l" t="t" r="r" b="b"/>
              <a:pathLst>
                <a:path w="1592579" h="984885">
                  <a:moveTo>
                    <a:pt x="0" y="98425"/>
                  </a:moveTo>
                  <a:lnTo>
                    <a:pt x="8000" y="60071"/>
                  </a:lnTo>
                  <a:lnTo>
                    <a:pt x="29590" y="28829"/>
                  </a:lnTo>
                  <a:lnTo>
                    <a:pt x="61849" y="7747"/>
                  </a:lnTo>
                  <a:lnTo>
                    <a:pt x="101219" y="0"/>
                  </a:lnTo>
                  <a:lnTo>
                    <a:pt x="1490979" y="0"/>
                  </a:lnTo>
                  <a:lnTo>
                    <a:pt x="1530477" y="7747"/>
                  </a:lnTo>
                  <a:lnTo>
                    <a:pt x="1562607" y="28829"/>
                  </a:lnTo>
                  <a:lnTo>
                    <a:pt x="1584198" y="60071"/>
                  </a:lnTo>
                  <a:lnTo>
                    <a:pt x="1592199" y="98425"/>
                  </a:lnTo>
                  <a:lnTo>
                    <a:pt x="1592199" y="886117"/>
                  </a:lnTo>
                  <a:lnTo>
                    <a:pt x="1584198" y="924420"/>
                  </a:lnTo>
                  <a:lnTo>
                    <a:pt x="1562607" y="955700"/>
                  </a:lnTo>
                  <a:lnTo>
                    <a:pt x="1530477" y="976769"/>
                  </a:lnTo>
                  <a:lnTo>
                    <a:pt x="1490979" y="984504"/>
                  </a:lnTo>
                  <a:lnTo>
                    <a:pt x="101219" y="984504"/>
                  </a:lnTo>
                  <a:lnTo>
                    <a:pt x="61849" y="976769"/>
                  </a:lnTo>
                  <a:lnTo>
                    <a:pt x="29590" y="955675"/>
                  </a:lnTo>
                  <a:lnTo>
                    <a:pt x="8000" y="924369"/>
                  </a:lnTo>
                  <a:lnTo>
                    <a:pt x="0" y="885990"/>
                  </a:lnTo>
                  <a:lnTo>
                    <a:pt x="0" y="9842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41591" y="5529072"/>
              <a:ext cx="1592580" cy="984885"/>
            </a:xfrm>
            <a:custGeom>
              <a:avLst/>
              <a:gdLst/>
              <a:ahLst/>
              <a:cxnLst/>
              <a:rect l="l" t="t" r="r" b="b"/>
              <a:pathLst>
                <a:path w="1592579" h="984884">
                  <a:moveTo>
                    <a:pt x="1490979" y="0"/>
                  </a:moveTo>
                  <a:lnTo>
                    <a:pt x="101218" y="0"/>
                  </a:lnTo>
                  <a:lnTo>
                    <a:pt x="61849" y="7746"/>
                  </a:lnTo>
                  <a:lnTo>
                    <a:pt x="29590" y="28828"/>
                  </a:lnTo>
                  <a:lnTo>
                    <a:pt x="8000" y="60185"/>
                  </a:lnTo>
                  <a:lnTo>
                    <a:pt x="0" y="98513"/>
                  </a:lnTo>
                  <a:lnTo>
                    <a:pt x="0" y="886117"/>
                  </a:lnTo>
                  <a:lnTo>
                    <a:pt x="8000" y="924420"/>
                  </a:lnTo>
                  <a:lnTo>
                    <a:pt x="29590" y="955700"/>
                  </a:lnTo>
                  <a:lnTo>
                    <a:pt x="61849" y="976769"/>
                  </a:lnTo>
                  <a:lnTo>
                    <a:pt x="101218" y="984503"/>
                  </a:lnTo>
                  <a:lnTo>
                    <a:pt x="1490979" y="984503"/>
                  </a:lnTo>
                  <a:lnTo>
                    <a:pt x="1530350" y="976769"/>
                  </a:lnTo>
                  <a:lnTo>
                    <a:pt x="1562480" y="955700"/>
                  </a:lnTo>
                  <a:lnTo>
                    <a:pt x="1584198" y="924420"/>
                  </a:lnTo>
                  <a:lnTo>
                    <a:pt x="1592199" y="886117"/>
                  </a:lnTo>
                  <a:lnTo>
                    <a:pt x="1592199" y="98513"/>
                  </a:lnTo>
                  <a:lnTo>
                    <a:pt x="1584198" y="60185"/>
                  </a:lnTo>
                  <a:lnTo>
                    <a:pt x="1562480" y="28828"/>
                  </a:lnTo>
                  <a:lnTo>
                    <a:pt x="1530350" y="7746"/>
                  </a:lnTo>
                  <a:lnTo>
                    <a:pt x="149097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42353" y="5529834"/>
              <a:ext cx="1592580" cy="984885"/>
            </a:xfrm>
            <a:custGeom>
              <a:avLst/>
              <a:gdLst/>
              <a:ahLst/>
              <a:cxnLst/>
              <a:rect l="l" t="t" r="r" b="b"/>
              <a:pathLst>
                <a:path w="1592579" h="984884">
                  <a:moveTo>
                    <a:pt x="0" y="98513"/>
                  </a:moveTo>
                  <a:lnTo>
                    <a:pt x="8000" y="60185"/>
                  </a:lnTo>
                  <a:lnTo>
                    <a:pt x="29591" y="28828"/>
                  </a:lnTo>
                  <a:lnTo>
                    <a:pt x="61849" y="7746"/>
                  </a:lnTo>
                  <a:lnTo>
                    <a:pt x="101219" y="0"/>
                  </a:lnTo>
                  <a:lnTo>
                    <a:pt x="1490979" y="0"/>
                  </a:lnTo>
                  <a:lnTo>
                    <a:pt x="1530350" y="7746"/>
                  </a:lnTo>
                  <a:lnTo>
                    <a:pt x="1562480" y="28828"/>
                  </a:lnTo>
                  <a:lnTo>
                    <a:pt x="1584198" y="60185"/>
                  </a:lnTo>
                  <a:lnTo>
                    <a:pt x="1592199" y="98513"/>
                  </a:lnTo>
                  <a:lnTo>
                    <a:pt x="1592199" y="886117"/>
                  </a:lnTo>
                  <a:lnTo>
                    <a:pt x="1584198" y="924420"/>
                  </a:lnTo>
                  <a:lnTo>
                    <a:pt x="1562480" y="955700"/>
                  </a:lnTo>
                  <a:lnTo>
                    <a:pt x="1530350" y="976769"/>
                  </a:lnTo>
                  <a:lnTo>
                    <a:pt x="1490979" y="984503"/>
                  </a:lnTo>
                  <a:lnTo>
                    <a:pt x="101219" y="984503"/>
                  </a:lnTo>
                  <a:lnTo>
                    <a:pt x="61849" y="976769"/>
                  </a:lnTo>
                  <a:lnTo>
                    <a:pt x="29591" y="955700"/>
                  </a:lnTo>
                  <a:lnTo>
                    <a:pt x="8000" y="924420"/>
                  </a:lnTo>
                  <a:lnTo>
                    <a:pt x="0" y="886117"/>
                  </a:lnTo>
                  <a:lnTo>
                    <a:pt x="0" y="98513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845554" y="5586476"/>
            <a:ext cx="1094740" cy="7112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86700"/>
              </a:lnSpc>
              <a:spcBef>
                <a:spcPts val="295"/>
              </a:spcBef>
            </a:pPr>
            <a:r>
              <a:rPr sz="1250" b="1" spc="-5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250" b="1" spc="-10" dirty="0">
                <a:solidFill>
                  <a:srgbClr val="375F92"/>
                </a:solidFill>
                <a:latin typeface="Arial"/>
                <a:cs typeface="Arial"/>
              </a:rPr>
              <a:t>ед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250" b="1" spc="-1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250" b="1" spc="-10" dirty="0">
                <a:solidFill>
                  <a:srgbClr val="375F92"/>
                </a:solidFill>
                <a:latin typeface="Arial"/>
                <a:cs typeface="Arial"/>
              </a:rPr>
              <a:t>аль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н</a:t>
            </a:r>
            <a:r>
              <a:rPr sz="1250" b="1" spc="-10" dirty="0">
                <a:solidFill>
                  <a:srgbClr val="375F92"/>
                </a:solidFill>
                <a:latin typeface="Arial"/>
                <a:cs typeface="Arial"/>
              </a:rPr>
              <a:t>ая  </a:t>
            </a:r>
            <a:r>
              <a:rPr sz="1250" b="1" spc="-15" dirty="0">
                <a:solidFill>
                  <a:srgbClr val="375F92"/>
                </a:solidFill>
                <a:latin typeface="Arial"/>
                <a:cs typeface="Arial"/>
              </a:rPr>
              <a:t>рабочая </a:t>
            </a:r>
            <a:r>
              <a:rPr sz="125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программа </a:t>
            </a:r>
            <a:r>
              <a:rPr sz="125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50" b="1" spc="-15" dirty="0">
                <a:solidFill>
                  <a:srgbClr val="375F92"/>
                </a:solidFill>
                <a:latin typeface="Arial"/>
                <a:cs typeface="Arial"/>
              </a:rPr>
              <a:t>воспитания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545068" y="5366003"/>
            <a:ext cx="1796414" cy="1173480"/>
            <a:chOff x="8545068" y="5366003"/>
            <a:chExt cx="1796414" cy="1173480"/>
          </a:xfrm>
        </p:grpSpPr>
        <p:sp>
          <p:nvSpPr>
            <p:cNvPr id="38" name="object 38"/>
            <p:cNvSpPr/>
            <p:nvPr/>
          </p:nvSpPr>
          <p:spPr>
            <a:xfrm>
              <a:off x="8557260" y="5378195"/>
              <a:ext cx="1593850" cy="984885"/>
            </a:xfrm>
            <a:custGeom>
              <a:avLst/>
              <a:gdLst/>
              <a:ahLst/>
              <a:cxnLst/>
              <a:rect l="l" t="t" r="r" b="b"/>
              <a:pathLst>
                <a:path w="1593850" h="984885">
                  <a:moveTo>
                    <a:pt x="1492631" y="0"/>
                  </a:moveTo>
                  <a:lnTo>
                    <a:pt x="101219" y="0"/>
                  </a:lnTo>
                  <a:lnTo>
                    <a:pt x="61849" y="7746"/>
                  </a:lnTo>
                  <a:lnTo>
                    <a:pt x="29718" y="28828"/>
                  </a:lnTo>
                  <a:lnTo>
                    <a:pt x="8000" y="60070"/>
                  </a:lnTo>
                  <a:lnTo>
                    <a:pt x="0" y="98424"/>
                  </a:lnTo>
                  <a:lnTo>
                    <a:pt x="0" y="885990"/>
                  </a:lnTo>
                  <a:lnTo>
                    <a:pt x="8000" y="924369"/>
                  </a:lnTo>
                  <a:lnTo>
                    <a:pt x="29718" y="955674"/>
                  </a:lnTo>
                  <a:lnTo>
                    <a:pt x="61849" y="976769"/>
                  </a:lnTo>
                  <a:lnTo>
                    <a:pt x="101219" y="984503"/>
                  </a:lnTo>
                  <a:lnTo>
                    <a:pt x="1492631" y="984503"/>
                  </a:lnTo>
                  <a:lnTo>
                    <a:pt x="1532001" y="976769"/>
                  </a:lnTo>
                  <a:lnTo>
                    <a:pt x="1564132" y="955700"/>
                  </a:lnTo>
                  <a:lnTo>
                    <a:pt x="1585722" y="924420"/>
                  </a:lnTo>
                  <a:lnTo>
                    <a:pt x="1593723" y="886117"/>
                  </a:lnTo>
                  <a:lnTo>
                    <a:pt x="1593723" y="98424"/>
                  </a:lnTo>
                  <a:lnTo>
                    <a:pt x="1585722" y="60070"/>
                  </a:lnTo>
                  <a:lnTo>
                    <a:pt x="1564132" y="28828"/>
                  </a:lnTo>
                  <a:lnTo>
                    <a:pt x="1532001" y="7746"/>
                  </a:lnTo>
                  <a:lnTo>
                    <a:pt x="1492631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58022" y="5378957"/>
              <a:ext cx="1593850" cy="984885"/>
            </a:xfrm>
            <a:custGeom>
              <a:avLst/>
              <a:gdLst/>
              <a:ahLst/>
              <a:cxnLst/>
              <a:rect l="l" t="t" r="r" b="b"/>
              <a:pathLst>
                <a:path w="1593850" h="984885">
                  <a:moveTo>
                    <a:pt x="0" y="98424"/>
                  </a:moveTo>
                  <a:lnTo>
                    <a:pt x="8000" y="60070"/>
                  </a:lnTo>
                  <a:lnTo>
                    <a:pt x="29718" y="28828"/>
                  </a:lnTo>
                  <a:lnTo>
                    <a:pt x="61849" y="7746"/>
                  </a:lnTo>
                  <a:lnTo>
                    <a:pt x="101219" y="0"/>
                  </a:lnTo>
                  <a:lnTo>
                    <a:pt x="1492630" y="0"/>
                  </a:lnTo>
                  <a:lnTo>
                    <a:pt x="1532001" y="7746"/>
                  </a:lnTo>
                  <a:lnTo>
                    <a:pt x="1564131" y="28828"/>
                  </a:lnTo>
                  <a:lnTo>
                    <a:pt x="1585722" y="60070"/>
                  </a:lnTo>
                  <a:lnTo>
                    <a:pt x="1593723" y="98424"/>
                  </a:lnTo>
                  <a:lnTo>
                    <a:pt x="1593723" y="886117"/>
                  </a:lnTo>
                  <a:lnTo>
                    <a:pt x="1585722" y="924420"/>
                  </a:lnTo>
                  <a:lnTo>
                    <a:pt x="1564131" y="955700"/>
                  </a:lnTo>
                  <a:lnTo>
                    <a:pt x="1532001" y="976769"/>
                  </a:lnTo>
                  <a:lnTo>
                    <a:pt x="1492630" y="984503"/>
                  </a:lnTo>
                  <a:lnTo>
                    <a:pt x="101219" y="984503"/>
                  </a:lnTo>
                  <a:lnTo>
                    <a:pt x="61849" y="976769"/>
                  </a:lnTo>
                  <a:lnTo>
                    <a:pt x="29718" y="955674"/>
                  </a:lnTo>
                  <a:lnTo>
                    <a:pt x="8000" y="924369"/>
                  </a:lnTo>
                  <a:lnTo>
                    <a:pt x="0" y="885990"/>
                  </a:lnTo>
                  <a:lnTo>
                    <a:pt x="0" y="9842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34044" y="5541263"/>
              <a:ext cx="1593850" cy="984885"/>
            </a:xfrm>
            <a:custGeom>
              <a:avLst/>
              <a:gdLst/>
              <a:ahLst/>
              <a:cxnLst/>
              <a:rect l="l" t="t" r="r" b="b"/>
              <a:pathLst>
                <a:path w="1593850" h="984884">
                  <a:moveTo>
                    <a:pt x="1492503" y="0"/>
                  </a:moveTo>
                  <a:lnTo>
                    <a:pt x="101219" y="0"/>
                  </a:lnTo>
                  <a:lnTo>
                    <a:pt x="61849" y="7747"/>
                  </a:lnTo>
                  <a:lnTo>
                    <a:pt x="29717" y="28829"/>
                  </a:lnTo>
                  <a:lnTo>
                    <a:pt x="8000" y="60185"/>
                  </a:lnTo>
                  <a:lnTo>
                    <a:pt x="0" y="98513"/>
                  </a:lnTo>
                  <a:lnTo>
                    <a:pt x="0" y="886117"/>
                  </a:lnTo>
                  <a:lnTo>
                    <a:pt x="8000" y="924420"/>
                  </a:lnTo>
                  <a:lnTo>
                    <a:pt x="29717" y="955700"/>
                  </a:lnTo>
                  <a:lnTo>
                    <a:pt x="61849" y="976769"/>
                  </a:lnTo>
                  <a:lnTo>
                    <a:pt x="101219" y="984504"/>
                  </a:lnTo>
                  <a:lnTo>
                    <a:pt x="1492503" y="984504"/>
                  </a:lnTo>
                  <a:lnTo>
                    <a:pt x="1531874" y="976769"/>
                  </a:lnTo>
                  <a:lnTo>
                    <a:pt x="1564004" y="955700"/>
                  </a:lnTo>
                  <a:lnTo>
                    <a:pt x="1585722" y="924420"/>
                  </a:lnTo>
                  <a:lnTo>
                    <a:pt x="1593723" y="886117"/>
                  </a:lnTo>
                  <a:lnTo>
                    <a:pt x="1593723" y="98513"/>
                  </a:lnTo>
                  <a:lnTo>
                    <a:pt x="1585722" y="60185"/>
                  </a:lnTo>
                  <a:lnTo>
                    <a:pt x="1564004" y="28829"/>
                  </a:lnTo>
                  <a:lnTo>
                    <a:pt x="1531874" y="7747"/>
                  </a:lnTo>
                  <a:lnTo>
                    <a:pt x="14925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34806" y="5542025"/>
              <a:ext cx="1593850" cy="984885"/>
            </a:xfrm>
            <a:custGeom>
              <a:avLst/>
              <a:gdLst/>
              <a:ahLst/>
              <a:cxnLst/>
              <a:rect l="l" t="t" r="r" b="b"/>
              <a:pathLst>
                <a:path w="1593850" h="984884">
                  <a:moveTo>
                    <a:pt x="0" y="98513"/>
                  </a:moveTo>
                  <a:lnTo>
                    <a:pt x="8000" y="60185"/>
                  </a:lnTo>
                  <a:lnTo>
                    <a:pt x="29718" y="28829"/>
                  </a:lnTo>
                  <a:lnTo>
                    <a:pt x="61849" y="7746"/>
                  </a:lnTo>
                  <a:lnTo>
                    <a:pt x="101219" y="0"/>
                  </a:lnTo>
                  <a:lnTo>
                    <a:pt x="1492503" y="0"/>
                  </a:lnTo>
                  <a:lnTo>
                    <a:pt x="1531874" y="7746"/>
                  </a:lnTo>
                  <a:lnTo>
                    <a:pt x="1564004" y="28829"/>
                  </a:lnTo>
                  <a:lnTo>
                    <a:pt x="1585722" y="60185"/>
                  </a:lnTo>
                  <a:lnTo>
                    <a:pt x="1593723" y="98513"/>
                  </a:lnTo>
                  <a:lnTo>
                    <a:pt x="1593723" y="886117"/>
                  </a:lnTo>
                  <a:lnTo>
                    <a:pt x="1585722" y="924420"/>
                  </a:lnTo>
                  <a:lnTo>
                    <a:pt x="1564004" y="955700"/>
                  </a:lnTo>
                  <a:lnTo>
                    <a:pt x="1531874" y="976769"/>
                  </a:lnTo>
                  <a:lnTo>
                    <a:pt x="1492503" y="984504"/>
                  </a:lnTo>
                  <a:lnTo>
                    <a:pt x="101219" y="984504"/>
                  </a:lnTo>
                  <a:lnTo>
                    <a:pt x="61849" y="976769"/>
                  </a:lnTo>
                  <a:lnTo>
                    <a:pt x="29718" y="955700"/>
                  </a:lnTo>
                  <a:lnTo>
                    <a:pt x="8000" y="924420"/>
                  </a:lnTo>
                  <a:lnTo>
                    <a:pt x="0" y="886117"/>
                  </a:lnTo>
                  <a:lnTo>
                    <a:pt x="0" y="98513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847835" y="5588609"/>
            <a:ext cx="1160780" cy="77787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83820" marR="75565" algn="ctr">
              <a:lnSpc>
                <a:spcPct val="86800"/>
              </a:lnSpc>
              <a:spcBef>
                <a:spcPts val="275"/>
              </a:spcBef>
            </a:pP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ера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ны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й 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календарный 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план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ts val="1150"/>
              </a:lnSpc>
              <a:spcBef>
                <a:spcPts val="15"/>
              </a:spcBef>
            </a:pP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100" b="1" spc="5" dirty="0">
                <a:solidFill>
                  <a:srgbClr val="375F92"/>
                </a:solidFill>
                <a:latin typeface="Arial"/>
                <a:cs typeface="Arial"/>
              </a:rPr>
              <a:t>п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и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льн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ой  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работы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2463" y="1425321"/>
            <a:ext cx="48158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Единые</a:t>
            </a:r>
            <a:r>
              <a:rPr sz="18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подходы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135"/>
              </a:lnSpc>
              <a:spcBef>
                <a:spcPts val="45"/>
              </a:spcBef>
            </a:pPr>
            <a:r>
              <a:rPr sz="1800" spc="-114" dirty="0">
                <a:solidFill>
                  <a:srgbClr val="091AAB"/>
                </a:solidFill>
                <a:latin typeface="Microsoft Sans Serif"/>
                <a:cs typeface="Microsoft Sans Serif"/>
              </a:rPr>
              <a:t>к</a:t>
            </a:r>
            <a:r>
              <a:rPr sz="1800" spc="10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91AAB"/>
                </a:solidFill>
                <a:latin typeface="Microsoft Sans Serif"/>
                <a:cs typeface="Microsoft Sans Serif"/>
              </a:rPr>
              <a:t>формированию</a:t>
            </a:r>
            <a:r>
              <a:rPr sz="1800" spc="20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91AAB"/>
                </a:solidFill>
                <a:latin typeface="Microsoft Sans Serif"/>
                <a:cs typeface="Microsoft Sans Serif"/>
              </a:rPr>
              <a:t>содержания</a:t>
            </a:r>
            <a:r>
              <a:rPr sz="1800" spc="25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91AAB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800" spc="15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91AAB"/>
                </a:solidFill>
                <a:latin typeface="Microsoft Sans Serif"/>
                <a:cs typeface="Microsoft Sans Serif"/>
              </a:rPr>
              <a:t>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135"/>
              </a:lnSpc>
            </a:pPr>
            <a:r>
              <a:rPr sz="1800" spc="-10" dirty="0">
                <a:solidFill>
                  <a:srgbClr val="091AAB"/>
                </a:solidFill>
                <a:latin typeface="Microsoft Sans Serif"/>
                <a:cs typeface="Microsoft Sans Serif"/>
              </a:rPr>
              <a:t>воспитания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Единые</a:t>
            </a:r>
            <a:r>
              <a:rPr sz="1800" b="1" spc="-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Arial"/>
                <a:cs typeface="Arial"/>
              </a:rPr>
              <a:t>стандарты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91AAB"/>
                </a:solidFill>
                <a:latin typeface="Microsoft Sans Serif"/>
                <a:cs typeface="Microsoft Sans Serif"/>
              </a:rPr>
              <a:t>образовательного</a:t>
            </a:r>
            <a:r>
              <a:rPr sz="1800" spc="40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91AAB"/>
                </a:solidFill>
                <a:latin typeface="Microsoft Sans Serif"/>
                <a:cs typeface="Microsoft Sans Serif"/>
              </a:rPr>
              <a:t>пространства</a:t>
            </a:r>
            <a:r>
              <a:rPr sz="1800" spc="35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91AAB"/>
                </a:solidFill>
                <a:latin typeface="Microsoft Sans Serif"/>
                <a:cs typeface="Microsoft Sans Serif"/>
              </a:rPr>
              <a:t>страны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Единая</a:t>
            </a:r>
            <a:r>
              <a:rPr sz="1800" b="1" spc="-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Arial"/>
                <a:cs typeface="Arial"/>
              </a:rPr>
              <a:t>система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  <a:spcBef>
                <a:spcPts val="50"/>
              </a:spcBef>
            </a:pPr>
            <a:r>
              <a:rPr sz="1800" spc="-15" dirty="0">
                <a:solidFill>
                  <a:srgbClr val="091AAB"/>
                </a:solidFill>
                <a:latin typeface="Microsoft Sans Serif"/>
                <a:cs typeface="Microsoft Sans Serif"/>
              </a:rPr>
              <a:t>мониторинга</a:t>
            </a:r>
            <a:r>
              <a:rPr sz="1800" spc="35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91AAB"/>
                </a:solidFill>
                <a:latin typeface="Microsoft Sans Serif"/>
                <a:cs typeface="Microsoft Sans Serif"/>
              </a:rPr>
              <a:t>эффективности</a:t>
            </a:r>
            <a:r>
              <a:rPr sz="1800" spc="15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91AAB"/>
                </a:solidFill>
                <a:latin typeface="Microsoft Sans Serif"/>
                <a:cs typeface="Microsoft Sans Serif"/>
              </a:rPr>
              <a:t>деятельности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135"/>
              </a:lnSpc>
            </a:pPr>
            <a:r>
              <a:rPr sz="1800" spc="-10" dirty="0">
                <a:solidFill>
                  <a:srgbClr val="091AAB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800" spc="-5" dirty="0">
                <a:solidFill>
                  <a:srgbClr val="091AAB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91AAB"/>
                </a:solidFill>
                <a:latin typeface="Microsoft Sans Serif"/>
                <a:cs typeface="Microsoft Sans Serif"/>
              </a:rPr>
              <a:t>организаций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4" name="object 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2700" y="1659635"/>
            <a:ext cx="329184" cy="390144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51247" y="32003"/>
            <a:ext cx="1164336" cy="1146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33350"/>
            <a:ext cx="10852150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55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152CD6-78A9-4AAE-B86C-39CA63C20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82" t="17073" r="10535" b="9756"/>
          <a:stretch/>
        </p:blipFill>
        <p:spPr>
          <a:xfrm>
            <a:off x="152400" y="76200"/>
            <a:ext cx="11939089" cy="643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242A1-C920-481D-98E8-C43714867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3" t="15935" r="9418" b="12195"/>
          <a:stretch/>
        </p:blipFill>
        <p:spPr>
          <a:xfrm>
            <a:off x="-13647" y="-228600"/>
            <a:ext cx="12192000" cy="697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9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60338"/>
            <a:ext cx="10931525" cy="654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18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827AAF-9FDA-4529-B257-3A62E63A8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67" t="17561" r="11327" b="15447"/>
          <a:stretch/>
        </p:blipFill>
        <p:spPr>
          <a:xfrm>
            <a:off x="0" y="102870"/>
            <a:ext cx="12039600" cy="66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2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1813</Words>
  <Application>Microsoft Office PowerPoint</Application>
  <PresentationFormat>Широкоэкранный</PresentationFormat>
  <Paragraphs>480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Franklin Gothic Medium</vt:lpstr>
      <vt:lpstr>Microsoft Sans Serif</vt:lpstr>
      <vt:lpstr>Times New Roman</vt:lpstr>
      <vt:lpstr>Wingdings</vt:lpstr>
      <vt:lpstr>Office Theme</vt:lpstr>
      <vt:lpstr>Презентация PowerPoint</vt:lpstr>
      <vt:lpstr>Презентация PowerPoint</vt:lpstr>
      <vt:lpstr>Правовые ориентиры для образовательной организации в 2023-2024 учебном году</vt:lpstr>
      <vt:lpstr>ЕДИНСТВО СОДЕРЖАНИЯ ОБЩЕГО  ОБРАЗОВАНИЯ ФОП ООО и СОО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КАЛЕНДАРНЫЙ УЧЕБНЫЙ ГРАФИК</vt:lpstr>
      <vt:lpstr>Презентация PowerPoint</vt:lpstr>
      <vt:lpstr>Место предмета в учебном плане на уровне основного общего  образования в 2023-2024 учебном году</vt:lpstr>
      <vt:lpstr>Место предмета в учебном плане на уровне среднего общего  образования в 2023-2024 учебном году, 10 класс</vt:lpstr>
      <vt:lpstr>Место предмета в учебном плане на уровне среднего общего  образования в 2023-2024 учебном году, 11 класс</vt:lpstr>
      <vt:lpstr>Вариант мультипрофильного учебного плана школы для 10 класса (социально- экономический + технологический профили) при 6-дневной учебной неделе</vt:lpstr>
      <vt:lpstr>ФРП базового и ПРП углубленного уровня выстроены синхронно</vt:lpstr>
      <vt:lpstr>Единая ООП ООО, действующая с 01.09.2023</vt:lpstr>
      <vt:lpstr>Единая ООП СОО, действующая с 01.09.2023</vt:lpstr>
      <vt:lpstr>Современные принципы построения курса географии средней школы  на углубленном уровне</vt:lpstr>
      <vt:lpstr>Обеспечение единства образовательного пространства РФ</vt:lpstr>
      <vt:lpstr>Учебники на уровне ООО</vt:lpstr>
      <vt:lpstr>Учебники на уровне СОО</vt:lpstr>
      <vt:lpstr>Системность в формировании функциональной грамотности</vt:lpstr>
      <vt:lpstr>Формируем функциональную грамотность</vt:lpstr>
      <vt:lpstr>Электронные ресурсы по формированию  функциональной грамотности</vt:lpstr>
      <vt:lpstr>Электронные ресурсы по формированию  функциональной грамотности</vt:lpstr>
      <vt:lpstr>Формирование функциональной грамотности</vt:lpstr>
      <vt:lpstr>Серия «ФУНКЦИОНАЛЬНАЯ ГРАМОТНОСТЬ. ТРЕНАЖЁРЫ»</vt:lpstr>
      <vt:lpstr>Презентация PowerPoint</vt:lpstr>
      <vt:lpstr>Планируемые личностные результаты в части патриотического  воспитания:</vt:lpstr>
      <vt:lpstr>Планируемые личностные результаты в части  духовно-нравственного воспитания:</vt:lpstr>
      <vt:lpstr>Трудового воспитания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Учитель</cp:lastModifiedBy>
  <cp:revision>10</cp:revision>
  <dcterms:created xsi:type="dcterms:W3CDTF">2023-05-04T04:22:43Z</dcterms:created>
  <dcterms:modified xsi:type="dcterms:W3CDTF">2023-05-04T09:38:39Z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2023-05-04T00:00:00Z</vt:filetime>
  </property>
</Properties>
</file>