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3" r:id="rId2"/>
  </p:sldMasterIdLst>
  <p:notesMasterIdLst>
    <p:notesMasterId r:id="rId12"/>
  </p:notesMasterIdLst>
  <p:sldIdLst>
    <p:sldId id="278" r:id="rId3"/>
    <p:sldId id="277" r:id="rId4"/>
    <p:sldId id="263" r:id="rId5"/>
    <p:sldId id="279" r:id="rId6"/>
    <p:sldId id="280" r:id="rId7"/>
    <p:sldId id="281" r:id="rId8"/>
    <p:sldId id="282" r:id="rId9"/>
    <p:sldId id="283" r:id="rId10"/>
    <p:sldId id="276" r:id="rId11"/>
  </p:sldIdLst>
  <p:sldSz cx="9144000" cy="6858000" type="screen4x3"/>
  <p:notesSz cx="6888163" cy="100203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4C99"/>
    <a:srgbClr val="FFFF99"/>
    <a:srgbClr val="4E67C8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B5E20F-836A-4997-94E1-6EEF633114A0}" v="1" dt="2021-11-11T09:56:41.3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3" autoAdjust="0"/>
    <p:restoredTop sz="94660"/>
  </p:normalViewPr>
  <p:slideViewPr>
    <p:cSldViewPr>
      <p:cViewPr>
        <p:scale>
          <a:sx n="76" d="100"/>
          <a:sy n="76" d="100"/>
        </p:scale>
        <p:origin x="-1212" y="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E7C9B59B-249C-474A-8D51-CB9570538979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2E195D86-2190-45EA-91D0-D677022AA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028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8/27/2024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8/27/2024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8/27/2024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15616" y="0"/>
            <a:ext cx="8028384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684067" y="1268760"/>
            <a:ext cx="7002733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1694411" y="1844824"/>
            <a:ext cx="7002733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8E80666-FB37-4B36-9149-507F3B0178E3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7" r:id="rId13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3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.jpe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9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4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4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Горизонтальный свиток 5"/>
          <p:cNvSpPr/>
          <p:nvPr/>
        </p:nvSpPr>
        <p:spPr>
          <a:xfrm>
            <a:off x="1045022" y="2204864"/>
            <a:ext cx="7271394" cy="223224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14"/>
          <a:stretch/>
        </p:blipFill>
        <p:spPr>
          <a:xfrm>
            <a:off x="-396552" y="584681"/>
            <a:ext cx="9937104" cy="6273319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827585" y="2705725"/>
            <a:ext cx="669674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altLang="ko-KR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latin typeface="Comic Sans MS" panose="030F0702030302020204" pitchFamily="66" charset="0"/>
                <a:ea typeface="맑은 고딕" pitchFamily="50" charset="-127"/>
                <a:cs typeface="Arial" pitchFamily="34" charset="0"/>
              </a:rPr>
              <a:t>«Зачем участвовать </a:t>
            </a:r>
          </a:p>
          <a:p>
            <a:pPr algn="ctr"/>
            <a:r>
              <a:rPr lang="ru-RU" altLang="ko-KR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latin typeface="Comic Sans MS" panose="030F0702030302020204" pitchFamily="66" charset="0"/>
                <a:ea typeface="맑은 고딕" pitchFamily="50" charset="-127"/>
                <a:cs typeface="Arial" pitchFamily="34" charset="0"/>
              </a:rPr>
              <a:t>в конкурсах профессионального мастерства и в </a:t>
            </a:r>
            <a:r>
              <a:rPr lang="ru-RU" altLang="ko-KR" sz="2800" b="1" cap="all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latin typeface="Comic Sans MS" panose="030F0702030302020204" pitchFamily="66" charset="0"/>
                <a:ea typeface="맑은 고딕" pitchFamily="50" charset="-127"/>
                <a:cs typeface="Arial" pitchFamily="34" charset="0"/>
              </a:rPr>
              <a:t>конкурсах </a:t>
            </a:r>
            <a:r>
              <a:rPr lang="ru-RU" altLang="ko-KR" sz="2800" b="1" cap="all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latin typeface="Comic Sans MS" panose="030F0702030302020204" pitchFamily="66" charset="0"/>
                <a:ea typeface="맑은 고딕" pitchFamily="50" charset="-127"/>
                <a:cs typeface="Arial" pitchFamily="34" charset="0"/>
              </a:rPr>
              <a:t>в качестве </a:t>
            </a:r>
            <a:r>
              <a:rPr lang="ru-RU" altLang="ko-KR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latin typeface="Comic Sans MS" panose="030F0702030302020204" pitchFamily="66" charset="0"/>
                <a:ea typeface="맑은 고딕" pitchFamily="50" charset="-127"/>
                <a:cs typeface="Arial" pitchFamily="34" charset="0"/>
              </a:rPr>
              <a:t>наставника воспитанников»</a:t>
            </a:r>
            <a:endParaRPr lang="en-US" altLang="ko-KR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  <a:latin typeface="Comic Sans MS" panose="030F0702030302020204" pitchFamily="66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6522" y1="6633" x2="46522" y2="6633"/>
                        <a14:foregroundMark x1="28696" y1="5102" x2="28696" y2="5102"/>
                        <a14:foregroundMark x1="20435" y1="3571" x2="20435" y2="3571"/>
                        <a14:foregroundMark x1="49130" y1="11224" x2="49130" y2="11224"/>
                        <a14:foregroundMark x1="55652" y1="7143" x2="55652" y2="7143"/>
                        <a14:foregroundMark x1="57826" y1="5612" x2="57826" y2="5612"/>
                        <a14:foregroundMark x1="63478" y1="8163" x2="63478" y2="8163"/>
                        <a14:foregroundMark x1="70870" y1="6122" x2="70870" y2="6122"/>
                        <a14:foregroundMark x1="76087" y1="3061" x2="76087" y2="3061"/>
                        <a14:foregroundMark x1="84783" y1="11224" x2="84783" y2="11224"/>
                        <a14:foregroundMark x1="88261" y1="39796" x2="88261" y2="39796"/>
                        <a14:foregroundMark x1="92609" y1="72449" x2="92609" y2="72449"/>
                        <a14:foregroundMark x1="87391" y1="86735" x2="87391" y2="86735"/>
                        <a14:foregroundMark x1="80870" y1="92347" x2="80870" y2="92347"/>
                        <a14:foregroundMark x1="63913" y1="97449" x2="63913" y2="97449"/>
                        <a14:foregroundMark x1="50000" y1="97449" x2="50000" y2="97449"/>
                        <a14:foregroundMark x1="42174" y1="95918" x2="42174" y2="95918"/>
                        <a14:foregroundMark x1="30435" y1="97449" x2="30435" y2="97449"/>
                        <a14:foregroundMark x1="19565" y1="93878" x2="19565" y2="93878"/>
                        <a14:foregroundMark x1="17826" y1="89286" x2="17826" y2="89286"/>
                        <a14:foregroundMark x1="11304" y1="83163" x2="11304" y2="83163"/>
                        <a14:foregroundMark x1="3043" y1="75510" x2="3043" y2="75510"/>
                        <a14:foregroundMark x1="9565" y1="72959" x2="9565" y2="72959"/>
                        <a14:foregroundMark x1="8261" y1="60204" x2="8261" y2="60204"/>
                        <a14:foregroundMark x1="10000" y1="43878" x2="10000" y2="43878"/>
                        <a14:foregroundMark x1="11739" y1="25000" x2="11739" y2="25000"/>
                        <a14:foregroundMark x1="11304" y1="11735" x2="11304" y2="11735"/>
                        <a14:foregroundMark x1="7826" y1="17857" x2="7826" y2="17857"/>
                        <a14:foregroundMark x1="16957" y1="5612" x2="16957" y2="5612"/>
                        <a14:foregroundMark x1="35217" y1="5102" x2="35217" y2="5102"/>
                        <a14:foregroundMark x1="39130" y1="4592" x2="39130" y2="4592"/>
                        <a14:foregroundMark x1="53913" y1="2551" x2="53913" y2="2551"/>
                        <a14:foregroundMark x1="62609" y1="5612" x2="62609" y2="5612"/>
                        <a14:foregroundMark x1="90870" y1="49490" x2="90870" y2="49490"/>
                        <a14:foregroundMark x1="90870" y1="59694" x2="90870" y2="59694"/>
                        <a14:foregroundMark x1="91304" y1="79592" x2="91304" y2="79592"/>
                        <a14:foregroundMark x1="97826" y1="75000" x2="97826" y2="75000"/>
                        <a14:foregroundMark x1="71304" y1="97449" x2="71304" y2="97449"/>
                        <a14:backgroundMark x1="67391" y1="2551" x2="67391" y2="2551"/>
                        <a14:backgroundMark x1="42174" y1="2551" x2="42174" y2="25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1154956" cy="121944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15616" y="404664"/>
            <a:ext cx="78123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3E4C99"/>
                </a:solidFill>
                <a:latin typeface="Comic Sans MS" panose="030F0702030302020204" pitchFamily="66" charset="0"/>
              </a:rPr>
              <a:t>Муниципальное общеобразовательное учреждение</a:t>
            </a:r>
          </a:p>
          <a:p>
            <a:pPr algn="ctr"/>
            <a:r>
              <a:rPr lang="ru-RU" sz="1400" b="1" dirty="0">
                <a:solidFill>
                  <a:srgbClr val="3E4C99"/>
                </a:solidFill>
                <a:latin typeface="Comic Sans MS" panose="030F0702030302020204" pitchFamily="66" charset="0"/>
              </a:rPr>
              <a:t>«Средняя общеобразовательная школа № 65 им. Б. П. </a:t>
            </a:r>
            <a:r>
              <a:rPr lang="ru-RU" sz="1400" b="1" dirty="0" err="1">
                <a:solidFill>
                  <a:srgbClr val="3E4C99"/>
                </a:solidFill>
                <a:latin typeface="Comic Sans MS" panose="030F0702030302020204" pitchFamily="66" charset="0"/>
              </a:rPr>
              <a:t>Агапитова</a:t>
            </a:r>
            <a:endParaRPr lang="ru-RU" sz="1400" b="1" dirty="0">
              <a:solidFill>
                <a:srgbClr val="3E4C99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1400" b="1" dirty="0">
                <a:solidFill>
                  <a:srgbClr val="3E4C99"/>
                </a:solidFill>
                <a:latin typeface="Comic Sans MS" panose="030F0702030302020204" pitchFamily="66" charset="0"/>
              </a:rPr>
              <a:t>с углубленным изучением предметов музыкально-эстетического цикла» </a:t>
            </a:r>
          </a:p>
          <a:p>
            <a:pPr algn="ctr"/>
            <a:r>
              <a:rPr lang="ru-RU" sz="1400" b="1" dirty="0">
                <a:solidFill>
                  <a:srgbClr val="3E4C99"/>
                </a:solidFill>
                <a:latin typeface="Comic Sans MS" panose="030F0702030302020204" pitchFamily="66" charset="0"/>
              </a:rPr>
              <a:t>города Магнитогорска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29567" y="5877272"/>
            <a:ext cx="7053534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3E4C99"/>
                </a:solidFill>
                <a:latin typeface="Comic Sans MS" panose="030F0702030302020204" pitchFamily="66" charset="0"/>
              </a:rPr>
              <a:t>Учитель МОУ «СОШ № 65 им. Б.П. Агапитова УИПМЭЦ»</a:t>
            </a:r>
          </a:p>
          <a:p>
            <a:pPr algn="ctr"/>
            <a:r>
              <a:rPr lang="ru-RU" b="1" dirty="0">
                <a:solidFill>
                  <a:srgbClr val="3E4C99"/>
                </a:solidFill>
                <a:latin typeface="Comic Sans MS" panose="030F0702030302020204" pitchFamily="66" charset="0"/>
              </a:rPr>
              <a:t> Щетка Наиля </a:t>
            </a:r>
            <a:r>
              <a:rPr lang="ru-RU" b="1" dirty="0" err="1">
                <a:solidFill>
                  <a:srgbClr val="3E4C99"/>
                </a:solidFill>
                <a:latin typeface="Comic Sans MS" panose="030F0702030302020204" pitchFamily="66" charset="0"/>
              </a:rPr>
              <a:t>Шавгатовна</a:t>
            </a:r>
            <a:endParaRPr lang="ru-RU" b="1" dirty="0">
              <a:solidFill>
                <a:srgbClr val="3E4C99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b="1" dirty="0">
                <a:solidFill>
                  <a:srgbClr val="3E4C99"/>
                </a:solidFill>
                <a:latin typeface="Comic Sans MS" panose="030F0702030302020204" pitchFamily="66" charset="0"/>
              </a:rPr>
              <a:t>2024</a:t>
            </a:r>
            <a:br>
              <a:rPr lang="ru-RU" b="1" dirty="0">
                <a:solidFill>
                  <a:srgbClr val="3E4C99"/>
                </a:solidFill>
                <a:latin typeface="Comic Sans MS" panose="030F0702030302020204" pitchFamily="66" charset="0"/>
              </a:rPr>
            </a:br>
            <a:endParaRPr lang="ru-RU" b="1" dirty="0">
              <a:solidFill>
                <a:srgbClr val="3E4C99"/>
              </a:solidFill>
              <a:latin typeface="Comic Sans MS" panose="030F0702030302020204" pitchFamily="66" charset="0"/>
            </a:endParaRPr>
          </a:p>
          <a:p>
            <a:pPr algn="ctr"/>
            <a:endParaRPr lang="ru-RU" b="1" dirty="0">
              <a:solidFill>
                <a:srgbClr val="3E4C99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04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954" y="3429000"/>
            <a:ext cx="4370046" cy="327753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320958" y="2397948"/>
            <a:ext cx="7059354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altLang="ko-KR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mic Sans MS" panose="030F0702030302020204" pitchFamily="66" charset="0"/>
                <a:ea typeface="맑은 고딕" pitchFamily="50" charset="-127"/>
                <a:cs typeface="Arial" pitchFamily="34" charset="0"/>
              </a:rPr>
              <a:t>Профессиональный рост педагога:</a:t>
            </a:r>
          </a:p>
          <a:p>
            <a:pPr algn="ctr"/>
            <a:endParaRPr lang="ru-RU" altLang="ko-KR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mic Sans MS" panose="030F0702030302020204" pitchFamily="66" charset="0"/>
              <a:ea typeface="맑은 고딕" pitchFamily="50" charset="-127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altLang="ko-KR" sz="1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mic Sans MS" panose="030F0702030302020204" pitchFamily="66" charset="0"/>
                <a:ea typeface="맑은 고딕" pitchFamily="50" charset="-127"/>
                <a:cs typeface="Arial" pitchFamily="34" charset="0"/>
              </a:rPr>
              <a:t>Постоянное и поэтапное (непрерывное) развитие личности, связанное с усвоением профессиональных ролей, мотивации, профессиональных знаний и умений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altLang="ko-KR" sz="1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mic Sans MS" panose="030F0702030302020204" pitchFamily="66" charset="0"/>
              <a:ea typeface="맑은 고딕" pitchFamily="50" charset="-127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altLang="ko-KR" sz="1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mic Sans MS" panose="030F0702030302020204" pitchFamily="66" charset="0"/>
                <a:ea typeface="맑은 고딕" pitchFamily="50" charset="-127"/>
                <a:cs typeface="Arial" pitchFamily="34" charset="0"/>
              </a:rPr>
              <a:t>Процесс самостоятельного осознанного самосовершенствования или специального (целенаправленного) воздействия на личность профессионала с целью совершенствования его деятельности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mic Sans MS" panose="030F0702030302020204" pitchFamily="66" charset="0"/>
              <a:ea typeface="+mj-ea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6522" y1="6633" x2="46522" y2="6633"/>
                        <a14:foregroundMark x1="28696" y1="5102" x2="28696" y2="5102"/>
                        <a14:foregroundMark x1="20435" y1="3571" x2="20435" y2="3571"/>
                        <a14:foregroundMark x1="49130" y1="11224" x2="49130" y2="11224"/>
                        <a14:foregroundMark x1="55652" y1="7143" x2="55652" y2="7143"/>
                        <a14:foregroundMark x1="57826" y1="5612" x2="57826" y2="5612"/>
                        <a14:foregroundMark x1="63478" y1="8163" x2="63478" y2="8163"/>
                        <a14:foregroundMark x1="70870" y1="6122" x2="70870" y2="6122"/>
                        <a14:foregroundMark x1="76087" y1="3061" x2="76087" y2="3061"/>
                        <a14:foregroundMark x1="84783" y1="11224" x2="84783" y2="11224"/>
                        <a14:foregroundMark x1="88261" y1="39796" x2="88261" y2="39796"/>
                        <a14:foregroundMark x1="92609" y1="72449" x2="92609" y2="72449"/>
                        <a14:foregroundMark x1="87391" y1="86735" x2="87391" y2="86735"/>
                        <a14:foregroundMark x1="80870" y1="92347" x2="80870" y2="92347"/>
                        <a14:foregroundMark x1="63913" y1="97449" x2="63913" y2="97449"/>
                        <a14:foregroundMark x1="50000" y1="97449" x2="50000" y2="97449"/>
                        <a14:foregroundMark x1="42174" y1="95918" x2="42174" y2="95918"/>
                        <a14:foregroundMark x1="30435" y1="97449" x2="30435" y2="97449"/>
                        <a14:foregroundMark x1="19565" y1="93878" x2="19565" y2="93878"/>
                        <a14:foregroundMark x1="17826" y1="89286" x2="17826" y2="89286"/>
                        <a14:foregroundMark x1="11304" y1="83163" x2="11304" y2="83163"/>
                        <a14:foregroundMark x1="3043" y1="75510" x2="3043" y2="75510"/>
                        <a14:foregroundMark x1="9565" y1="72959" x2="9565" y2="72959"/>
                        <a14:foregroundMark x1="8261" y1="60204" x2="8261" y2="60204"/>
                        <a14:foregroundMark x1="10000" y1="43878" x2="10000" y2="43878"/>
                        <a14:foregroundMark x1="11739" y1="25000" x2="11739" y2="25000"/>
                        <a14:foregroundMark x1="11304" y1="11735" x2="11304" y2="11735"/>
                        <a14:foregroundMark x1="7826" y1="17857" x2="7826" y2="17857"/>
                        <a14:foregroundMark x1="16957" y1="5612" x2="16957" y2="5612"/>
                        <a14:foregroundMark x1="35217" y1="5102" x2="35217" y2="5102"/>
                        <a14:foregroundMark x1="39130" y1="4592" x2="39130" y2="4592"/>
                        <a14:foregroundMark x1="53913" y1="2551" x2="53913" y2="2551"/>
                        <a14:foregroundMark x1="62609" y1="5612" x2="62609" y2="5612"/>
                        <a14:foregroundMark x1="90870" y1="49490" x2="90870" y2="49490"/>
                        <a14:foregroundMark x1="90870" y1="59694" x2="90870" y2="59694"/>
                        <a14:foregroundMark x1="91304" y1="79592" x2="91304" y2="79592"/>
                        <a14:foregroundMark x1="97826" y1="75000" x2="97826" y2="75000"/>
                        <a14:foregroundMark x1="71304" y1="97449" x2="71304" y2="97449"/>
                        <a14:backgroundMark x1="67391" y1="2551" x2="67391" y2="2551"/>
                        <a14:backgroundMark x1="42174" y1="2551" x2="42174" y2="25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58" y="139325"/>
            <a:ext cx="1154956" cy="121944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31640" y="404664"/>
            <a:ext cx="78123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3E4C99"/>
                </a:solidFill>
                <a:latin typeface="Comic Sans MS" panose="030F0702030302020204" pitchFamily="66" charset="0"/>
              </a:rPr>
              <a:t>Муниципальное общеобразовательное учреждение</a:t>
            </a:r>
          </a:p>
          <a:p>
            <a:pPr algn="ctr"/>
            <a:r>
              <a:rPr lang="ru-RU" sz="1400" dirty="0">
                <a:solidFill>
                  <a:srgbClr val="3E4C99"/>
                </a:solidFill>
                <a:latin typeface="Comic Sans MS" panose="030F0702030302020204" pitchFamily="66" charset="0"/>
              </a:rPr>
              <a:t>«Средняя общеобразовательная школа № 65 им. Б. П. </a:t>
            </a:r>
            <a:r>
              <a:rPr lang="ru-RU" sz="1400" dirty="0" err="1">
                <a:solidFill>
                  <a:srgbClr val="3E4C99"/>
                </a:solidFill>
                <a:latin typeface="Comic Sans MS" panose="030F0702030302020204" pitchFamily="66" charset="0"/>
              </a:rPr>
              <a:t>Агапитова</a:t>
            </a:r>
            <a:endParaRPr lang="ru-RU" sz="1400" dirty="0">
              <a:solidFill>
                <a:srgbClr val="3E4C99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1400" dirty="0">
                <a:solidFill>
                  <a:srgbClr val="3E4C99"/>
                </a:solidFill>
                <a:latin typeface="Comic Sans MS" panose="030F0702030302020204" pitchFamily="66" charset="0"/>
              </a:rPr>
              <a:t>с углубленным изучением предметов музыкально-эстетического цикла» </a:t>
            </a:r>
          </a:p>
          <a:p>
            <a:pPr algn="ctr"/>
            <a:r>
              <a:rPr lang="ru-RU" sz="1400" dirty="0">
                <a:solidFill>
                  <a:srgbClr val="3E4C99"/>
                </a:solidFill>
                <a:latin typeface="Comic Sans MS" panose="030F0702030302020204" pitchFamily="66" charset="0"/>
              </a:rPr>
              <a:t>города Магнитогорска</a:t>
            </a:r>
          </a:p>
        </p:txBody>
      </p:sp>
    </p:spTree>
    <p:extLst>
      <p:ext uri="{BB962C8B-B14F-4D97-AF65-F5344CB8AC3E}">
        <p14:creationId xmlns:p14="http://schemas.microsoft.com/office/powerpoint/2010/main" val="121273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1617632" y="125252"/>
            <a:ext cx="5903640" cy="46064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None/>
            </a:pPr>
            <a:r>
              <a:rPr lang="ru-RU" sz="3600" b="1" dirty="0">
                <a:solidFill>
                  <a:srgbClr val="3E4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Мотивирующие факторы профессионального роста педагога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6522" y1="6633" x2="46522" y2="6633"/>
                        <a14:foregroundMark x1="28696" y1="5102" x2="28696" y2="5102"/>
                        <a14:foregroundMark x1="20435" y1="3571" x2="20435" y2="3571"/>
                        <a14:foregroundMark x1="49130" y1="11224" x2="49130" y2="11224"/>
                        <a14:foregroundMark x1="55652" y1="7143" x2="55652" y2="7143"/>
                        <a14:foregroundMark x1="57826" y1="5612" x2="57826" y2="5612"/>
                        <a14:foregroundMark x1="63478" y1="8163" x2="63478" y2="8163"/>
                        <a14:foregroundMark x1="70870" y1="6122" x2="70870" y2="6122"/>
                        <a14:foregroundMark x1="76087" y1="3061" x2="76087" y2="3061"/>
                        <a14:foregroundMark x1="84783" y1="11224" x2="84783" y2="11224"/>
                        <a14:foregroundMark x1="88261" y1="39796" x2="88261" y2="39796"/>
                        <a14:foregroundMark x1="92609" y1="72449" x2="92609" y2="72449"/>
                        <a14:foregroundMark x1="87391" y1="86735" x2="87391" y2="86735"/>
                        <a14:foregroundMark x1="80870" y1="92347" x2="80870" y2="92347"/>
                        <a14:foregroundMark x1="63913" y1="97449" x2="63913" y2="97449"/>
                        <a14:foregroundMark x1="50000" y1="97449" x2="50000" y2="97449"/>
                        <a14:foregroundMark x1="42174" y1="95918" x2="42174" y2="95918"/>
                        <a14:foregroundMark x1="30435" y1="97449" x2="30435" y2="97449"/>
                        <a14:foregroundMark x1="19565" y1="93878" x2="19565" y2="93878"/>
                        <a14:foregroundMark x1="17826" y1="89286" x2="17826" y2="89286"/>
                        <a14:foregroundMark x1="11304" y1="83163" x2="11304" y2="83163"/>
                        <a14:foregroundMark x1="3043" y1="75510" x2="3043" y2="75510"/>
                        <a14:foregroundMark x1="9565" y1="72959" x2="9565" y2="72959"/>
                        <a14:foregroundMark x1="8261" y1="60204" x2="8261" y2="60204"/>
                        <a14:foregroundMark x1="10000" y1="43878" x2="10000" y2="43878"/>
                        <a14:foregroundMark x1="11739" y1="25000" x2="11739" y2="25000"/>
                        <a14:foregroundMark x1="11304" y1="11735" x2="11304" y2="11735"/>
                        <a14:foregroundMark x1="7826" y1="17857" x2="7826" y2="17857"/>
                        <a14:foregroundMark x1="16957" y1="5612" x2="16957" y2="5612"/>
                        <a14:foregroundMark x1="35217" y1="5102" x2="35217" y2="5102"/>
                        <a14:foregroundMark x1="39130" y1="4592" x2="39130" y2="4592"/>
                        <a14:foregroundMark x1="53913" y1="2551" x2="53913" y2="2551"/>
                        <a14:foregroundMark x1="62609" y1="5612" x2="62609" y2="5612"/>
                        <a14:foregroundMark x1="90870" y1="49490" x2="90870" y2="49490"/>
                        <a14:foregroundMark x1="90870" y1="59694" x2="90870" y2="59694"/>
                        <a14:foregroundMark x1="91304" y1="79592" x2="91304" y2="79592"/>
                        <a14:foregroundMark x1="97826" y1="75000" x2="97826" y2="75000"/>
                        <a14:foregroundMark x1="71304" y1="97449" x2="71304" y2="97449"/>
                        <a14:backgroundMark x1="67391" y1="2551" x2="67391" y2="2551"/>
                        <a14:backgroundMark x1="42174" y1="2551" x2="42174" y2="25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1154956" cy="1219446"/>
          </a:xfrm>
          <a:prstGeom prst="rect">
            <a:avLst/>
          </a:prstGeom>
        </p:spPr>
      </p:pic>
      <p:sp>
        <p:nvSpPr>
          <p:cNvPr id="6" name="Content Placeholder 11"/>
          <p:cNvSpPr txBox="1">
            <a:spLocks/>
          </p:cNvSpPr>
          <p:nvPr/>
        </p:nvSpPr>
        <p:spPr>
          <a:xfrm>
            <a:off x="1684067" y="2132856"/>
            <a:ext cx="7002733" cy="3024335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ru-RU" altLang="ko-KR" dirty="0">
                <a:solidFill>
                  <a:srgbClr val="3E4C99"/>
                </a:solidFill>
                <a:latin typeface="Arial" pitchFamily="34" charset="0"/>
                <a:cs typeface="Arial" pitchFamily="34" charset="0"/>
              </a:rPr>
              <a:t>Продуктивные результаты участия в конкурсах для аттестации педагога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altLang="ko-KR" dirty="0">
                <a:solidFill>
                  <a:srgbClr val="3E4C99"/>
                </a:solidFill>
                <a:latin typeface="Arial" pitchFamily="34" charset="0"/>
                <a:cs typeface="Arial" pitchFamily="34" charset="0"/>
              </a:rPr>
              <a:t>Возможность поделиться своими знаниями с молодыми коллегами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altLang="ko-KR" dirty="0">
                <a:solidFill>
                  <a:srgbClr val="3E4C99"/>
                </a:solidFill>
                <a:latin typeface="Arial" pitchFamily="34" charset="0"/>
                <a:cs typeface="Arial" pitchFamily="34" charset="0"/>
              </a:rPr>
              <a:t>Использование результатов деятельности на соискание грантов и ведомственных наград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altLang="ko-KR" dirty="0">
                <a:solidFill>
                  <a:srgbClr val="3E4C99"/>
                </a:solidFill>
                <a:latin typeface="Arial" pitchFamily="34" charset="0"/>
                <a:cs typeface="Arial" pitchFamily="34" charset="0"/>
              </a:rPr>
              <a:t>Участие в конкурсных программах повышения квалификации «Сириус»</a:t>
            </a:r>
          </a:p>
          <a:p>
            <a:pPr>
              <a:buFont typeface="Wingdings" panose="05000000000000000000" pitchFamily="2" charset="2"/>
              <a:buChar char="§"/>
            </a:pPr>
            <a:endParaRPr lang="ru-RU" altLang="ko-KR" dirty="0">
              <a:solidFill>
                <a:srgbClr val="3E4C99"/>
              </a:solidFill>
              <a:latin typeface="Arial" pitchFamily="34" charset="0"/>
              <a:cs typeface="Arial" pitchFamily="34" charset="0"/>
            </a:endParaRPr>
          </a:p>
          <a:p>
            <a:pPr marL="45720" indent="0">
              <a:buNone/>
            </a:pPr>
            <a:endParaRPr lang="en-US" altLang="ko-KR" dirty="0">
              <a:solidFill>
                <a:srgbClr val="3E4C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80312" y="4940054"/>
            <a:ext cx="1762269" cy="1762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216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3AF108-3A50-E656-B545-5126579B7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0"/>
            <a:ext cx="7002733" cy="1069514"/>
          </a:xfrm>
        </p:spPr>
        <p:txBody>
          <a:bodyPr/>
          <a:lstStyle/>
          <a:p>
            <a:r>
              <a:rPr lang="ru-R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C572316-DA0D-B428-6183-6AC30FABD1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4067" y="1069514"/>
            <a:ext cx="7002733" cy="659894"/>
          </a:xfrm>
        </p:spPr>
        <p:txBody>
          <a:bodyPr>
            <a:normAutofit/>
          </a:bodyPr>
          <a:lstStyle/>
          <a:p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Конкурс на присуждение премии лучшим учителям Челябинской области за достижения в педагогической деятельности в 2024 г. 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EADE5D2-016D-21FD-2B3D-6A851085272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pPr marL="321945" marR="36195" indent="-285750">
              <a:lnSpc>
                <a:spcPts val="12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b="1" spc="15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Наличие собственной методической разработки по преподаваемому предмету, имеющей положительное заключение</a:t>
            </a:r>
            <a:r>
              <a:rPr lang="ru-RU" sz="1200" dirty="0"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spc="15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итогам апробации в профессиональном сообществе</a:t>
            </a:r>
          </a:p>
          <a:p>
            <a:pPr marL="321945" marR="36195" indent="-285750">
              <a:lnSpc>
                <a:spcPts val="12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b="1" spc="15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Высокие учебные результаты учебных достижений обучающихся при их позитивной динамике за последние три года</a:t>
            </a:r>
          </a:p>
          <a:p>
            <a:pPr marL="321945" marR="36195" indent="-285750">
              <a:lnSpc>
                <a:spcPts val="12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Высокие результаты внеурочной деятельности по преподаваемым предметам</a:t>
            </a:r>
          </a:p>
          <a:p>
            <a:pPr marL="321945" marR="36195" indent="-285750">
              <a:lnSpc>
                <a:spcPts val="12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учителем условий для приобретения обучающимися позитивного социального опыта, формирования гражданской позиции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ru-RU" sz="1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учителем условий для адресной работы с различными категориями обучающихся (одарённые дети, дети из социально неблагополучных семей, дети, попавшие в трудные жизненные ситуации, дети из семей мигрантов, дети-сироты и дети, оставшиеся без попечения родителей, дети-инвалиды и дети с ограниченными возможностями здоровья, дети с девиантным (общественно опасным) поведением)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b="1" spc="15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высокого качества организации образовательного процесса на основе эффективного использования различных образовательных технологий, в том числе дистанционных образовательных технологий или электронного обучения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Непрерывность профессионального развития учителя</a:t>
            </a:r>
            <a:endParaRPr lang="ru-RU" sz="1200" dirty="0">
              <a:solidFill>
                <a:schemeClr val="tx1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3FD42BC-3014-F92D-E6DA-5A3667AAE7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6522" y1="6633" x2="46522" y2="6633"/>
                        <a14:foregroundMark x1="28696" y1="5102" x2="28696" y2="5102"/>
                        <a14:foregroundMark x1="20435" y1="3571" x2="20435" y2="3571"/>
                        <a14:foregroundMark x1="49130" y1="11224" x2="49130" y2="11224"/>
                        <a14:foregroundMark x1="55652" y1="7143" x2="55652" y2="7143"/>
                        <a14:foregroundMark x1="57826" y1="5612" x2="57826" y2="5612"/>
                        <a14:foregroundMark x1="63478" y1="8163" x2="63478" y2="8163"/>
                        <a14:foregroundMark x1="70870" y1="6122" x2="70870" y2="6122"/>
                        <a14:foregroundMark x1="76087" y1="3061" x2="76087" y2="3061"/>
                        <a14:foregroundMark x1="84783" y1="11224" x2="84783" y2="11224"/>
                        <a14:foregroundMark x1="88261" y1="39796" x2="88261" y2="39796"/>
                        <a14:foregroundMark x1="92609" y1="72449" x2="92609" y2="72449"/>
                        <a14:foregroundMark x1="87391" y1="86735" x2="87391" y2="86735"/>
                        <a14:foregroundMark x1="80870" y1="92347" x2="80870" y2="92347"/>
                        <a14:foregroundMark x1="63913" y1="97449" x2="63913" y2="97449"/>
                        <a14:foregroundMark x1="50000" y1="97449" x2="50000" y2="97449"/>
                        <a14:foregroundMark x1="42174" y1="95918" x2="42174" y2="95918"/>
                        <a14:foregroundMark x1="30435" y1="97449" x2="30435" y2="97449"/>
                        <a14:foregroundMark x1="19565" y1="93878" x2="19565" y2="93878"/>
                        <a14:foregroundMark x1="17826" y1="89286" x2="17826" y2="89286"/>
                        <a14:foregroundMark x1="11304" y1="83163" x2="11304" y2="83163"/>
                        <a14:foregroundMark x1="3043" y1="75510" x2="3043" y2="75510"/>
                        <a14:foregroundMark x1="9565" y1="72959" x2="9565" y2="72959"/>
                        <a14:foregroundMark x1="8261" y1="60204" x2="8261" y2="60204"/>
                        <a14:foregroundMark x1="10000" y1="43878" x2="10000" y2="43878"/>
                        <a14:foregroundMark x1="11739" y1="25000" x2="11739" y2="25000"/>
                        <a14:foregroundMark x1="11304" y1="11735" x2="11304" y2="11735"/>
                        <a14:foregroundMark x1="7826" y1="17857" x2="7826" y2="17857"/>
                        <a14:foregroundMark x1="16957" y1="5612" x2="16957" y2="5612"/>
                        <a14:foregroundMark x1="35217" y1="5102" x2="35217" y2="5102"/>
                        <a14:foregroundMark x1="39130" y1="4592" x2="39130" y2="4592"/>
                        <a14:foregroundMark x1="53913" y1="2551" x2="53913" y2="2551"/>
                        <a14:foregroundMark x1="62609" y1="5612" x2="62609" y2="5612"/>
                        <a14:foregroundMark x1="90870" y1="49490" x2="90870" y2="49490"/>
                        <a14:foregroundMark x1="90870" y1="59694" x2="90870" y2="59694"/>
                        <a14:foregroundMark x1="91304" y1="79592" x2="91304" y2="79592"/>
                        <a14:foregroundMark x1="97826" y1="75000" x2="97826" y2="75000"/>
                        <a14:foregroundMark x1="71304" y1="97449" x2="71304" y2="97449"/>
                        <a14:backgroundMark x1="67391" y1="2551" x2="67391" y2="2551"/>
                        <a14:backgroundMark x1="42174" y1="2551" x2="42174" y2="25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1154956" cy="121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94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96357A-8A79-8EAF-06C9-F6186AE40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0"/>
            <a:ext cx="6192688" cy="106951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ФТ «СИРИУС»</a:t>
            </a:r>
            <a:br>
              <a:rPr lang="ru-RU" dirty="0"/>
            </a:br>
            <a:r>
              <a:rPr lang="ru-RU" sz="1600" dirty="0"/>
              <a:t>Образовательный фонд «Талант и успех»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157062B-A882-64FB-256F-229C128292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4067" y="1268760"/>
            <a:ext cx="7002733" cy="792088"/>
          </a:xfrm>
        </p:spPr>
        <p:txBody>
          <a:bodyPr>
            <a:noAutofit/>
          </a:bodyPr>
          <a:lstStyle/>
          <a:p>
            <a:pPr algn="ctr"/>
            <a:endParaRPr lang="ru-RU" sz="2400" dirty="0"/>
          </a:p>
          <a:p>
            <a:pPr algn="ctr"/>
            <a:r>
              <a:rPr lang="ru-RU" sz="2400" dirty="0"/>
              <a:t>ППК «Организация проектной деятельности </a:t>
            </a:r>
          </a:p>
          <a:p>
            <a:pPr algn="ctr"/>
            <a:r>
              <a:rPr lang="ru-RU" sz="2400" dirty="0"/>
              <a:t>в науках о жизни»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9599CE0E-EB33-B68B-F5CA-33BEACAAE87D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1684067" y="2636912"/>
            <a:ext cx="6635045" cy="3732213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4D48300-622E-2A5E-E159-1BDA2021B9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6522" y1="6633" x2="46522" y2="6633"/>
                        <a14:foregroundMark x1="28696" y1="5102" x2="28696" y2="5102"/>
                        <a14:foregroundMark x1="20435" y1="3571" x2="20435" y2="3571"/>
                        <a14:foregroundMark x1="49130" y1="11224" x2="49130" y2="11224"/>
                        <a14:foregroundMark x1="55652" y1="7143" x2="55652" y2="7143"/>
                        <a14:foregroundMark x1="57826" y1="5612" x2="57826" y2="5612"/>
                        <a14:foregroundMark x1="63478" y1="8163" x2="63478" y2="8163"/>
                        <a14:foregroundMark x1="70870" y1="6122" x2="70870" y2="6122"/>
                        <a14:foregroundMark x1="76087" y1="3061" x2="76087" y2="3061"/>
                        <a14:foregroundMark x1="84783" y1="11224" x2="84783" y2="11224"/>
                        <a14:foregroundMark x1="88261" y1="39796" x2="88261" y2="39796"/>
                        <a14:foregroundMark x1="92609" y1="72449" x2="92609" y2="72449"/>
                        <a14:foregroundMark x1="87391" y1="86735" x2="87391" y2="86735"/>
                        <a14:foregroundMark x1="80870" y1="92347" x2="80870" y2="92347"/>
                        <a14:foregroundMark x1="63913" y1="97449" x2="63913" y2="97449"/>
                        <a14:foregroundMark x1="50000" y1="97449" x2="50000" y2="97449"/>
                        <a14:foregroundMark x1="42174" y1="95918" x2="42174" y2="95918"/>
                        <a14:foregroundMark x1="30435" y1="97449" x2="30435" y2="97449"/>
                        <a14:foregroundMark x1="19565" y1="93878" x2="19565" y2="93878"/>
                        <a14:foregroundMark x1="17826" y1="89286" x2="17826" y2="89286"/>
                        <a14:foregroundMark x1="11304" y1="83163" x2="11304" y2="83163"/>
                        <a14:foregroundMark x1="3043" y1="75510" x2="3043" y2="75510"/>
                        <a14:foregroundMark x1="9565" y1="72959" x2="9565" y2="72959"/>
                        <a14:foregroundMark x1="8261" y1="60204" x2="8261" y2="60204"/>
                        <a14:foregroundMark x1="10000" y1="43878" x2="10000" y2="43878"/>
                        <a14:foregroundMark x1="11739" y1="25000" x2="11739" y2="25000"/>
                        <a14:foregroundMark x1="11304" y1="11735" x2="11304" y2="11735"/>
                        <a14:foregroundMark x1="7826" y1="17857" x2="7826" y2="17857"/>
                        <a14:foregroundMark x1="16957" y1="5612" x2="16957" y2="5612"/>
                        <a14:foregroundMark x1="35217" y1="5102" x2="35217" y2="5102"/>
                        <a14:foregroundMark x1="39130" y1="4592" x2="39130" y2="4592"/>
                        <a14:foregroundMark x1="53913" y1="2551" x2="53913" y2="2551"/>
                        <a14:foregroundMark x1="62609" y1="5612" x2="62609" y2="5612"/>
                        <a14:foregroundMark x1="90870" y1="49490" x2="90870" y2="49490"/>
                        <a14:foregroundMark x1="90870" y1="59694" x2="90870" y2="59694"/>
                        <a14:foregroundMark x1="91304" y1="79592" x2="91304" y2="79592"/>
                        <a14:foregroundMark x1="97826" y1="75000" x2="97826" y2="75000"/>
                        <a14:foregroundMark x1="71304" y1="97449" x2="71304" y2="97449"/>
                        <a14:backgroundMark x1="67391" y1="2551" x2="67391" y2="2551"/>
                        <a14:backgroundMark x1="42174" y1="2551" x2="42174" y2="25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1154956" cy="121944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04F3E1E-CA7F-DE28-E50D-8A9F09716D9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56756"/>
            <a:ext cx="1774129" cy="111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06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701ECF-19A0-FBDE-4E5D-1715D68B4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648" y="0"/>
            <a:ext cx="6408712" cy="106951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Программа курса</a:t>
            </a:r>
          </a:p>
        </p:txBody>
      </p:sp>
      <p:sp>
        <p:nvSpPr>
          <p:cNvPr id="14" name="Объект 13">
            <a:extLst>
              <a:ext uri="{FF2B5EF4-FFF2-40B4-BE49-F238E27FC236}">
                <a16:creationId xmlns:a16="http://schemas.microsoft.com/office/drawing/2014/main" xmlns="" id="{DC0A2847-4A1A-1788-49D7-6320D41351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ctr"/>
            <a:r>
              <a:rPr lang="ru-RU" dirty="0"/>
              <a:t>7 полных дней (56 часов) погружения в теорию и практику</a:t>
            </a:r>
          </a:p>
          <a:p>
            <a:pPr algn="ctr"/>
            <a:r>
              <a:rPr lang="ru-RU" dirty="0"/>
              <a:t> проектной деятельности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0B1A2B22-FAB9-8637-67A5-8176568819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7441" y="1841782"/>
            <a:ext cx="2664296" cy="4463850"/>
          </a:xfrm>
          <a:prstGeom prst="rect">
            <a:avLst/>
          </a:prstGeom>
        </p:spPr>
      </p:pic>
      <p:sp>
        <p:nvSpPr>
          <p:cNvPr id="18" name="Объект 17">
            <a:extLst>
              <a:ext uri="{FF2B5EF4-FFF2-40B4-BE49-F238E27FC236}">
                <a16:creationId xmlns:a16="http://schemas.microsoft.com/office/drawing/2014/main" xmlns="" id="{B2DB75BB-8EA4-6821-D431-6A12FEC4CA1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694411" y="1844824"/>
            <a:ext cx="3597669" cy="4147865"/>
          </a:xfrm>
        </p:spPr>
        <p:txBody>
          <a:bodyPr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800" dirty="0"/>
              <a:t>Подготовка проектных работ к конкурсу «Большие вызовы»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800" dirty="0"/>
              <a:t>Практические аспекты проектной деятельности: новые материалы, космические технологии, биотехнологии, биомедицина и генетика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800" dirty="0"/>
              <a:t>Защита совместных проектов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800" dirty="0"/>
              <a:t>Экскурсии в «Президентский лицей» и «Сириус кампус»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3AD742B-CD79-EE7C-645C-4012C310D3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6522" y1="6633" x2="46522" y2="6633"/>
                        <a14:foregroundMark x1="28696" y1="5102" x2="28696" y2="5102"/>
                        <a14:foregroundMark x1="20435" y1="3571" x2="20435" y2="3571"/>
                        <a14:foregroundMark x1="49130" y1="11224" x2="49130" y2="11224"/>
                        <a14:foregroundMark x1="55652" y1="7143" x2="55652" y2="7143"/>
                        <a14:foregroundMark x1="57826" y1="5612" x2="57826" y2="5612"/>
                        <a14:foregroundMark x1="63478" y1="8163" x2="63478" y2="8163"/>
                        <a14:foregroundMark x1="70870" y1="6122" x2="70870" y2="6122"/>
                        <a14:foregroundMark x1="76087" y1="3061" x2="76087" y2="3061"/>
                        <a14:foregroundMark x1="84783" y1="11224" x2="84783" y2="11224"/>
                        <a14:foregroundMark x1="88261" y1="39796" x2="88261" y2="39796"/>
                        <a14:foregroundMark x1="92609" y1="72449" x2="92609" y2="72449"/>
                        <a14:foregroundMark x1="87391" y1="86735" x2="87391" y2="86735"/>
                        <a14:foregroundMark x1="80870" y1="92347" x2="80870" y2="92347"/>
                        <a14:foregroundMark x1="63913" y1="97449" x2="63913" y2="97449"/>
                        <a14:foregroundMark x1="50000" y1="97449" x2="50000" y2="97449"/>
                        <a14:foregroundMark x1="42174" y1="95918" x2="42174" y2="95918"/>
                        <a14:foregroundMark x1="30435" y1="97449" x2="30435" y2="97449"/>
                        <a14:foregroundMark x1="19565" y1="93878" x2="19565" y2="93878"/>
                        <a14:foregroundMark x1="17826" y1="89286" x2="17826" y2="89286"/>
                        <a14:foregroundMark x1="11304" y1="83163" x2="11304" y2="83163"/>
                        <a14:foregroundMark x1="3043" y1="75510" x2="3043" y2="75510"/>
                        <a14:foregroundMark x1="9565" y1="72959" x2="9565" y2="72959"/>
                        <a14:foregroundMark x1="8261" y1="60204" x2="8261" y2="60204"/>
                        <a14:foregroundMark x1="10000" y1="43878" x2="10000" y2="43878"/>
                        <a14:foregroundMark x1="11739" y1="25000" x2="11739" y2="25000"/>
                        <a14:foregroundMark x1="11304" y1="11735" x2="11304" y2="11735"/>
                        <a14:foregroundMark x1="7826" y1="17857" x2="7826" y2="17857"/>
                        <a14:foregroundMark x1="16957" y1="5612" x2="16957" y2="5612"/>
                        <a14:foregroundMark x1="35217" y1="5102" x2="35217" y2="5102"/>
                        <a14:foregroundMark x1="39130" y1="4592" x2="39130" y2="4592"/>
                        <a14:foregroundMark x1="53913" y1="2551" x2="53913" y2="2551"/>
                        <a14:foregroundMark x1="62609" y1="5612" x2="62609" y2="5612"/>
                        <a14:foregroundMark x1="90870" y1="49490" x2="90870" y2="49490"/>
                        <a14:foregroundMark x1="90870" y1="59694" x2="90870" y2="59694"/>
                        <a14:foregroundMark x1="91304" y1="79592" x2="91304" y2="79592"/>
                        <a14:foregroundMark x1="97826" y1="75000" x2="97826" y2="75000"/>
                        <a14:foregroundMark x1="71304" y1="97449" x2="71304" y2="97449"/>
                        <a14:backgroundMark x1="67391" y1="2551" x2="67391" y2="2551"/>
                        <a14:backgroundMark x1="42174" y1="2551" x2="42174" y2="25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1154956" cy="121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1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F95011A-AAC9-E4FB-5668-FADCC99AE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0"/>
            <a:ext cx="7344816" cy="106951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СИРИУС КУРСЫ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52456F19-7EB6-5E0D-6ABA-95A69D0C9680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052662"/>
            <a:ext cx="2333327" cy="4148138"/>
          </a:xfrm>
        </p:spPr>
      </p:pic>
      <p:sp>
        <p:nvSpPr>
          <p:cNvPr id="10" name="Объект 9">
            <a:extLst>
              <a:ext uri="{FF2B5EF4-FFF2-40B4-BE49-F238E27FC236}">
                <a16:creationId xmlns:a16="http://schemas.microsoft.com/office/drawing/2014/main" xmlns="" id="{4512D443-DEE7-AF07-8C87-A9E3E8E9E8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C115586-4A9A-50CC-F546-32854FD2AB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1729408"/>
            <a:ext cx="2841600" cy="447139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EB5E802-A573-3F3B-E6E6-71F3B57AF7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6522" y1="6633" x2="46522" y2="6633"/>
                        <a14:foregroundMark x1="28696" y1="5102" x2="28696" y2="5102"/>
                        <a14:foregroundMark x1="20435" y1="3571" x2="20435" y2="3571"/>
                        <a14:foregroundMark x1="49130" y1="11224" x2="49130" y2="11224"/>
                        <a14:foregroundMark x1="55652" y1="7143" x2="55652" y2="7143"/>
                        <a14:foregroundMark x1="57826" y1="5612" x2="57826" y2="5612"/>
                        <a14:foregroundMark x1="63478" y1="8163" x2="63478" y2="8163"/>
                        <a14:foregroundMark x1="70870" y1="6122" x2="70870" y2="6122"/>
                        <a14:foregroundMark x1="76087" y1="3061" x2="76087" y2="3061"/>
                        <a14:foregroundMark x1="84783" y1="11224" x2="84783" y2="11224"/>
                        <a14:foregroundMark x1="88261" y1="39796" x2="88261" y2="39796"/>
                        <a14:foregroundMark x1="92609" y1="72449" x2="92609" y2="72449"/>
                        <a14:foregroundMark x1="87391" y1="86735" x2="87391" y2="86735"/>
                        <a14:foregroundMark x1="80870" y1="92347" x2="80870" y2="92347"/>
                        <a14:foregroundMark x1="63913" y1="97449" x2="63913" y2="97449"/>
                        <a14:foregroundMark x1="50000" y1="97449" x2="50000" y2="97449"/>
                        <a14:foregroundMark x1="42174" y1="95918" x2="42174" y2="95918"/>
                        <a14:foregroundMark x1="30435" y1="97449" x2="30435" y2="97449"/>
                        <a14:foregroundMark x1="19565" y1="93878" x2="19565" y2="93878"/>
                        <a14:foregroundMark x1="17826" y1="89286" x2="17826" y2="89286"/>
                        <a14:foregroundMark x1="11304" y1="83163" x2="11304" y2="83163"/>
                        <a14:foregroundMark x1="3043" y1="75510" x2="3043" y2="75510"/>
                        <a14:foregroundMark x1="9565" y1="72959" x2="9565" y2="72959"/>
                        <a14:foregroundMark x1="8261" y1="60204" x2="8261" y2="60204"/>
                        <a14:foregroundMark x1="10000" y1="43878" x2="10000" y2="43878"/>
                        <a14:foregroundMark x1="11739" y1="25000" x2="11739" y2="25000"/>
                        <a14:foregroundMark x1="11304" y1="11735" x2="11304" y2="11735"/>
                        <a14:foregroundMark x1="7826" y1="17857" x2="7826" y2="17857"/>
                        <a14:foregroundMark x1="16957" y1="5612" x2="16957" y2="5612"/>
                        <a14:foregroundMark x1="35217" y1="5102" x2="35217" y2="5102"/>
                        <a14:foregroundMark x1="39130" y1="4592" x2="39130" y2="4592"/>
                        <a14:foregroundMark x1="53913" y1="2551" x2="53913" y2="2551"/>
                        <a14:foregroundMark x1="62609" y1="5612" x2="62609" y2="5612"/>
                        <a14:foregroundMark x1="90870" y1="49490" x2="90870" y2="49490"/>
                        <a14:foregroundMark x1="90870" y1="59694" x2="90870" y2="59694"/>
                        <a14:foregroundMark x1="91304" y1="79592" x2="91304" y2="79592"/>
                        <a14:foregroundMark x1="97826" y1="75000" x2="97826" y2="75000"/>
                        <a14:foregroundMark x1="71304" y1="97449" x2="71304" y2="97449"/>
                        <a14:backgroundMark x1="67391" y1="2551" x2="67391" y2="2551"/>
                        <a14:backgroundMark x1="42174" y1="2551" x2="42174" y2="25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1154956" cy="121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54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E976881-F586-C19B-A04F-99E86FB67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0"/>
            <a:ext cx="7488832" cy="1069514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/>
              <a:t>Ведомственные награды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EFB52236-B170-6DE5-F70E-FD647EC7DDE6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16" y="1844824"/>
            <a:ext cx="4354984" cy="3744416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C44443D-08D7-4CEA-C993-005C09A6631C}"/>
              </a:ext>
            </a:extLst>
          </p:cNvPr>
          <p:cNvSpPr txBox="1"/>
          <p:nvPr/>
        </p:nvSpPr>
        <p:spPr>
          <a:xfrm>
            <a:off x="5004048" y="2413338"/>
            <a:ext cx="352839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PT Sans" panose="020B0503020203020204" pitchFamily="34" charset="-52"/>
              </a:rPr>
              <a:t>Приказ Министерства просвещения Российской Федерации от 10.01.2019 № 5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PT Sans" panose="020B0503020203020204" pitchFamily="34" charset="-52"/>
              </a:rPr>
              <a:t>"О ведомственном знаке отличия </a:t>
            </a:r>
          </a:p>
          <a:p>
            <a:r>
              <a:rPr lang="ru-RU" sz="16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PT Sans" panose="020B0503020203020204" pitchFamily="34" charset="-52"/>
              </a:rPr>
              <a:t>Министерства просвещения </a:t>
            </a:r>
          </a:p>
          <a:p>
            <a:r>
              <a:rPr lang="ru-RU" sz="16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PT Sans" panose="020B0503020203020204" pitchFamily="34" charset="-52"/>
              </a:rPr>
              <a:t>Российской Федерации, дающем</a:t>
            </a:r>
          </a:p>
          <a:p>
            <a:r>
              <a:rPr lang="ru-RU" sz="16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PT Sans" panose="020B0503020203020204" pitchFamily="34" charset="-52"/>
              </a:rPr>
              <a:t> право на присвоение звания</a:t>
            </a:r>
          </a:p>
          <a:p>
            <a:r>
              <a:rPr lang="ru-RU" sz="16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PT Sans" panose="020B0503020203020204" pitchFamily="34" charset="-52"/>
              </a:rPr>
              <a:t> "Ветеран труда"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PT Sans" panose="020B0503020203020204" pitchFamily="34" charset="-52"/>
              </a:rPr>
              <a:t>(Зарегистрирован 15.03.2019 № 54058)</a:t>
            </a:r>
            <a:endParaRPr lang="ru-RU" sz="16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A26FCC0-A21A-8346-FD98-FC2AC78650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6522" y1="6633" x2="46522" y2="6633"/>
                        <a14:foregroundMark x1="28696" y1="5102" x2="28696" y2="5102"/>
                        <a14:foregroundMark x1="20435" y1="3571" x2="20435" y2="3571"/>
                        <a14:foregroundMark x1="49130" y1="11224" x2="49130" y2="11224"/>
                        <a14:foregroundMark x1="55652" y1="7143" x2="55652" y2="7143"/>
                        <a14:foregroundMark x1="57826" y1="5612" x2="57826" y2="5612"/>
                        <a14:foregroundMark x1="63478" y1="8163" x2="63478" y2="8163"/>
                        <a14:foregroundMark x1="70870" y1="6122" x2="70870" y2="6122"/>
                        <a14:foregroundMark x1="76087" y1="3061" x2="76087" y2="3061"/>
                        <a14:foregroundMark x1="84783" y1="11224" x2="84783" y2="11224"/>
                        <a14:foregroundMark x1="88261" y1="39796" x2="88261" y2="39796"/>
                        <a14:foregroundMark x1="92609" y1="72449" x2="92609" y2="72449"/>
                        <a14:foregroundMark x1="87391" y1="86735" x2="87391" y2="86735"/>
                        <a14:foregroundMark x1="80870" y1="92347" x2="80870" y2="92347"/>
                        <a14:foregroundMark x1="63913" y1="97449" x2="63913" y2="97449"/>
                        <a14:foregroundMark x1="50000" y1="97449" x2="50000" y2="97449"/>
                        <a14:foregroundMark x1="42174" y1="95918" x2="42174" y2="95918"/>
                        <a14:foregroundMark x1="30435" y1="97449" x2="30435" y2="97449"/>
                        <a14:foregroundMark x1="19565" y1="93878" x2="19565" y2="93878"/>
                        <a14:foregroundMark x1="17826" y1="89286" x2="17826" y2="89286"/>
                        <a14:foregroundMark x1="11304" y1="83163" x2="11304" y2="83163"/>
                        <a14:foregroundMark x1="3043" y1="75510" x2="3043" y2="75510"/>
                        <a14:foregroundMark x1="9565" y1="72959" x2="9565" y2="72959"/>
                        <a14:foregroundMark x1="8261" y1="60204" x2="8261" y2="60204"/>
                        <a14:foregroundMark x1="10000" y1="43878" x2="10000" y2="43878"/>
                        <a14:foregroundMark x1="11739" y1="25000" x2="11739" y2="25000"/>
                        <a14:foregroundMark x1="11304" y1="11735" x2="11304" y2="11735"/>
                        <a14:foregroundMark x1="7826" y1="17857" x2="7826" y2="17857"/>
                        <a14:foregroundMark x1="16957" y1="5612" x2="16957" y2="5612"/>
                        <a14:foregroundMark x1="35217" y1="5102" x2="35217" y2="5102"/>
                        <a14:foregroundMark x1="39130" y1="4592" x2="39130" y2="4592"/>
                        <a14:foregroundMark x1="53913" y1="2551" x2="53913" y2="2551"/>
                        <a14:foregroundMark x1="62609" y1="5612" x2="62609" y2="5612"/>
                        <a14:foregroundMark x1="90870" y1="49490" x2="90870" y2="49490"/>
                        <a14:foregroundMark x1="90870" y1="59694" x2="90870" y2="59694"/>
                        <a14:foregroundMark x1="91304" y1="79592" x2="91304" y2="79592"/>
                        <a14:foregroundMark x1="97826" y1="75000" x2="97826" y2="75000"/>
                        <a14:foregroundMark x1="71304" y1="97449" x2="71304" y2="97449"/>
                        <a14:backgroundMark x1="67391" y1="2551" x2="67391" y2="2551"/>
                        <a14:backgroundMark x1="42174" y1="2551" x2="42174" y2="25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32656"/>
            <a:ext cx="1010940" cy="106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43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228" y="142962"/>
            <a:ext cx="4153179" cy="33940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497" y="965663"/>
            <a:ext cx="6948264" cy="613888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6522" y1="6633" x2="46522" y2="6633"/>
                        <a14:foregroundMark x1="28696" y1="5102" x2="28696" y2="5102"/>
                        <a14:foregroundMark x1="20435" y1="3571" x2="20435" y2="3571"/>
                        <a14:foregroundMark x1="49130" y1="11224" x2="49130" y2="11224"/>
                        <a14:foregroundMark x1="55652" y1="7143" x2="55652" y2="7143"/>
                        <a14:foregroundMark x1="57826" y1="5612" x2="57826" y2="5612"/>
                        <a14:foregroundMark x1="63478" y1="8163" x2="63478" y2="8163"/>
                        <a14:foregroundMark x1="70870" y1="6122" x2="70870" y2="6122"/>
                        <a14:foregroundMark x1="76087" y1="3061" x2="76087" y2="3061"/>
                        <a14:foregroundMark x1="84783" y1="11224" x2="84783" y2="11224"/>
                        <a14:foregroundMark x1="88261" y1="39796" x2="88261" y2="39796"/>
                        <a14:foregroundMark x1="92609" y1="72449" x2="92609" y2="72449"/>
                        <a14:foregroundMark x1="87391" y1="86735" x2="87391" y2="86735"/>
                        <a14:foregroundMark x1="80870" y1="92347" x2="80870" y2="92347"/>
                        <a14:foregroundMark x1="63913" y1="97449" x2="63913" y2="97449"/>
                        <a14:foregroundMark x1="50000" y1="97449" x2="50000" y2="97449"/>
                        <a14:foregroundMark x1="42174" y1="95918" x2="42174" y2="95918"/>
                        <a14:foregroundMark x1="30435" y1="97449" x2="30435" y2="97449"/>
                        <a14:foregroundMark x1="19565" y1="93878" x2="19565" y2="93878"/>
                        <a14:foregroundMark x1="17826" y1="89286" x2="17826" y2="89286"/>
                        <a14:foregroundMark x1="11304" y1="83163" x2="11304" y2="83163"/>
                        <a14:foregroundMark x1="3043" y1="75510" x2="3043" y2="75510"/>
                        <a14:foregroundMark x1="9565" y1="72959" x2="9565" y2="72959"/>
                        <a14:foregroundMark x1="8261" y1="60204" x2="8261" y2="60204"/>
                        <a14:foregroundMark x1="10000" y1="43878" x2="10000" y2="43878"/>
                        <a14:foregroundMark x1="11739" y1="25000" x2="11739" y2="25000"/>
                        <a14:foregroundMark x1="11304" y1="11735" x2="11304" y2="11735"/>
                        <a14:foregroundMark x1="7826" y1="17857" x2="7826" y2="17857"/>
                        <a14:foregroundMark x1="16957" y1="5612" x2="16957" y2="5612"/>
                        <a14:foregroundMark x1="35217" y1="5102" x2="35217" y2="5102"/>
                        <a14:foregroundMark x1="39130" y1="4592" x2="39130" y2="4592"/>
                        <a14:foregroundMark x1="53913" y1="2551" x2="53913" y2="2551"/>
                        <a14:foregroundMark x1="62609" y1="5612" x2="62609" y2="5612"/>
                        <a14:foregroundMark x1="90870" y1="49490" x2="90870" y2="49490"/>
                        <a14:foregroundMark x1="90870" y1="59694" x2="90870" y2="59694"/>
                        <a14:foregroundMark x1="91304" y1="79592" x2="91304" y2="79592"/>
                        <a14:foregroundMark x1="97826" y1="75000" x2="97826" y2="75000"/>
                        <a14:foregroundMark x1="71304" y1="97449" x2="71304" y2="97449"/>
                        <a14:backgroundMark x1="67391" y1="2551" x2="67391" y2="2551"/>
                        <a14:backgroundMark x1="42174" y1="2551" x2="42174" y2="25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1154956" cy="1219446"/>
          </a:xfrm>
          <a:prstGeom prst="rect">
            <a:avLst/>
          </a:prstGeom>
        </p:spPr>
      </p:pic>
      <p:sp>
        <p:nvSpPr>
          <p:cNvPr id="3" name="Music"/>
          <p:cNvSpPr>
            <a:spLocks noEditPoints="1" noChangeArrowheads="1"/>
          </p:cNvSpPr>
          <p:nvPr/>
        </p:nvSpPr>
        <p:spPr bwMode="auto">
          <a:xfrm rot="1101036">
            <a:off x="7389672" y="1699833"/>
            <a:ext cx="451286" cy="464460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Content Placeholder 11"/>
          <p:cNvSpPr txBox="1">
            <a:spLocks/>
          </p:cNvSpPr>
          <p:nvPr/>
        </p:nvSpPr>
        <p:spPr>
          <a:xfrm>
            <a:off x="1684067" y="965663"/>
            <a:ext cx="7002733" cy="460648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endParaRPr lang="en-US" altLang="ko-KR" dirty="0">
              <a:solidFill>
                <a:srgbClr val="3E4C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617632" y="0"/>
            <a:ext cx="5903640" cy="27089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None/>
            </a:pPr>
            <a:r>
              <a:rPr lang="ru-RU" sz="2400" b="1" dirty="0">
                <a:solidFill>
                  <a:srgbClr val="3E4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Хороший учитель даст ученику готовую истину, а отличный- поможет ему открыть ее самому</a:t>
            </a:r>
          </a:p>
          <a:p>
            <a:pPr marL="45720" indent="0" algn="r">
              <a:buNone/>
            </a:pPr>
            <a:r>
              <a:rPr lang="ru-RU" sz="2400" b="1" dirty="0">
                <a:solidFill>
                  <a:srgbClr val="3E4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Я.А Коменский</a:t>
            </a:r>
            <a:br>
              <a:rPr lang="ru-RU" sz="2400" b="1" dirty="0">
                <a:solidFill>
                  <a:srgbClr val="3E4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3E4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9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3239</TotalTime>
  <Words>418</Words>
  <Application>Microsoft Office PowerPoint</Application>
  <PresentationFormat>Экран (4:3)</PresentationFormat>
  <Paragraphs>52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Custom Design</vt:lpstr>
      <vt:lpstr>Воздушный поток</vt:lpstr>
      <vt:lpstr>Презентация PowerPoint</vt:lpstr>
      <vt:lpstr>Презентация PowerPoint</vt:lpstr>
      <vt:lpstr>Презентация PowerPoint</vt:lpstr>
      <vt:lpstr>.  </vt:lpstr>
      <vt:lpstr>ФТ «СИРИУС» Образовательный фонд «Талант и успех»</vt:lpstr>
      <vt:lpstr>Программа курса</vt:lpstr>
      <vt:lpstr>СИРИУС КУРСЫ</vt:lpstr>
      <vt:lpstr>Ведомственные награды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User</cp:lastModifiedBy>
  <cp:revision>137</cp:revision>
  <cp:lastPrinted>2021-03-16T05:09:38Z</cp:lastPrinted>
  <dcterms:created xsi:type="dcterms:W3CDTF">2014-04-01T16:35:38Z</dcterms:created>
  <dcterms:modified xsi:type="dcterms:W3CDTF">2024-08-27T02:25:54Z</dcterms:modified>
</cp:coreProperties>
</file>