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2" r:id="rId5"/>
    <p:sldId id="260" r:id="rId6"/>
    <p:sldId id="265" r:id="rId7"/>
    <p:sldId id="261" r:id="rId8"/>
    <p:sldId id="264" r:id="rId9"/>
    <p:sldId id="266" r:id="rId10"/>
    <p:sldId id="268" r:id="rId11"/>
    <p:sldId id="273" r:id="rId12"/>
    <p:sldId id="271" r:id="rId13"/>
    <p:sldId id="267" r:id="rId14"/>
    <p:sldId id="272" r:id="rId15"/>
    <p:sldId id="269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080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59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112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2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70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09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30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552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811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810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81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022CB-58EC-41FE-8BE5-1BE8C42451B1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AC56B-C809-4405-9F0A-66B5EDDDB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2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openxmlformats.org/officeDocument/2006/relationships/image" Target="../media/image27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8.png"/><Relationship Id="rId10" Type="http://schemas.openxmlformats.org/officeDocument/2006/relationships/image" Target="../media/image44.png"/><Relationship Id="rId4" Type="http://schemas.openxmlformats.org/officeDocument/2006/relationships/image" Target="../media/image17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0.png"/><Relationship Id="rId5" Type="http://schemas.openxmlformats.org/officeDocument/2006/relationships/image" Target="../media/image28.png"/><Relationship Id="rId10" Type="http://schemas.openxmlformats.org/officeDocument/2006/relationships/image" Target="../media/image36.png"/><Relationship Id="rId4" Type="http://schemas.openxmlformats.org/officeDocument/2006/relationships/image" Target="../media/image47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2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limpiada.ru/activity/104" TargetMode="External"/><Relationship Id="rId2" Type="http://schemas.openxmlformats.org/officeDocument/2006/relationships/hyperlink" Target="https://olimpiada.ru/activity/21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olimpiada.ru/activity/446" TargetMode="External"/><Relationship Id="rId4" Type="http://schemas.openxmlformats.org/officeDocument/2006/relationships/hyperlink" Target="https://olimpiada.ru/activity/35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03188" y="653345"/>
            <a:ext cx="7304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Перечневая олимпиада </a:t>
            </a:r>
            <a:r>
              <a:rPr lang="ru-RU" dirty="0" smtClean="0"/>
              <a:t>— это конкурс по определенной дисциплине, который входит в официальный перечень олимпиад школьников, по результатам которых предоставляются особые права.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024" y="1859901"/>
            <a:ext cx="7087005" cy="44413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468" y="441647"/>
            <a:ext cx="3911328" cy="539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55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3" y="38022"/>
            <a:ext cx="7987005" cy="68199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511" y="3899990"/>
            <a:ext cx="432854" cy="4389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6785" y="3897657"/>
            <a:ext cx="432854" cy="4389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114" y="3897657"/>
            <a:ext cx="432854" cy="4389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507" y="5660366"/>
            <a:ext cx="432854" cy="43895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8260702" y="155510"/>
            <a:ext cx="3769567" cy="6587412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9237306" y="211493"/>
            <a:ext cx="2730759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lain" startAt="85"/>
            </a:pPr>
            <a:r>
              <a:rPr lang="ru-RU" dirty="0" smtClean="0"/>
              <a:t>ВУЗов </a:t>
            </a:r>
            <a:r>
              <a:rPr lang="ru-RU" dirty="0"/>
              <a:t>в </a:t>
            </a:r>
            <a:r>
              <a:rPr lang="ru-RU" dirty="0" smtClean="0"/>
              <a:t>России</a:t>
            </a:r>
          </a:p>
          <a:p>
            <a:pPr marL="342900" indent="-342900" algn="ctr">
              <a:buAutoNum type="arabicPlain" startAt="85"/>
            </a:pPr>
            <a:endParaRPr lang="ru-RU" dirty="0"/>
          </a:p>
          <a:p>
            <a:r>
              <a:rPr lang="ru-RU" sz="1400" b="1" dirty="0" smtClean="0"/>
              <a:t>МОСКОВСКИЙ ГОСУДАРСТВЕННЫЙ УНИВЕРСИТЕТ ИМЕНИ М.В. ЛОМОНОСОВА</a:t>
            </a:r>
          </a:p>
          <a:p>
            <a:endParaRPr lang="ru-RU" sz="1400" b="1" dirty="0"/>
          </a:p>
          <a:p>
            <a:r>
              <a:rPr lang="ru-RU" sz="1400" b="1" dirty="0" smtClean="0"/>
              <a:t>ТЮМЕНСКИЙ ГОСУДАРСТВЕННЫЙ УНИВЕРСИТЕТ</a:t>
            </a:r>
          </a:p>
          <a:p>
            <a:endParaRPr lang="ru-RU" sz="1400" b="1" dirty="0"/>
          </a:p>
          <a:p>
            <a:r>
              <a:rPr lang="ru-RU" sz="1400" b="1" dirty="0" smtClean="0"/>
              <a:t>ЧЕЛЯБИНСКИЙ ГОСУДАРСТВЕННЫЙ УНИВЕРСИТЕТ</a:t>
            </a:r>
          </a:p>
          <a:p>
            <a:endParaRPr lang="ru-RU" sz="1400" b="1" dirty="0"/>
          </a:p>
          <a:p>
            <a:r>
              <a:rPr lang="ru-RU" sz="1400" b="1" dirty="0" smtClean="0"/>
              <a:t>НАЦИОНАЛЬНЫЙ ИССЛЕДОВАТЕЛЬСКИЙ УНИВЕРСИТЕТ «ВЫСШАЯ ШКОЛА ЭКОНОМИКИ»</a:t>
            </a:r>
          </a:p>
          <a:p>
            <a:endParaRPr lang="ru-RU" sz="1400" b="1" dirty="0"/>
          </a:p>
          <a:p>
            <a:r>
              <a:rPr lang="ru-RU" sz="1400" b="1" dirty="0" smtClean="0"/>
              <a:t>ЗАБАЙКАЛЬСКИЙ ГОСУДАРСТВЕННЫЙ УНИВЕРСИТЕТ</a:t>
            </a:r>
          </a:p>
          <a:p>
            <a:endParaRPr lang="ru-RU" sz="1400" b="1" dirty="0"/>
          </a:p>
          <a:p>
            <a:r>
              <a:rPr lang="ru-RU" sz="1400" b="1" dirty="0" smtClean="0"/>
              <a:t>РОССИЙСКАЯ АКАДЕМИЯ НАРОДНОГО ХОЗЯЙСТВА И ГОСУДАРСТВЕННОЙ СЛУЖБЫ ПРИ ПРЕЗИДЕНТЕ РОССИЙСКОЙ ФЕДЕРАЦИИ</a:t>
            </a:r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dirty="0" smtClean="0"/>
          </a:p>
          <a:p>
            <a:endParaRPr lang="ru-RU" dirty="0"/>
          </a:p>
          <a:p>
            <a:pPr marL="342900" indent="-342900">
              <a:buAutoNum type="arabicPlain" startAt="85"/>
            </a:pP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1577" y="923011"/>
            <a:ext cx="610218" cy="59476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576" y="2015834"/>
            <a:ext cx="703525" cy="4476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7100" y="2695536"/>
            <a:ext cx="7524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4356" y="3641265"/>
            <a:ext cx="742950" cy="75247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1576" y="4625767"/>
            <a:ext cx="752475" cy="75247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50048" y="5517043"/>
            <a:ext cx="752475" cy="752475"/>
          </a:xfrm>
          <a:prstGeom prst="rect">
            <a:avLst/>
          </a:prstGeom>
        </p:spPr>
      </p:pic>
      <p:cxnSp>
        <p:nvCxnSpPr>
          <p:cNvPr id="3" name="Соединительная линия уступом 2"/>
          <p:cNvCxnSpPr/>
          <p:nvPr/>
        </p:nvCxnSpPr>
        <p:spPr>
          <a:xfrm>
            <a:off x="5023076" y="4743760"/>
            <a:ext cx="3138100" cy="1059881"/>
          </a:xfrm>
          <a:prstGeom prst="bentConnector3">
            <a:avLst>
              <a:gd name="adj1" fmla="val -2925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58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60" y="107301"/>
            <a:ext cx="4840644" cy="65660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892" y="2762721"/>
            <a:ext cx="231668" cy="237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09" y="5017619"/>
            <a:ext cx="231668" cy="237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09" y="6183946"/>
            <a:ext cx="231668" cy="237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104" y="6151288"/>
            <a:ext cx="231668" cy="2377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74906" y="107301"/>
            <a:ext cx="6780245" cy="669513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420132" y="19060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333 ВУЗа </a:t>
            </a:r>
            <a:r>
              <a:rPr lang="ru-RU" b="1" dirty="0">
                <a:solidFill>
                  <a:srgbClr val="FF0000"/>
                </a:solidFill>
              </a:rPr>
              <a:t>в России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311691" y="5940447"/>
            <a:ext cx="3963215" cy="63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935" y="830186"/>
            <a:ext cx="1198245" cy="3238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95382" y="643233"/>
            <a:ext cx="4653981" cy="951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МОСКОВСКИЙ ГОСУДАРСТВЕННЫЙ УНИВЕРСИТЕТ ГЕОДЕЗИИ И КАРТОГРАФИИ</a:t>
            </a:r>
          </a:p>
          <a:p>
            <a:endParaRPr lang="ru-RU" b="1" dirty="0"/>
          </a:p>
          <a:p>
            <a:r>
              <a:rPr lang="ru-RU" b="1" dirty="0" smtClean="0"/>
              <a:t>РОССИЙСКИЙ ГОСУДАРСТВЕННЫЙ СОЦИАЛЬНЫЙ УНИВЕРСИТЕТ (г. Москва)</a:t>
            </a:r>
          </a:p>
          <a:p>
            <a:endParaRPr lang="ru-RU" b="1" dirty="0"/>
          </a:p>
          <a:p>
            <a:r>
              <a:rPr lang="ru-RU" b="1" dirty="0" smtClean="0"/>
              <a:t>СИБИРСКИЙ ФЕДЕРАЛЬНЫЙ УНИВЕРСИТЕТ</a:t>
            </a:r>
          </a:p>
          <a:p>
            <a:r>
              <a:rPr lang="ru-RU" b="1" dirty="0" smtClean="0"/>
              <a:t>(г. Красноярск )</a:t>
            </a:r>
          </a:p>
          <a:p>
            <a:endParaRPr lang="ru-RU" b="1" dirty="0"/>
          </a:p>
          <a:p>
            <a:r>
              <a:rPr lang="ru-RU" b="1" dirty="0" smtClean="0"/>
              <a:t>МОСКОВСКИЙ ГОРОДСКОЙ ПЕДАГОГИЧЕСКИЙ УНИВЕРСИТЕТ</a:t>
            </a:r>
          </a:p>
          <a:p>
            <a:endParaRPr lang="ru-RU" b="1" dirty="0"/>
          </a:p>
          <a:p>
            <a:r>
              <a:rPr lang="ru-RU" b="1" dirty="0" smtClean="0"/>
              <a:t>ФИНАНСОВЫЙ УНИВЕРСИТЕТ ПРИ ПРАВИТЕЛЬСТВЕ РОССИЙСКОЙ ФЕДЕРАЦИИ</a:t>
            </a:r>
          </a:p>
          <a:p>
            <a:r>
              <a:rPr lang="ru-RU" b="1" dirty="0" smtClean="0"/>
              <a:t>(г. Москва)</a:t>
            </a:r>
          </a:p>
          <a:p>
            <a:endParaRPr lang="ru-RU" b="1" dirty="0"/>
          </a:p>
          <a:p>
            <a:r>
              <a:rPr lang="ru-RU" b="1" dirty="0" smtClean="0"/>
              <a:t>УФИМСКИЙ ГОСУДАРСТВЕННЫЙ НЕФТЯНОЙ ТЕХНИЧЕСКИЙ УНИВЕРСИТЕТ</a:t>
            </a:r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МОСКОВСКИЙ ПОЛИТЕХНИЧЕСКИЙ УНИВЕРСИТЕТ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4474" y="1375777"/>
            <a:ext cx="695325" cy="7048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8372" y="2315056"/>
            <a:ext cx="598606" cy="6514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2657" y="3131019"/>
            <a:ext cx="704850" cy="6477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09860" y="4195048"/>
            <a:ext cx="1190444" cy="40217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2330" y="5069902"/>
            <a:ext cx="704850" cy="6858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0122" y="6018685"/>
            <a:ext cx="7048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33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81" y="83974"/>
            <a:ext cx="5211207" cy="67251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526" y="2173333"/>
            <a:ext cx="233900" cy="2371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116" y="3253503"/>
            <a:ext cx="190357" cy="1930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398" y="4198741"/>
            <a:ext cx="221027" cy="224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563" y="5106499"/>
            <a:ext cx="334947" cy="3396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483" y="5138047"/>
            <a:ext cx="303837" cy="3081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08" y="6174061"/>
            <a:ext cx="267033" cy="27079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871079" y="167949"/>
            <a:ext cx="6154858" cy="6529243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663543" y="21595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688 ВУЗов </a:t>
            </a:r>
            <a:r>
              <a:rPr lang="ru-RU" b="1" dirty="0"/>
              <a:t>в России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828" y="585286"/>
            <a:ext cx="695325" cy="7048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80971" y="643805"/>
            <a:ext cx="4603531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РОССИЙСКИЙ ГОСУДАРСТВЕННЫЙ СОЦИАЛЬНЫЙ УНИВЕРСИТЕТ</a:t>
            </a:r>
          </a:p>
          <a:p>
            <a:endParaRPr lang="ru-RU" b="1" dirty="0"/>
          </a:p>
          <a:p>
            <a:r>
              <a:rPr lang="ru-RU" b="1" dirty="0" smtClean="0"/>
              <a:t>РОССИЙСКИЙ НОВЫЙ УНИВЕРСИТЕТ</a:t>
            </a:r>
          </a:p>
          <a:p>
            <a:r>
              <a:rPr lang="ru-RU" b="1" dirty="0" smtClean="0"/>
              <a:t>(г. Москва)</a:t>
            </a:r>
          </a:p>
          <a:p>
            <a:endParaRPr lang="ru-RU" b="1" dirty="0"/>
          </a:p>
          <a:p>
            <a:r>
              <a:rPr lang="ru-RU" b="1" dirty="0" smtClean="0"/>
              <a:t>ФИНАНСОВЫЙ УНИВЕРСИТЕТ ПРИ ПРАВИТЕЛЬСТВЕ РОССИЙСКОЙ ФЕДЕРАЦИИ</a:t>
            </a:r>
          </a:p>
          <a:p>
            <a:endParaRPr lang="ru-RU" b="1" dirty="0"/>
          </a:p>
          <a:p>
            <a:r>
              <a:rPr lang="ru-RU" b="1" dirty="0" smtClean="0"/>
              <a:t>СИБИРСКИЙ ФЕДЕРАЛЬНЫЙ УНИВЕРСИТЕТ</a:t>
            </a:r>
          </a:p>
          <a:p>
            <a:r>
              <a:rPr lang="ru-RU" b="1" dirty="0" smtClean="0"/>
              <a:t>(г. Красноярск)</a:t>
            </a:r>
          </a:p>
          <a:p>
            <a:endParaRPr lang="ru-RU" b="1" dirty="0"/>
          </a:p>
          <a:p>
            <a:r>
              <a:rPr lang="ru-RU" b="1" dirty="0" smtClean="0"/>
              <a:t>НАЦИОНАЛЬНЫЙ ИССЛЕДОВАТЕЛЬСКИЙ ТОМСКИЙ ПОЛИТЕХНИЧЕСКИЙ УНИВЕРСИТЕТ</a:t>
            </a:r>
          </a:p>
          <a:p>
            <a:endParaRPr lang="ru-RU" b="1" dirty="0"/>
          </a:p>
          <a:p>
            <a:r>
              <a:rPr lang="ru-RU" b="1" dirty="0" smtClean="0"/>
              <a:t>СЕВАСТОПОЛЬСКИЙ ГОСУДАРСТВЕННЫЙ УНИВЕРСИТЕТ</a:t>
            </a:r>
          </a:p>
          <a:p>
            <a:endParaRPr lang="ru-RU" b="1" dirty="0"/>
          </a:p>
          <a:p>
            <a:r>
              <a:rPr lang="ru-RU" b="1" dirty="0" smtClean="0"/>
              <a:t>ВЛАДИВОСТОКСКИЙ ГОСУДАРСТВЕННЫЙ УНИВЕРСИТЕТ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7737" y="1491709"/>
            <a:ext cx="695325" cy="7048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4895" y="2494833"/>
            <a:ext cx="704850" cy="2381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7453" y="3080145"/>
            <a:ext cx="647700" cy="7048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4503" y="4057844"/>
            <a:ext cx="626467" cy="6264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3189" y="5056426"/>
            <a:ext cx="695325" cy="7048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0809" y="5918003"/>
            <a:ext cx="390525" cy="704850"/>
          </a:xfrm>
          <a:prstGeom prst="rect">
            <a:avLst/>
          </a:prstGeom>
        </p:spPr>
      </p:pic>
      <p:cxnSp>
        <p:nvCxnSpPr>
          <p:cNvPr id="20" name="Прямая со стрелкой 19"/>
          <p:cNvCxnSpPr/>
          <p:nvPr/>
        </p:nvCxnSpPr>
        <p:spPr>
          <a:xfrm>
            <a:off x="4275608" y="2410527"/>
            <a:ext cx="161471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646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92186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239" y="3080657"/>
            <a:ext cx="435429" cy="4354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239" y="4962903"/>
            <a:ext cx="432854" cy="438950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3581666" y="3912637"/>
            <a:ext cx="4654337" cy="67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7720" y="967856"/>
            <a:ext cx="436742" cy="47527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304245" y="174171"/>
            <a:ext cx="3825551" cy="6537649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128</a:t>
            </a:r>
          </a:p>
          <a:p>
            <a:pPr algn="ctr"/>
            <a:endParaRPr lang="ru-RU"/>
          </a:p>
          <a:p>
            <a:pPr algn="ctr"/>
            <a:r>
              <a:rPr lang="ru-RU"/>
              <a:t>вузов в России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1524" y="3683801"/>
            <a:ext cx="455677" cy="4958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37201" y="214188"/>
            <a:ext cx="3222171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128 ВУЗов</a:t>
            </a:r>
            <a:endParaRPr lang="ru-RU" sz="1600" dirty="0"/>
          </a:p>
          <a:p>
            <a:endParaRPr lang="ru-RU" sz="1600" b="1" dirty="0" smtClean="0"/>
          </a:p>
          <a:p>
            <a:endParaRPr lang="ru-RU" sz="1600" b="1" dirty="0"/>
          </a:p>
          <a:p>
            <a:r>
              <a:rPr lang="ru-RU" sz="1600" b="1" dirty="0" smtClean="0"/>
              <a:t>ВОРОНЕЖСКИЙ ЭКОНОМИКО-ПРАВОВОЙ ИНСТИТУТ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 УРАЛЬСКИЙ ГОСУДАРСТВЕННЫЙ УНИВЕРСИТЕТ ПУТЕЙ СООБЩЕНИЯ (Екатеринбург)</a:t>
            </a:r>
          </a:p>
          <a:p>
            <a:endParaRPr lang="ru-RU" sz="1600" b="1" dirty="0"/>
          </a:p>
          <a:p>
            <a:r>
              <a:rPr lang="ru-RU" sz="1600" b="1" dirty="0" smtClean="0"/>
              <a:t>ОРЕНБУРГСКИЙ ГОСУДАРСТВЕННЫЙ УНИВЕРСИТЕТ</a:t>
            </a:r>
          </a:p>
          <a:p>
            <a:endParaRPr lang="ru-RU" sz="1600" b="1" dirty="0"/>
          </a:p>
          <a:p>
            <a:r>
              <a:rPr lang="ru-RU" sz="1600" b="1" dirty="0"/>
              <a:t>СИБИРСКИЙ ФЕДЕРАЛЬНЫЙ </a:t>
            </a:r>
            <a:br>
              <a:rPr lang="ru-RU" sz="1600" b="1" dirty="0"/>
            </a:br>
            <a:r>
              <a:rPr lang="ru-RU" sz="1600" b="1" dirty="0"/>
              <a:t>УНИВЕРСИТЕТ (Красноярск</a:t>
            </a:r>
            <a:r>
              <a:rPr lang="ru-RU" sz="1600" b="1" dirty="0" smtClean="0"/>
              <a:t>)</a:t>
            </a:r>
          </a:p>
          <a:p>
            <a:endParaRPr lang="ru-RU" sz="1600" b="1" dirty="0"/>
          </a:p>
          <a:p>
            <a:r>
              <a:rPr lang="ru-RU" sz="1600" b="1" dirty="0" smtClean="0"/>
              <a:t>УРАЛЬСКИЙ ФЕДЕРАЛЬНЫЙ УНИВЕРСИТЕТ ИМЕНИ ПЕРВОГО ПРЕЗИДЕНТА РОССИИ Б. Н</a:t>
            </a:r>
            <a:r>
              <a:rPr lang="ru-RU" sz="1600" b="1" dirty="0"/>
              <a:t>. </a:t>
            </a:r>
            <a:r>
              <a:rPr lang="ru-RU" sz="1600" b="1" dirty="0" smtClean="0"/>
              <a:t>ЕЛЬЦИНА (</a:t>
            </a:r>
            <a:r>
              <a:rPr lang="ru-RU" sz="1600" b="1" dirty="0"/>
              <a:t>Екатеринбург</a:t>
            </a:r>
            <a:r>
              <a:rPr lang="ru-RU" sz="1600" b="1" dirty="0" smtClean="0"/>
              <a:t>)</a:t>
            </a:r>
          </a:p>
          <a:p>
            <a:endParaRPr lang="ru-RU" sz="1600" b="1" dirty="0"/>
          </a:p>
          <a:p>
            <a:r>
              <a:rPr lang="ru-RU" sz="1400" b="1" dirty="0" smtClean="0"/>
              <a:t>ПЕРМСКИЙ ГОСУДАРСТВЕННЫЙ НАЦИОНАЛЬНЫЙ ИССЛЕДОВАТЕЛЬСКИЙ УНИВЕРСИТЕТ</a:t>
            </a:r>
          </a:p>
          <a:p>
            <a:endParaRPr lang="ru-RU" sz="1600" b="1" dirty="0"/>
          </a:p>
          <a:p>
            <a:endParaRPr lang="ru-RU" sz="1600" b="1" dirty="0"/>
          </a:p>
          <a:p>
            <a:endParaRPr lang="ru-RU" sz="1600" b="1" dirty="0" smtClean="0"/>
          </a:p>
          <a:p>
            <a:endParaRPr lang="ru-RU" sz="1600" b="1" dirty="0" smtClean="0"/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1017" y="946809"/>
            <a:ext cx="447456" cy="51737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4801" y="1728471"/>
            <a:ext cx="455677" cy="57249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2109" y="2630234"/>
            <a:ext cx="400050" cy="7101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01017" y="4426611"/>
            <a:ext cx="624795" cy="59316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44801" y="5676603"/>
            <a:ext cx="562466" cy="56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28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9" y="49762"/>
            <a:ext cx="5979882" cy="68082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398" y="5916467"/>
            <a:ext cx="231668" cy="237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853" y="3216115"/>
            <a:ext cx="231668" cy="2377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13714" y="161731"/>
            <a:ext cx="5691674" cy="655631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873" y="412297"/>
            <a:ext cx="704850" cy="285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26695" y="348343"/>
            <a:ext cx="4323184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НАЦИОНАЛЬНЫЙ ИССЛЕДОВАТЕЛЬСКИЙ УНИВЕРСИТЕТ «МЭИ» (г. Москва)</a:t>
            </a:r>
          </a:p>
          <a:p>
            <a:endParaRPr lang="ru-RU" b="1" dirty="0"/>
          </a:p>
          <a:p>
            <a:r>
              <a:rPr lang="ru-RU" b="1" dirty="0"/>
              <a:t>СИБИРСКИЙ ФЕДЕРАЛЬНЫЙ </a:t>
            </a:r>
            <a:r>
              <a:rPr lang="ru-RU" b="1" dirty="0" smtClean="0"/>
              <a:t>УНИВЕРСИТЕТ  (г</a:t>
            </a:r>
            <a:r>
              <a:rPr lang="ru-RU" b="1" dirty="0"/>
              <a:t>. Красноярск</a:t>
            </a:r>
            <a:r>
              <a:rPr lang="ru-RU" b="1" dirty="0" smtClean="0"/>
              <a:t>)</a:t>
            </a:r>
          </a:p>
          <a:p>
            <a:endParaRPr lang="ru-RU" b="1" dirty="0"/>
          </a:p>
          <a:p>
            <a:r>
              <a:rPr lang="ru-RU" b="1" dirty="0"/>
              <a:t>УНИВЕРСИТЕТ СИНЕРГИЯ (г. Москва)</a:t>
            </a:r>
          </a:p>
          <a:p>
            <a:endParaRPr lang="ru-RU" b="1" dirty="0"/>
          </a:p>
          <a:p>
            <a:r>
              <a:rPr lang="ru-RU" b="1" dirty="0" smtClean="0"/>
              <a:t>ВЛАДИВОСТОКСКИЙ ГОСУДАРСТВЕННЫЙ УНИВЕРСИТЕТ</a:t>
            </a:r>
          </a:p>
          <a:p>
            <a:endParaRPr lang="ru-RU" b="1" dirty="0"/>
          </a:p>
          <a:p>
            <a:r>
              <a:rPr lang="ru-RU" b="1" dirty="0" smtClean="0"/>
              <a:t>САНКТ-ПЕТЕРБУРГСКИЙ ГУМАНИТАРНЫЙ УНИВЕРСИТЕТ ПРОФСОЮЗОВ</a:t>
            </a:r>
          </a:p>
          <a:p>
            <a:endParaRPr lang="ru-RU" b="1" dirty="0"/>
          </a:p>
          <a:p>
            <a:r>
              <a:rPr lang="ru-RU" b="1" dirty="0" smtClean="0"/>
              <a:t>МОСКОВСКИЙ ПОЛИТЕХНИЧЕСКИЙ УНИВЕРСИТЕТ</a:t>
            </a:r>
          </a:p>
          <a:p>
            <a:endParaRPr lang="ru-RU" b="1" dirty="0"/>
          </a:p>
          <a:p>
            <a:r>
              <a:rPr lang="ru-RU" b="1" dirty="0" smtClean="0"/>
              <a:t>СЕВАСТОПОЛЬСКИЙ ГОСУДАРСТВЕННЫЙ УНИВЕРСИТЕТ</a:t>
            </a:r>
          </a:p>
          <a:p>
            <a:endParaRPr lang="ru-RU" b="1" dirty="0"/>
          </a:p>
          <a:p>
            <a:r>
              <a:rPr lang="ru-RU" b="1" dirty="0" smtClean="0"/>
              <a:t>НАЦИОНАЛЬНЫЙ ИССЛЕДОВАТЕЛЬСКИЙ ТЕХНОЛОГИЧЕСКИЙ УНИВЕРСИТЕТ МИСИС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4023" y="1061163"/>
            <a:ext cx="647700" cy="704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5887" y="1825515"/>
            <a:ext cx="451318" cy="6072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6596" y="2530268"/>
            <a:ext cx="390525" cy="7048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4195" y="3336335"/>
            <a:ext cx="695325" cy="704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9584" y="4208281"/>
            <a:ext cx="605339" cy="5971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3993" y="5026541"/>
            <a:ext cx="572957" cy="5808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65607" y="5916467"/>
            <a:ext cx="1013913" cy="49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49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1" y="83995"/>
            <a:ext cx="1746289" cy="17527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21394"/>
          <a:stretch/>
        </p:blipFill>
        <p:spPr>
          <a:xfrm>
            <a:off x="6330728" y="86318"/>
            <a:ext cx="5746387" cy="13941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171" y="1880229"/>
            <a:ext cx="6064897" cy="17029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b="24343"/>
          <a:stretch/>
        </p:blipFill>
        <p:spPr>
          <a:xfrm>
            <a:off x="6330727" y="1450410"/>
            <a:ext cx="5746387" cy="12305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171" y="3506771"/>
            <a:ext cx="6156557" cy="15877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b="23357"/>
          <a:stretch/>
        </p:blipFill>
        <p:spPr>
          <a:xfrm>
            <a:off x="6285913" y="2663452"/>
            <a:ext cx="5791201" cy="119942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171" y="5133313"/>
            <a:ext cx="6156557" cy="16593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/>
          <a:srcRect b="23331"/>
          <a:stretch/>
        </p:blipFill>
        <p:spPr>
          <a:xfrm>
            <a:off x="6374270" y="3894039"/>
            <a:ext cx="5746387" cy="128756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6751" y="109368"/>
            <a:ext cx="4242318" cy="17180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/>
          <a:srcRect b="22400"/>
          <a:stretch/>
        </p:blipFill>
        <p:spPr>
          <a:xfrm>
            <a:off x="6401924" y="5221355"/>
            <a:ext cx="5718733" cy="15277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9938" y="2493937"/>
            <a:ext cx="231668" cy="23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21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77114"/>
              </p:ext>
            </p:extLst>
          </p:nvPr>
        </p:nvGraphicFramePr>
        <p:xfrm>
          <a:off x="4685983" y="956915"/>
          <a:ext cx="6971062" cy="44571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3797">
                  <a:extLst>
                    <a:ext uri="{9D8B030D-6E8A-4147-A177-3AD203B41FA5}">
                      <a16:colId xmlns:a16="http://schemas.microsoft.com/office/drawing/2014/main" val="2809196062"/>
                    </a:ext>
                  </a:extLst>
                </a:gridCol>
                <a:gridCol w="1069010">
                  <a:extLst>
                    <a:ext uri="{9D8B030D-6E8A-4147-A177-3AD203B41FA5}">
                      <a16:colId xmlns:a16="http://schemas.microsoft.com/office/drawing/2014/main" val="3629335351"/>
                    </a:ext>
                  </a:extLst>
                </a:gridCol>
                <a:gridCol w="1310074">
                  <a:extLst>
                    <a:ext uri="{9D8B030D-6E8A-4147-A177-3AD203B41FA5}">
                      <a16:colId xmlns:a16="http://schemas.microsoft.com/office/drawing/2014/main" val="3207636380"/>
                    </a:ext>
                  </a:extLst>
                </a:gridCol>
                <a:gridCol w="1128064">
                  <a:extLst>
                    <a:ext uri="{9D8B030D-6E8A-4147-A177-3AD203B41FA5}">
                      <a16:colId xmlns:a16="http://schemas.microsoft.com/office/drawing/2014/main" val="789549453"/>
                    </a:ext>
                  </a:extLst>
                </a:gridCol>
                <a:gridCol w="2060117">
                  <a:extLst>
                    <a:ext uri="{9D8B030D-6E8A-4147-A177-3AD203B41FA5}">
                      <a16:colId xmlns:a16="http://schemas.microsoft.com/office/drawing/2014/main" val="2086471919"/>
                    </a:ext>
                  </a:extLst>
                </a:gridCol>
              </a:tblGrid>
              <a:tr h="85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Регистрация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Отборочный этап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Заключительный этап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Региональные площадки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(данные 2024г.)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121227"/>
                  </a:ext>
                </a:extLst>
              </a:tr>
              <a:tr h="27329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1 уровень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23516"/>
                  </a:ext>
                </a:extLst>
              </a:tr>
              <a:tr h="9832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 школьников «Ломоносов»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5-11 кл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ноябрь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ноябрь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Март-апрель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Г. Москва, МГУ им. Ломоносова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,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21003"/>
                  </a:ext>
                </a:extLst>
              </a:tr>
              <a:tr h="35456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уровень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798060"/>
                  </a:ext>
                </a:extLst>
              </a:tr>
              <a:tr h="8451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Юные таланты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5-11 кл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</a:t>
                      </a:r>
                      <a:r>
                        <a:rPr lang="ru-RU" sz="1400" dirty="0" smtClean="0"/>
                        <a:t>январь</a:t>
                      </a:r>
                      <a:endParaRPr lang="ru-RU" sz="1600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январь</a:t>
                      </a:r>
                      <a:endParaRPr lang="ru-RU" sz="1600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1400" dirty="0" smtClean="0"/>
                        <a:t>март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г</a:t>
                      </a:r>
                      <a:r>
                        <a:rPr lang="ru-RU" sz="1400" dirty="0" smtClean="0"/>
                        <a:t>. Пермь</a:t>
                      </a:r>
                      <a:endParaRPr lang="ru-RU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032567"/>
                  </a:ext>
                </a:extLst>
              </a:tr>
              <a:tr h="11311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Олимпиада Казанского федерального университета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— 11 кл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ноябрь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100" dirty="0" smtClean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Январь, февраль</a:t>
                      </a:r>
                      <a:endParaRPr lang="ru-RU" sz="12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Казань</a:t>
                      </a:r>
                      <a:endParaRPr lang="ru-RU" sz="12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17971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214" y="1830200"/>
            <a:ext cx="3509672" cy="13552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5320" y="664556"/>
            <a:ext cx="4739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ОЛИМПИАДЫ ШКОЛЬНИКОВ </a:t>
            </a:r>
          </a:p>
          <a:p>
            <a:pPr algn="ctr"/>
            <a:r>
              <a:rPr lang="ru-RU" sz="2000" b="1" dirty="0" smtClean="0"/>
              <a:t>ПО ГЕОЛОГИИ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214" y="3185474"/>
            <a:ext cx="3587993" cy="11774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991" y="4484102"/>
            <a:ext cx="1206036" cy="9299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20" y="87606"/>
            <a:ext cx="11955292" cy="663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82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23" y="261734"/>
            <a:ext cx="5603906" cy="61690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14187" y="2028807"/>
            <a:ext cx="5417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Перечневые олимпиады — это олимпиады, которые входят в особый перечень, ежегодно утверждаемый Министерством науки и высшего образования РФ.</a:t>
            </a:r>
          </a:p>
          <a:p>
            <a:endParaRPr lang="ru-RU" dirty="0" smtClean="0"/>
          </a:p>
          <a:p>
            <a:r>
              <a:rPr lang="ru-RU" dirty="0" smtClean="0"/>
              <a:t>Перечневых олимпиад организуются различными вузами и делятся на три уровня — первый, второй и третий. Больше всего преимуществ дают олимпиады первого уровня.</a:t>
            </a:r>
          </a:p>
          <a:p>
            <a:endParaRPr lang="ru-RU" dirty="0" smtClean="0"/>
          </a:p>
          <a:p>
            <a:r>
              <a:rPr lang="ru-RU" dirty="0" smtClean="0"/>
              <a:t>В отличие от Всероссийской олимпиады, результаты перечневой олимпиады нужно подтверждать. Каждый вуз сам устанавливает, чего будет стоить та или иная перечневая олимпиада при поступлении на конкретный факультет.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27220"/>
          <a:stretch/>
        </p:blipFill>
        <p:spPr>
          <a:xfrm>
            <a:off x="8028847" y="373225"/>
            <a:ext cx="1619006" cy="147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38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1886" y="406302"/>
            <a:ext cx="55050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Олимпиада I уровня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Первый уровень присуждается олимпиаде, если в состязании принимают участие школьники из 30 субъектов РФ и более, не менее 35% из них учатся в невыпускных классах, а на заключительном этапе есть не менее 70% оригинальных творческих заданий с высоким уровнем сложности.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Большинство вузов дают льготы за дипломы победителей и даже призеров этих олимпиад. Однако о том, какую именно льготу можно получить: поступление в вуз без экзаменов (БВИ) или 100 баллов за профильный ЕГЭ, — нужно узнавать в правилах приема конкретного вуза. Условия получения льгот могут отличаться даже в одном вузе по разным программам. Если вуз не дает льготы призерам олимпиады I уровня, он, скорее всего, даст дополнительные баллы за индивидуальные достижения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14654" y="924854"/>
            <a:ext cx="42400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ru-RU" sz="2400" dirty="0">
                <a:solidFill>
                  <a:srgbClr val="006CD9"/>
                </a:solidFill>
                <a:hlinkClick r:id="rId2"/>
              </a:rPr>
              <a:t>Многопредметная олимпиада </a:t>
            </a:r>
            <a:endParaRPr lang="ru-RU" sz="2400" dirty="0" smtClean="0">
              <a:solidFill>
                <a:srgbClr val="006CD9"/>
              </a:solidFill>
              <a:hlinkClick r:id="rId2"/>
            </a:endParaRPr>
          </a:p>
          <a:p>
            <a:pPr fontAlgn="t"/>
            <a:r>
              <a:rPr lang="ru-RU" sz="2400" dirty="0" smtClean="0">
                <a:solidFill>
                  <a:srgbClr val="006CD9"/>
                </a:solidFill>
                <a:hlinkClick r:id="rId2"/>
              </a:rPr>
              <a:t>«</a:t>
            </a:r>
            <a:r>
              <a:rPr lang="ru-RU" sz="2400" dirty="0">
                <a:solidFill>
                  <a:srgbClr val="006CD9"/>
                </a:solidFill>
                <a:hlinkClick r:id="rId2"/>
              </a:rPr>
              <a:t>Юные таланты»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14654" y="2133077"/>
            <a:ext cx="4967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ru-RU" sz="2400" dirty="0">
                <a:solidFill>
                  <a:srgbClr val="006CD9"/>
                </a:solidFill>
                <a:hlinkClick r:id="rId3"/>
              </a:rPr>
              <a:t>Московская олимпиада школьников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14654" y="3098915"/>
            <a:ext cx="52460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ru-RU" sz="2400" dirty="0">
                <a:solidFill>
                  <a:srgbClr val="006CD9"/>
                </a:solidFill>
                <a:hlinkClick r:id="rId4"/>
              </a:rPr>
              <a:t>Олимпиада школьников «Ломоносов»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14654" y="4013112"/>
            <a:ext cx="5022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2400" dirty="0">
                <a:solidFill>
                  <a:srgbClr val="006CD9"/>
                </a:solidFill>
                <a:hlinkClick r:id="rId5"/>
              </a:rPr>
              <a:t>Олимпиада школьников Санкт-Петербургского государственного университета</a:t>
            </a:r>
            <a:endParaRPr lang="ru-RU" sz="24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3809" y="1016952"/>
            <a:ext cx="323400" cy="3234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9004" y="2226675"/>
            <a:ext cx="323400" cy="3234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3121" y="3168047"/>
            <a:ext cx="323400" cy="3234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7038" y="4122759"/>
            <a:ext cx="323400" cy="32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32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30" y="3544404"/>
            <a:ext cx="3778898" cy="11817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109" y="1931636"/>
            <a:ext cx="3514532" cy="11922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22" y="260358"/>
            <a:ext cx="3963314" cy="15321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31173" b="32296"/>
          <a:stretch/>
        </p:blipFill>
        <p:spPr>
          <a:xfrm>
            <a:off x="264827" y="5146724"/>
            <a:ext cx="4682413" cy="1113454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929257"/>
              </p:ext>
            </p:extLst>
          </p:nvPr>
        </p:nvGraphicFramePr>
        <p:xfrm>
          <a:off x="4947240" y="664556"/>
          <a:ext cx="6971062" cy="5223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0069">
                  <a:extLst>
                    <a:ext uri="{9D8B030D-6E8A-4147-A177-3AD203B41FA5}">
                      <a16:colId xmlns:a16="http://schemas.microsoft.com/office/drawing/2014/main" val="2809196062"/>
                    </a:ext>
                  </a:extLst>
                </a:gridCol>
                <a:gridCol w="1252738">
                  <a:extLst>
                    <a:ext uri="{9D8B030D-6E8A-4147-A177-3AD203B41FA5}">
                      <a16:colId xmlns:a16="http://schemas.microsoft.com/office/drawing/2014/main" val="875090490"/>
                    </a:ext>
                  </a:extLst>
                </a:gridCol>
                <a:gridCol w="1310074">
                  <a:extLst>
                    <a:ext uri="{9D8B030D-6E8A-4147-A177-3AD203B41FA5}">
                      <a16:colId xmlns:a16="http://schemas.microsoft.com/office/drawing/2014/main" val="3207636380"/>
                    </a:ext>
                  </a:extLst>
                </a:gridCol>
                <a:gridCol w="1128064">
                  <a:extLst>
                    <a:ext uri="{9D8B030D-6E8A-4147-A177-3AD203B41FA5}">
                      <a16:colId xmlns:a16="http://schemas.microsoft.com/office/drawing/2014/main" val="789549453"/>
                    </a:ext>
                  </a:extLst>
                </a:gridCol>
                <a:gridCol w="2060117">
                  <a:extLst>
                    <a:ext uri="{9D8B030D-6E8A-4147-A177-3AD203B41FA5}">
                      <a16:colId xmlns:a16="http://schemas.microsoft.com/office/drawing/2014/main" val="2086471919"/>
                    </a:ext>
                  </a:extLst>
                </a:gridCol>
              </a:tblGrid>
              <a:tr h="85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Регистрация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Отборочный этап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Заключительный этап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Региональные площадки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(данные 2024г.)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121227"/>
                  </a:ext>
                </a:extLst>
              </a:tr>
              <a:tr h="27329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1 уровень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23516"/>
                  </a:ext>
                </a:extLst>
              </a:tr>
              <a:tr h="9832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 школьников «Ломоносов»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5-11 кл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октябрь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Октябрь-ноябрь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Февраль- март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Г. Москва, МГУ им. Ломоносова,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Г. Астана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21003"/>
                  </a:ext>
                </a:extLst>
              </a:tr>
              <a:tr h="11311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Московская олимпиада школьников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5-11 кл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декабрь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декабрь-январь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Г. Москва, МГУ им. Ломоносова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798060"/>
                  </a:ext>
                </a:extLst>
              </a:tr>
              <a:tr h="8451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Юные таланты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5-11 кл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Декабрь-январь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январь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март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Пермь, Краснодар, Ярославль, Тюмень,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Челябинск.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032567"/>
                  </a:ext>
                </a:extLst>
              </a:tr>
              <a:tr h="11311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 школьников СПбГУ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5-11 кл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Ноябрь-январь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январь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Февраль- март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заочно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30578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149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10073" y="321249"/>
            <a:ext cx="58720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Олимпиада II уровня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Второй уровень присуждается олимпиаде, если в состязании принимают участие школьники из 20 субъектов РФ, не менее 30% из них учатся в невыпускных классах, а на заключительном этапе есть не менее 50% оригинальных творческих заданий и заданий высокого уровня сложности.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Олимпиады II уровня позволяют получить льготы в меньшем количестве вузов, чем олимпиады I уровня. Но многие вузы также могут принять в вуз без экзаменов победителей и дать 100 баллов за профильный ЕГЭ или дополнительные баллы призерам.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03233" y="818375"/>
            <a:ext cx="48332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accent5"/>
                </a:solidFill>
              </a:rPr>
              <a:t>Олимпиада школьников «Покори Воробьевы горы</a:t>
            </a:r>
            <a:r>
              <a:rPr lang="ru-RU" sz="2400" u="sng" dirty="0" smtClean="0">
                <a:solidFill>
                  <a:schemeClr val="accent5"/>
                </a:solidFill>
              </a:rPr>
              <a:t>!»</a:t>
            </a:r>
          </a:p>
          <a:p>
            <a:endParaRPr lang="ru-RU" sz="2400" u="sng" dirty="0">
              <a:solidFill>
                <a:schemeClr val="accent5"/>
              </a:solidFill>
            </a:endParaRPr>
          </a:p>
          <a:p>
            <a:r>
              <a:rPr lang="ru-RU" sz="2400" u="sng" dirty="0">
                <a:solidFill>
                  <a:schemeClr val="accent5"/>
                </a:solidFill>
              </a:rPr>
              <a:t>Всероссийская олимпиада</a:t>
            </a:r>
          </a:p>
          <a:p>
            <a:r>
              <a:rPr lang="ru-RU" sz="2400" u="sng" dirty="0">
                <a:solidFill>
                  <a:schemeClr val="accent5"/>
                </a:solidFill>
              </a:rPr>
              <a:t>«Высшая проба» </a:t>
            </a:r>
            <a:endParaRPr lang="ru-RU" sz="2400" u="sng" dirty="0" smtClean="0">
              <a:solidFill>
                <a:schemeClr val="accent5"/>
              </a:solidFill>
            </a:endParaRPr>
          </a:p>
          <a:p>
            <a:endParaRPr lang="ru-RU" sz="2400" u="sng" dirty="0">
              <a:solidFill>
                <a:schemeClr val="accent5"/>
              </a:solidFill>
            </a:endParaRPr>
          </a:p>
          <a:p>
            <a:r>
              <a:rPr lang="ru-RU" sz="2400" u="sng" dirty="0">
                <a:solidFill>
                  <a:schemeClr val="accent5"/>
                </a:solidFill>
              </a:rPr>
              <a:t>Герценовские олимпиады школьников</a:t>
            </a:r>
          </a:p>
          <a:p>
            <a:endParaRPr lang="ru-RU" sz="2400" u="sng" dirty="0">
              <a:solidFill>
                <a:schemeClr val="accent5"/>
              </a:solidFill>
            </a:endParaRPr>
          </a:p>
          <a:p>
            <a:endParaRPr lang="ru-RU" sz="2400" u="sng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519" y="891246"/>
            <a:ext cx="323116" cy="3231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116" y="3082557"/>
            <a:ext cx="323116" cy="3231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118" y="1983292"/>
            <a:ext cx="323116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18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07" y="4275361"/>
            <a:ext cx="4572000" cy="1371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98" y="497632"/>
            <a:ext cx="4432041" cy="12814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708" y="2387421"/>
            <a:ext cx="4572000" cy="15135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61435"/>
              </p:ext>
            </p:extLst>
          </p:nvPr>
        </p:nvGraphicFramePr>
        <p:xfrm>
          <a:off x="5237584" y="385665"/>
          <a:ext cx="6449526" cy="55850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6049">
                  <a:extLst>
                    <a:ext uri="{9D8B030D-6E8A-4147-A177-3AD203B41FA5}">
                      <a16:colId xmlns:a16="http://schemas.microsoft.com/office/drawing/2014/main" val="2809196062"/>
                    </a:ext>
                  </a:extLst>
                </a:gridCol>
                <a:gridCol w="931756">
                  <a:extLst>
                    <a:ext uri="{9D8B030D-6E8A-4147-A177-3AD203B41FA5}">
                      <a16:colId xmlns:a16="http://schemas.microsoft.com/office/drawing/2014/main" val="4085597387"/>
                    </a:ext>
                  </a:extLst>
                </a:gridCol>
                <a:gridCol w="1212062">
                  <a:extLst>
                    <a:ext uri="{9D8B030D-6E8A-4147-A177-3AD203B41FA5}">
                      <a16:colId xmlns:a16="http://schemas.microsoft.com/office/drawing/2014/main" val="3207636380"/>
                    </a:ext>
                  </a:extLst>
                </a:gridCol>
                <a:gridCol w="1043668">
                  <a:extLst>
                    <a:ext uri="{9D8B030D-6E8A-4147-A177-3AD203B41FA5}">
                      <a16:colId xmlns:a16="http://schemas.microsoft.com/office/drawing/2014/main" val="789549453"/>
                    </a:ext>
                  </a:extLst>
                </a:gridCol>
                <a:gridCol w="1905991">
                  <a:extLst>
                    <a:ext uri="{9D8B030D-6E8A-4147-A177-3AD203B41FA5}">
                      <a16:colId xmlns:a16="http://schemas.microsoft.com/office/drawing/2014/main" val="2086471919"/>
                    </a:ext>
                  </a:extLst>
                </a:gridCol>
              </a:tblGrid>
              <a:tr h="8351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Регистрация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Отборочный этап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Заключительный этап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Региональные площадки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(данные 2024г.)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121227"/>
                  </a:ext>
                </a:extLst>
              </a:tr>
              <a:tr h="265557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2 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уровень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23516"/>
                  </a:ext>
                </a:extLst>
              </a:tr>
              <a:tr h="13771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Всероссийская олимпиада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«Высшая проба» 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9-11 кл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Август-ноябрь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ноябрь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февраль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Национальный исследовательский университет «Высшая школа экономики»</a:t>
                      </a:r>
                      <a:r>
                        <a:rPr lang="ru-RU" sz="1400" dirty="0">
                          <a:effectLst/>
                        </a:rPr>
                        <a:t>, 40 площадок, в том числе Челябинск, Уфа, Екатеринбург, Пермь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21003"/>
                  </a:ext>
                </a:extLst>
              </a:tr>
              <a:tr h="13771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Герценовские олимпиады школьников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8-11 классов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ноябрь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Ноябрь </a:t>
                      </a:r>
                      <a:endParaRPr lang="ru-RU" sz="105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февраль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Март-апрель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Российский государственный педагогический</a:t>
                      </a:r>
                      <a:endParaRPr lang="ru-RU" sz="105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Университет им. А. И. Герцена, СПБ</a:t>
                      </a:r>
                      <a:endParaRPr lang="ru-RU" sz="105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05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Москва, СПб, дистанционно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798060"/>
                  </a:ext>
                </a:extLst>
              </a:tr>
              <a:tr h="8212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Олимпиада школьников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«Покори Воробьевы горы»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5-11 кл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декабрь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Декабрь, январь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Март-апрель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Московским государственным университетом имени </a:t>
                      </a:r>
                      <a:r>
                        <a:rPr lang="ru-RU" sz="1100" dirty="0" err="1">
                          <a:effectLst/>
                        </a:rPr>
                        <a:t>М.В.Ломоносова</a:t>
                      </a:r>
                      <a:r>
                        <a:rPr lang="ru-RU" sz="1100" dirty="0">
                          <a:effectLst/>
                        </a:rPr>
                        <a:t>.</a:t>
                      </a:r>
                      <a:endParaRPr lang="ru-RU" sz="105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05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Волгоград,Екатеринбург</a:t>
                      </a:r>
                      <a:r>
                        <a:rPr lang="ru-RU" sz="1400" dirty="0">
                          <a:effectLst/>
                        </a:rPr>
                        <a:t>, Москва, </a:t>
                      </a:r>
                      <a:r>
                        <a:rPr lang="ru-RU" sz="1400" dirty="0" err="1" smtClean="0">
                          <a:effectLst/>
                        </a:rPr>
                        <a:t>Пенза,Санкт</a:t>
                      </a:r>
                      <a:r>
                        <a:rPr lang="ru-RU" sz="1400" dirty="0" smtClean="0">
                          <a:effectLst/>
                        </a:rPr>
                        <a:t>-Петербург</a:t>
                      </a:r>
                      <a:r>
                        <a:rPr lang="ru-RU" sz="1400" dirty="0">
                          <a:effectLst/>
                        </a:rPr>
                        <a:t>, Уфа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34" marR="5613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032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2989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5902" y="364791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Олимпиада III уровня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Третий уровень присуждается олимпиаде, если в состязании принимают участие школьники из 10 субъектов РФ и более, не менее 25%  из них учатся в невыпускных классах, а на заключительном этапе есть не менее 30% оригинальных творческих заданий и заданий высокого уровня сложности.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Олимпиады III уровня, как правило, дают только дополнительные баллы за индивидуальные достижения. Однако можно найти вузы, в которых также доступны льготы, вплоть до права БВИ.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22367" y="858617"/>
            <a:ext cx="47648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>
                <a:solidFill>
                  <a:srgbClr val="0070C0"/>
                </a:solidFill>
              </a:rPr>
              <a:t>Олимпиада школьников по географии «Земля-наш общий </a:t>
            </a:r>
            <a:r>
              <a:rPr lang="ru-RU" sz="2400" u="sng" dirty="0" smtClean="0">
                <a:solidFill>
                  <a:srgbClr val="0070C0"/>
                </a:solidFill>
              </a:rPr>
              <a:t>дом»</a:t>
            </a:r>
          </a:p>
          <a:p>
            <a:endParaRPr lang="ru-RU" sz="2400" u="sng" dirty="0">
              <a:solidFill>
                <a:srgbClr val="0070C0"/>
              </a:solidFill>
            </a:endParaRPr>
          </a:p>
          <a:p>
            <a:pPr algn="just"/>
            <a:r>
              <a:rPr lang="ru-RU" sz="2400" u="sng" dirty="0">
                <a:solidFill>
                  <a:srgbClr val="0070C0"/>
                </a:solidFill>
              </a:rPr>
              <a:t>Открытая региональная межвузовская олимпиада вузов </a:t>
            </a:r>
            <a:r>
              <a:rPr lang="ru-RU" sz="2400" u="sng" dirty="0" smtClean="0">
                <a:solidFill>
                  <a:srgbClr val="0070C0"/>
                </a:solidFill>
              </a:rPr>
              <a:t>Томской </a:t>
            </a:r>
            <a:r>
              <a:rPr lang="ru-RU" sz="2400" u="sng" dirty="0">
                <a:solidFill>
                  <a:srgbClr val="0070C0"/>
                </a:solidFill>
              </a:rPr>
              <a:t>области (ОРМО)</a:t>
            </a:r>
          </a:p>
          <a:p>
            <a:pPr algn="just"/>
            <a:r>
              <a:rPr lang="ru-RU" sz="2400" u="sng" dirty="0">
                <a:solidFill>
                  <a:srgbClr val="0070C0"/>
                </a:solidFill>
              </a:rPr>
              <a:t>8-11 кл.</a:t>
            </a:r>
          </a:p>
          <a:p>
            <a:endParaRPr lang="ru-RU" sz="2400" u="sng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078" y="2405219"/>
            <a:ext cx="323116" cy="3231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976" y="931679"/>
            <a:ext cx="323116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8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33" y="912651"/>
            <a:ext cx="4297207" cy="1847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96" y="3173185"/>
            <a:ext cx="4189446" cy="190500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440984"/>
              </p:ext>
            </p:extLst>
          </p:nvPr>
        </p:nvGraphicFramePr>
        <p:xfrm>
          <a:off x="5171174" y="780556"/>
          <a:ext cx="6699380" cy="4785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8337">
                  <a:extLst>
                    <a:ext uri="{9D8B030D-6E8A-4147-A177-3AD203B41FA5}">
                      <a16:colId xmlns:a16="http://schemas.microsoft.com/office/drawing/2014/main" val="2809196062"/>
                    </a:ext>
                  </a:extLst>
                </a:gridCol>
                <a:gridCol w="958098">
                  <a:extLst>
                    <a:ext uri="{9D8B030D-6E8A-4147-A177-3AD203B41FA5}">
                      <a16:colId xmlns:a16="http://schemas.microsoft.com/office/drawing/2014/main" val="4026037529"/>
                    </a:ext>
                  </a:extLst>
                </a:gridCol>
                <a:gridCol w="1259016">
                  <a:extLst>
                    <a:ext uri="{9D8B030D-6E8A-4147-A177-3AD203B41FA5}">
                      <a16:colId xmlns:a16="http://schemas.microsoft.com/office/drawing/2014/main" val="3207636380"/>
                    </a:ext>
                  </a:extLst>
                </a:gridCol>
                <a:gridCol w="1084100">
                  <a:extLst>
                    <a:ext uri="{9D8B030D-6E8A-4147-A177-3AD203B41FA5}">
                      <a16:colId xmlns:a16="http://schemas.microsoft.com/office/drawing/2014/main" val="789549453"/>
                    </a:ext>
                  </a:extLst>
                </a:gridCol>
                <a:gridCol w="1979829">
                  <a:extLst>
                    <a:ext uri="{9D8B030D-6E8A-4147-A177-3AD203B41FA5}">
                      <a16:colId xmlns:a16="http://schemas.microsoft.com/office/drawing/2014/main" val="2086471919"/>
                    </a:ext>
                  </a:extLst>
                </a:gridCol>
              </a:tblGrid>
              <a:tr h="85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Олимпиада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Регистрация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Отборочный этап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Заключительный этап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Региональные площадки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(данные 2024г.)</a:t>
                      </a:r>
                      <a:endParaRPr lang="ru-RU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121227"/>
                  </a:ext>
                </a:extLst>
              </a:tr>
              <a:tr h="27329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 уровень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23516"/>
                  </a:ext>
                </a:extLst>
              </a:tr>
              <a:tr h="9832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Олимпиада школьников по географии «Земля-наш общий дом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5-11 кл.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Ноябрь-январь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Очно СПб, дистанционно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21003"/>
                  </a:ext>
                </a:extLst>
              </a:tr>
              <a:tr h="11311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Открытая региональная межвузовская олимпиада вузов томской области (ОРМО)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8-11 кл.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отборочный – очно/дистанционно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ноябрь, январь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очно на региональных площадках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Великий Новгород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Вологда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Горно-Алтайск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Екатеринбург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Железногорск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Иркутск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Уфа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Челябинск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798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981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510" y="130629"/>
            <a:ext cx="11880980" cy="655008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1020" y="272248"/>
            <a:ext cx="1163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Перечень олимпиад школьников 2024/25 учебный год, по результатам которых предоставляются особые права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84353"/>
              </p:ext>
            </p:extLst>
          </p:nvPr>
        </p:nvGraphicFramePr>
        <p:xfrm>
          <a:off x="311020" y="694644"/>
          <a:ext cx="11532636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368">
                  <a:extLst>
                    <a:ext uri="{9D8B030D-6E8A-4147-A177-3AD203B41FA5}">
                      <a16:colId xmlns:a16="http://schemas.microsoft.com/office/drawing/2014/main" val="3716488257"/>
                    </a:ext>
                  </a:extLst>
                </a:gridCol>
                <a:gridCol w="1765333">
                  <a:extLst>
                    <a:ext uri="{9D8B030D-6E8A-4147-A177-3AD203B41FA5}">
                      <a16:colId xmlns:a16="http://schemas.microsoft.com/office/drawing/2014/main" val="3473074982"/>
                    </a:ext>
                  </a:extLst>
                </a:gridCol>
                <a:gridCol w="3117687">
                  <a:extLst>
                    <a:ext uri="{9D8B030D-6E8A-4147-A177-3AD203B41FA5}">
                      <a16:colId xmlns:a16="http://schemas.microsoft.com/office/drawing/2014/main" val="298855726"/>
                    </a:ext>
                  </a:extLst>
                </a:gridCol>
                <a:gridCol w="4099248">
                  <a:extLst>
                    <a:ext uri="{9D8B030D-6E8A-4147-A177-3AD203B41FA5}">
                      <a16:colId xmlns:a16="http://schemas.microsoft.com/office/drawing/2014/main" val="386189359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Полное наименование олимпиады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Профиль олимпиады, соответствующий одному или нескольким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общеобразовательным предметам или одной или нескольким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специальностям и направлениям подготовки высшего образования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Перечень направлений подготовки</a:t>
                      </a:r>
                    </a:p>
                    <a:p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бакалавриата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специалитета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соответствующих профилю олимпиады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55158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Профиль олимпиады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Общеобразовательные предметы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или специальность(и) и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направления подготовки высшего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образования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284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Всероссийская олимпиада школьников «Высшая проба»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r>
                        <a:rPr lang="ru-RU" sz="1600" dirty="0" smtClean="0"/>
                        <a:t>география 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r>
                        <a:rPr lang="ru-RU" sz="1600" dirty="0" smtClean="0"/>
                        <a:t>география 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r>
                        <a:rPr lang="ru-RU" sz="1600" dirty="0" smtClean="0"/>
                        <a:t>Международные отношения (41.03.05)</a:t>
                      </a:r>
                    </a:p>
                    <a:p>
                      <a:r>
                        <a:rPr lang="ru-RU" sz="1600" dirty="0" smtClean="0"/>
                        <a:t>Экономика (38.03.01) </a:t>
                      </a:r>
                    </a:p>
                    <a:p>
                      <a:r>
                        <a:rPr lang="ru-RU" sz="1600" dirty="0" smtClean="0"/>
                        <a:t>Государственное и муниципальное управление (38.03.04) </a:t>
                      </a:r>
                    </a:p>
                    <a:p>
                      <a:r>
                        <a:rPr lang="ru-RU" sz="1600" dirty="0" smtClean="0"/>
                        <a:t>Менеджмент (38.03.02) </a:t>
                      </a:r>
                    </a:p>
                    <a:p>
                      <a:r>
                        <a:rPr lang="ru-RU" sz="1600" dirty="0" smtClean="0"/>
                        <a:t>Таможенное дело (38.05.02)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601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Герценовская олимпиада школьников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65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Многопредметная олимпиада «Юные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таланты»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699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Московская олимпиада школьников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288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Олимпиада школьников «Ломоносов»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74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Олимпиада школьников «Покори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Воробьевы горы!»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047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Олимпиада школьников Санкт</a:t>
                      </a:r>
                    </a:p>
                    <a:p>
                      <a:r>
                        <a:rPr lang="ru-RU" sz="1400" dirty="0" smtClean="0"/>
                        <a:t>-Петербургского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ГУ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371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65387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1068</Words>
  <Application>Microsoft Office PowerPoint</Application>
  <PresentationFormat>Широкоэкранный</PresentationFormat>
  <Paragraphs>289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54</cp:revision>
  <dcterms:created xsi:type="dcterms:W3CDTF">2024-07-30T08:41:42Z</dcterms:created>
  <dcterms:modified xsi:type="dcterms:W3CDTF">2024-08-07T10:29:13Z</dcterms:modified>
</cp:coreProperties>
</file>