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76" r:id="rId3"/>
    <p:sldId id="257" r:id="rId4"/>
    <p:sldId id="267" r:id="rId5"/>
    <p:sldId id="263" r:id="rId6"/>
    <p:sldId id="266" r:id="rId7"/>
    <p:sldId id="268" r:id="rId8"/>
    <p:sldId id="269" r:id="rId9"/>
    <p:sldId id="270" r:id="rId10"/>
    <p:sldId id="273" r:id="rId11"/>
    <p:sldId id="271" r:id="rId12"/>
    <p:sldId id="272" r:id="rId13"/>
    <p:sldId id="275"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7A64"/>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p:scale>
          <a:sx n="90" d="100"/>
          <a:sy n="90" d="100"/>
        </p:scale>
        <p:origin x="-11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5C2BA50-6950-4A37-9BE0-3CA8554EE521}"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306853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C2BA50-6950-4A37-9BE0-3CA8554EE521}"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1989944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C2BA50-6950-4A37-9BE0-3CA8554EE521}"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998809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C2BA50-6950-4A37-9BE0-3CA8554EE521}"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3707027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5C2BA50-6950-4A37-9BE0-3CA8554EE521}"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1381115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5C2BA50-6950-4A37-9BE0-3CA8554EE521}" type="datetimeFigureOut">
              <a:rPr lang="ru-RU" smtClean="0"/>
              <a:t>26.08.2024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1165195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5C2BA50-6950-4A37-9BE0-3CA8554EE521}" type="datetimeFigureOut">
              <a:rPr lang="ru-RU" smtClean="0"/>
              <a:t>26.08.2024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464591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5C2BA50-6950-4A37-9BE0-3CA8554EE521}" type="datetimeFigureOut">
              <a:rPr lang="ru-RU" smtClean="0"/>
              <a:t>26.08.2024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819948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5C2BA50-6950-4A37-9BE0-3CA8554EE521}" type="datetimeFigureOut">
              <a:rPr lang="ru-RU" smtClean="0"/>
              <a:t>26.08.2024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25119675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5C2BA50-6950-4A37-9BE0-3CA8554EE521}" type="datetimeFigureOut">
              <a:rPr lang="ru-RU" smtClean="0"/>
              <a:t>26.08.2024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2615522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5C2BA50-6950-4A37-9BE0-3CA8554EE521}" type="datetimeFigureOut">
              <a:rPr lang="ru-RU" smtClean="0"/>
              <a:t>26.08.2024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F77C0F-117A-4053-8D25-41A54480B439}" type="slidenum">
              <a:rPr lang="ru-RU" smtClean="0"/>
              <a:t>‹#›</a:t>
            </a:fld>
            <a:endParaRPr lang="ru-RU"/>
          </a:p>
        </p:txBody>
      </p:sp>
    </p:spTree>
    <p:extLst>
      <p:ext uri="{BB962C8B-B14F-4D97-AF65-F5344CB8AC3E}">
        <p14:creationId xmlns:p14="http://schemas.microsoft.com/office/powerpoint/2010/main" val="1698875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C2BA50-6950-4A37-9BE0-3CA8554EE521}" type="datetimeFigureOut">
              <a:rPr lang="ru-RU" smtClean="0"/>
              <a:t>26.08.2024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7C0F-117A-4053-8D25-41A54480B439}" type="slidenum">
              <a:rPr lang="ru-RU" smtClean="0"/>
              <a:t>‹#›</a:t>
            </a:fld>
            <a:endParaRPr lang="ru-RU"/>
          </a:p>
        </p:txBody>
      </p:sp>
    </p:spTree>
    <p:extLst>
      <p:ext uri="{BB962C8B-B14F-4D97-AF65-F5344CB8AC3E}">
        <p14:creationId xmlns:p14="http://schemas.microsoft.com/office/powerpoint/2010/main" val="2822561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43.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3" Type="http://schemas.microsoft.com/office/2007/relationships/hdphoto" Target="../media/hdphoto3.wdp"/><Relationship Id="rId7" Type="http://schemas.openxmlformats.org/officeDocument/2006/relationships/image" Target="../media/image4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50.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hyperlink" Target="mailto:maria_halupo67@mail.ru"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microsoft.com/office/2007/relationships/hdphoto" Target="../media/hdphoto3.wdp"/><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2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microsoft.com/office/2007/relationships/hdphoto" Target="../media/hdphoto3.wdp"/><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16.png"/><Relationship Id="rId10" Type="http://schemas.openxmlformats.org/officeDocument/2006/relationships/image" Target="../media/image34.png"/><Relationship Id="rId4" Type="http://schemas.openxmlformats.org/officeDocument/2006/relationships/image" Target="../media/image15.png"/><Relationship Id="rId9" Type="http://schemas.openxmlformats.org/officeDocument/2006/relationships/image" Target="../media/image33.png"/><Relationship Id="rId1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40.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C7A64"/>
        </a:solid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0" y="0"/>
            <a:ext cx="11120718" cy="6859831"/>
          </a:xfrm>
          <a:prstGeom prst="rect">
            <a:avLst/>
          </a:prstGeom>
        </p:spPr>
      </p:pic>
      <p:sp>
        <p:nvSpPr>
          <p:cNvPr id="10" name="Прямоугольник 9"/>
          <p:cNvSpPr/>
          <p:nvPr/>
        </p:nvSpPr>
        <p:spPr>
          <a:xfrm>
            <a:off x="1485961" y="1193737"/>
            <a:ext cx="4867776" cy="6098498"/>
          </a:xfrm>
          <a:prstGeom prst="rect">
            <a:avLst/>
          </a:prstGeom>
          <a:noFill/>
        </p:spPr>
        <p:txBody>
          <a:bodyPr wrap="none" lIns="91440" tIns="45720" rIns="91440" bIns="45720">
            <a:prstTxWarp prst="textArchUp">
              <a:avLst/>
            </a:prstTxWarp>
            <a:spAutoFit/>
          </a:bodyPr>
          <a:lstStyle/>
          <a:p>
            <a:pPr algn="ctr"/>
            <a:r>
              <a:rPr lang="ru-RU" sz="8000" b="1" dirty="0" smtClean="0">
                <a:ln w="6600">
                  <a:solidFill>
                    <a:schemeClr val="accent2"/>
                  </a:solidFill>
                  <a:prstDash val="solid"/>
                </a:ln>
                <a:solidFill>
                  <a:srgbClr val="FFFFFF"/>
                </a:solidFill>
                <a:effectLst>
                  <a:outerShdw dist="38100" dir="2700000" algn="tl" rotWithShape="0">
                    <a:schemeClr val="accent2"/>
                  </a:outerShdw>
                </a:effectLst>
              </a:rPr>
              <a:t>ГЕОГРАФИЧЕСКИЙ</a:t>
            </a:r>
            <a:endParaRPr lang="ru-RU" sz="8000" b="1"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24" name="Рисунок 23"/>
          <p:cNvPicPr>
            <a:picLocks noChangeAspect="1"/>
          </p:cNvPicPr>
          <p:nvPr/>
        </p:nvPicPr>
        <p:blipFill>
          <a:blip r:embed="rId4"/>
          <a:stretch>
            <a:fillRect/>
          </a:stretch>
        </p:blipFill>
        <p:spPr>
          <a:xfrm>
            <a:off x="6621868" y="-261507"/>
            <a:ext cx="7308077" cy="7308077"/>
          </a:xfrm>
          <a:prstGeom prst="rect">
            <a:avLst/>
          </a:prstGeom>
        </p:spPr>
      </p:pic>
      <p:sp>
        <p:nvSpPr>
          <p:cNvPr id="14" name="Прямоугольник 13"/>
          <p:cNvSpPr/>
          <p:nvPr/>
        </p:nvSpPr>
        <p:spPr>
          <a:xfrm>
            <a:off x="340142" y="3392532"/>
            <a:ext cx="8718632" cy="3465468"/>
          </a:xfrm>
          <a:prstGeom prst="rect">
            <a:avLst/>
          </a:prstGeom>
          <a:noFill/>
        </p:spPr>
        <p:txBody>
          <a:bodyPr wrap="none" lIns="91440" tIns="45720" rIns="91440" bIns="45720">
            <a:prstTxWarp prst="textCanUp">
              <a:avLst/>
            </a:prstTxWarp>
            <a:spAutoFit/>
          </a:bodyPr>
          <a:lstStyle/>
          <a:p>
            <a:pPr algn="ctr"/>
            <a:r>
              <a:rPr lang="ru-RU" sz="4800" b="1" dirty="0" smtClean="0">
                <a:ln w="12700">
                  <a:solidFill>
                    <a:schemeClr val="accent1"/>
                  </a:solidFill>
                  <a:prstDash val="solid"/>
                </a:ln>
                <a:solidFill>
                  <a:srgbClr val="FF0000"/>
                </a:solidFill>
                <a:effectLst>
                  <a:outerShdw dist="38100" dir="2640000" algn="bl" rotWithShape="0">
                    <a:schemeClr val="accent1"/>
                  </a:outerShdw>
                </a:effectLst>
              </a:rPr>
              <a:t>к</a:t>
            </a:r>
            <a:r>
              <a:rPr lang="ru-RU" sz="4800" b="1" dirty="0" smtClean="0">
                <a:ln w="12700">
                  <a:solidFill>
                    <a:schemeClr val="accent1"/>
                  </a:solidFill>
                  <a:prstDash val="solid"/>
                </a:ln>
                <a:solidFill>
                  <a:srgbClr val="FFFF00"/>
                </a:solidFill>
                <a:effectLst>
                  <a:outerShdw dist="38100" dir="2640000" algn="bl" rotWithShape="0">
                    <a:schemeClr val="accent1"/>
                  </a:outerShdw>
                </a:effectLst>
              </a:rPr>
              <a:t>а</a:t>
            </a:r>
            <a:r>
              <a:rPr lang="ru-RU" sz="4800" b="1" dirty="0" smtClean="0">
                <a:ln w="12700">
                  <a:solidFill>
                    <a:schemeClr val="accent1"/>
                  </a:solidFill>
                  <a:prstDash val="solid"/>
                </a:ln>
                <a:solidFill>
                  <a:srgbClr val="00B0F0"/>
                </a:solidFill>
                <a:effectLst>
                  <a:outerShdw dist="38100" dir="2640000" algn="bl" rotWithShape="0">
                    <a:schemeClr val="accent1"/>
                  </a:outerShdw>
                </a:effectLst>
              </a:rPr>
              <a:t>л</a:t>
            </a:r>
            <a:r>
              <a:rPr lang="ru-RU" sz="48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е</a:t>
            </a:r>
            <a:r>
              <a:rPr lang="ru-RU" sz="4800" b="1" dirty="0" smtClean="0">
                <a:ln w="12700">
                  <a:solidFill>
                    <a:schemeClr val="accent1"/>
                  </a:solidFill>
                  <a:prstDash val="solid"/>
                </a:ln>
                <a:solidFill>
                  <a:srgbClr val="FF9900"/>
                </a:solidFill>
                <a:effectLst>
                  <a:outerShdw dist="38100" dir="2640000" algn="bl" rotWithShape="0">
                    <a:schemeClr val="accent1"/>
                  </a:outerShdw>
                </a:effectLst>
              </a:rPr>
              <a:t>й</a:t>
            </a:r>
            <a:r>
              <a:rPr lang="ru-RU" sz="4800" b="1" dirty="0" smtClean="0">
                <a:ln w="12700">
                  <a:solidFill>
                    <a:schemeClr val="accent1"/>
                  </a:solidFill>
                  <a:prstDash val="solid"/>
                </a:ln>
                <a:solidFill>
                  <a:srgbClr val="FF0000"/>
                </a:solidFill>
                <a:effectLst>
                  <a:outerShdw dist="38100" dir="2640000" algn="bl" rotWithShape="0">
                    <a:schemeClr val="accent1"/>
                  </a:outerShdw>
                </a:effectLst>
              </a:rPr>
              <a:t>д</a:t>
            </a:r>
            <a:r>
              <a:rPr lang="ru-RU" sz="4800" b="1" dirty="0" smtClean="0">
                <a:ln w="12700">
                  <a:solidFill>
                    <a:schemeClr val="accent1"/>
                  </a:solidFill>
                  <a:prstDash val="solid"/>
                </a:ln>
                <a:solidFill>
                  <a:srgbClr val="FF9900"/>
                </a:solidFill>
                <a:effectLst>
                  <a:outerShdw dist="38100" dir="2640000" algn="bl" rotWithShape="0">
                    <a:schemeClr val="accent1"/>
                  </a:outerShdw>
                </a:effectLst>
              </a:rPr>
              <a:t>о</a:t>
            </a:r>
            <a:r>
              <a:rPr lang="ru-RU" sz="48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с</a:t>
            </a:r>
            <a:r>
              <a:rPr lang="ru-RU" sz="4800" b="1" dirty="0" smtClean="0">
                <a:ln w="12700">
                  <a:solidFill>
                    <a:schemeClr val="accent1"/>
                  </a:solidFill>
                  <a:prstDash val="solid"/>
                </a:ln>
                <a:solidFill>
                  <a:schemeClr val="bg2"/>
                </a:solidFill>
                <a:effectLst>
                  <a:outerShdw dist="38100" dir="2640000" algn="bl" rotWithShape="0">
                    <a:schemeClr val="accent1"/>
                  </a:outerShdw>
                </a:effectLst>
              </a:rPr>
              <a:t>к</a:t>
            </a:r>
            <a:r>
              <a:rPr lang="ru-RU" sz="4800" b="1" dirty="0" smtClean="0">
                <a:ln w="12700">
                  <a:solidFill>
                    <a:schemeClr val="accent1"/>
                  </a:solidFill>
                  <a:prstDash val="solid"/>
                </a:ln>
                <a:solidFill>
                  <a:srgbClr val="FF0000"/>
                </a:solidFill>
                <a:effectLst>
                  <a:outerShdw dist="38100" dir="2640000" algn="bl" rotWithShape="0">
                    <a:schemeClr val="accent1"/>
                  </a:outerShdw>
                </a:effectLst>
              </a:rPr>
              <a:t>о</a:t>
            </a:r>
            <a:r>
              <a:rPr lang="ru-RU" sz="4800" b="1" dirty="0" smtClean="0">
                <a:ln w="12700">
                  <a:solidFill>
                    <a:schemeClr val="accent1"/>
                  </a:solidFill>
                  <a:prstDash val="solid"/>
                </a:ln>
                <a:solidFill>
                  <a:srgbClr val="FFFF00"/>
                </a:solidFill>
                <a:effectLst>
                  <a:outerShdw dist="38100" dir="2640000" algn="bl" rotWithShape="0">
                    <a:schemeClr val="accent1"/>
                  </a:outerShdw>
                </a:effectLst>
              </a:rPr>
              <a:t>п</a:t>
            </a:r>
            <a:endParaRPr lang="ru-RU" sz="4800" b="1" cap="none" spc="0" dirty="0">
              <a:ln w="12700">
                <a:solidFill>
                  <a:schemeClr val="accent1"/>
                </a:solidFill>
                <a:prstDash val="solid"/>
              </a:ln>
              <a:solidFill>
                <a:srgbClr val="FFFF00"/>
              </a:solidFill>
              <a:effectLst>
                <a:outerShdw dist="38100" dir="2640000" algn="bl" rotWithShape="0">
                  <a:schemeClr val="accent1"/>
                </a:outerShdw>
              </a:effectLst>
            </a:endParaRPr>
          </a:p>
        </p:txBody>
      </p:sp>
      <p:pic>
        <p:nvPicPr>
          <p:cNvPr id="19" name="Рисунок 18"/>
          <p:cNvPicPr>
            <a:picLocks noChangeAspect="1"/>
          </p:cNvPicPr>
          <p:nvPr/>
        </p:nvPicPr>
        <p:blipFill>
          <a:blip r:embed="rId5"/>
          <a:stretch>
            <a:fillRect/>
          </a:stretch>
        </p:blipFill>
        <p:spPr>
          <a:xfrm>
            <a:off x="10660902" y="335981"/>
            <a:ext cx="1455894" cy="145135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9" name="Рисунок 28"/>
          <p:cNvPicPr>
            <a:picLocks noChangeAspect="1"/>
          </p:cNvPicPr>
          <p:nvPr/>
        </p:nvPicPr>
        <p:blipFill>
          <a:blip r:embed="rId6"/>
          <a:stretch>
            <a:fillRect/>
          </a:stretch>
        </p:blipFill>
        <p:spPr>
          <a:xfrm rot="1035155">
            <a:off x="10815872" y="3309569"/>
            <a:ext cx="1269982" cy="1411091"/>
          </a:xfrm>
          <a:prstGeom prst="rect">
            <a:avLst/>
          </a:prstGeom>
        </p:spPr>
      </p:pic>
      <p:pic>
        <p:nvPicPr>
          <p:cNvPr id="23" name="Рисунок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05592">
            <a:off x="9087543" y="1364920"/>
            <a:ext cx="3219911" cy="3991410"/>
          </a:xfrm>
          <a:prstGeom prst="rect">
            <a:avLst/>
          </a:prstGeom>
        </p:spPr>
      </p:pic>
      <p:pic>
        <p:nvPicPr>
          <p:cNvPr id="28" name="Рисунок 27"/>
          <p:cNvPicPr>
            <a:picLocks noChangeAspect="1"/>
          </p:cNvPicPr>
          <p:nvPr/>
        </p:nvPicPr>
        <p:blipFill>
          <a:blip r:embed="rId8">
            <a:extLst>
              <a:ext uri="{BEBA8EAE-BF5A-486C-A8C5-ECC9F3942E4B}">
                <a14:imgProps xmlns:a14="http://schemas.microsoft.com/office/drawing/2010/main">
                  <a14:imgLayer r:embed="rId9">
                    <a14:imgEffect>
                      <a14:saturation sat="0"/>
                    </a14:imgEffect>
                    <a14:imgEffect>
                      <a14:brightnessContrast bright="-40000" contrast="40000"/>
                    </a14:imgEffect>
                  </a14:imgLayer>
                </a14:imgProps>
              </a:ext>
            </a:extLst>
          </a:blip>
          <a:stretch>
            <a:fillRect/>
          </a:stretch>
        </p:blipFill>
        <p:spPr>
          <a:xfrm>
            <a:off x="2825867" y="2014685"/>
            <a:ext cx="2852822" cy="1813127"/>
          </a:xfrm>
          <a:prstGeom prst="rect">
            <a:avLst/>
          </a:prstGeom>
        </p:spPr>
      </p:pic>
      <p:pic>
        <p:nvPicPr>
          <p:cNvPr id="30" name="Рисунок 29"/>
          <p:cNvPicPr>
            <a:picLocks noChangeAspect="1"/>
          </p:cNvPicPr>
          <p:nvPr/>
        </p:nvPicPr>
        <p:blipFill>
          <a:blip r:embed="rId10"/>
          <a:stretch>
            <a:fillRect/>
          </a:stretch>
        </p:blipFill>
        <p:spPr>
          <a:xfrm>
            <a:off x="9602570" y="4611677"/>
            <a:ext cx="2234662" cy="2234662"/>
          </a:xfrm>
          <a:prstGeom prst="rect">
            <a:avLst/>
          </a:prstGeom>
        </p:spPr>
      </p:pic>
    </p:spTree>
    <p:extLst>
      <p:ext uri="{BB962C8B-B14F-4D97-AF65-F5344CB8AC3E}">
        <p14:creationId xmlns:p14="http://schemas.microsoft.com/office/powerpoint/2010/main" val="134300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24408" y="99525"/>
            <a:ext cx="12192001" cy="6832757"/>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3" name="Прямоугольник 2"/>
          <p:cNvSpPr/>
          <p:nvPr/>
        </p:nvSpPr>
        <p:spPr>
          <a:xfrm>
            <a:off x="4186754" y="756171"/>
            <a:ext cx="3773021" cy="646331"/>
          </a:xfrm>
          <a:prstGeom prst="rect">
            <a:avLst/>
          </a:prstGeom>
        </p:spPr>
        <p:txBody>
          <a:bodyPr wrap="none">
            <a:spAutoFit/>
          </a:bodyPr>
          <a:lstStyle/>
          <a:p>
            <a:r>
              <a:rPr lang="ru-RU" sz="3600" b="1" dirty="0" smtClean="0"/>
              <a:t>«</a:t>
            </a:r>
            <a:r>
              <a:rPr lang="ru-RU" sz="3600" b="1" dirty="0"/>
              <a:t>Страноведение»</a:t>
            </a:r>
          </a:p>
        </p:txBody>
      </p:sp>
      <p:sp>
        <p:nvSpPr>
          <p:cNvPr id="4" name="Прямоугольник 3"/>
          <p:cNvSpPr/>
          <p:nvPr/>
        </p:nvSpPr>
        <p:spPr>
          <a:xfrm>
            <a:off x="217714" y="1592424"/>
            <a:ext cx="8148735" cy="15239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dirty="0">
                <a:solidFill>
                  <a:srgbClr val="002060"/>
                </a:solidFill>
              </a:rPr>
              <a:t>Этот город столица страны. Основали его римляне на острове, расположенном посередине реки. Сейчас он носит другое название. Это один из самих знаменитых городов мира, центр высокой моды, на его улицах совершали подвиги мушкетёры, его эмблемой является всемирно знаменитая башня.</a:t>
            </a:r>
          </a:p>
        </p:txBody>
      </p:sp>
      <p:pic>
        <p:nvPicPr>
          <p:cNvPr id="5" name="Рисунок 4"/>
          <p:cNvPicPr>
            <a:picLocks noChangeAspect="1"/>
          </p:cNvPicPr>
          <p:nvPr/>
        </p:nvPicPr>
        <p:blipFill>
          <a:blip r:embed="rId6"/>
          <a:stretch>
            <a:fillRect/>
          </a:stretch>
        </p:blipFill>
        <p:spPr>
          <a:xfrm>
            <a:off x="8624046" y="756170"/>
            <a:ext cx="3264782" cy="2360253"/>
          </a:xfrm>
          <a:prstGeom prst="rect">
            <a:avLst/>
          </a:prstGeom>
        </p:spPr>
      </p:pic>
      <p:sp>
        <p:nvSpPr>
          <p:cNvPr id="6" name="Прямоугольник 5"/>
          <p:cNvSpPr/>
          <p:nvPr/>
        </p:nvSpPr>
        <p:spPr>
          <a:xfrm>
            <a:off x="217714" y="3497243"/>
            <a:ext cx="3453881" cy="16795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t>Где фараоны под бинтами</a:t>
            </a:r>
          </a:p>
          <a:p>
            <a:pPr algn="ctr"/>
            <a:r>
              <a:rPr lang="ru-RU"/>
              <a:t>Скрывались долгими веками,</a:t>
            </a:r>
          </a:p>
          <a:p>
            <a:pPr algn="ctr"/>
            <a:r>
              <a:rPr lang="ru-RU"/>
              <a:t>Пока до них добрались руки</a:t>
            </a:r>
          </a:p>
          <a:p>
            <a:pPr algn="ctr"/>
            <a:r>
              <a:rPr lang="ru-RU"/>
              <a:t>Специалистов от науки?</a:t>
            </a:r>
          </a:p>
        </p:txBody>
      </p:sp>
      <p:sp>
        <p:nvSpPr>
          <p:cNvPr id="14" name="TextBox 13"/>
          <p:cNvSpPr txBox="1"/>
          <p:nvPr/>
        </p:nvSpPr>
        <p:spPr>
          <a:xfrm>
            <a:off x="390769" y="3676342"/>
            <a:ext cx="3152868" cy="1200329"/>
          </a:xfrm>
          <a:prstGeom prst="rect">
            <a:avLst/>
          </a:prstGeom>
          <a:noFill/>
        </p:spPr>
        <p:txBody>
          <a:bodyPr wrap="square" rtlCol="0">
            <a:spAutoFit/>
          </a:bodyPr>
          <a:lstStyle/>
          <a:p>
            <a:r>
              <a:rPr lang="ru-RU" dirty="0"/>
              <a:t>Где фараоны под бинтами</a:t>
            </a:r>
          </a:p>
          <a:p>
            <a:r>
              <a:rPr lang="ru-RU" dirty="0"/>
              <a:t>Скрывались долгими веками,</a:t>
            </a:r>
          </a:p>
          <a:p>
            <a:r>
              <a:rPr lang="ru-RU" dirty="0"/>
              <a:t>Пока до них добрались руки</a:t>
            </a:r>
          </a:p>
          <a:p>
            <a:r>
              <a:rPr lang="ru-RU" dirty="0"/>
              <a:t>Специалистов от науки?</a:t>
            </a:r>
          </a:p>
        </p:txBody>
      </p:sp>
      <p:pic>
        <p:nvPicPr>
          <p:cNvPr id="16" name="Рисунок 15"/>
          <p:cNvPicPr>
            <a:picLocks noChangeAspect="1"/>
          </p:cNvPicPr>
          <p:nvPr/>
        </p:nvPicPr>
        <p:blipFill>
          <a:blip r:embed="rId7"/>
          <a:stretch>
            <a:fillRect/>
          </a:stretch>
        </p:blipFill>
        <p:spPr>
          <a:xfrm>
            <a:off x="3809998" y="3464768"/>
            <a:ext cx="8145625" cy="3303036"/>
          </a:xfrm>
          <a:prstGeom prst="rect">
            <a:avLst/>
          </a:prstGeom>
        </p:spPr>
      </p:pic>
    </p:spTree>
    <p:extLst>
      <p:ext uri="{BB962C8B-B14F-4D97-AF65-F5344CB8AC3E}">
        <p14:creationId xmlns:p14="http://schemas.microsoft.com/office/powerpoint/2010/main" val="3469194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0" y="-10064"/>
            <a:ext cx="12192001" cy="6832757"/>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3" name="Прямоугольник 2"/>
          <p:cNvSpPr/>
          <p:nvPr/>
        </p:nvSpPr>
        <p:spPr>
          <a:xfrm>
            <a:off x="3375510" y="863225"/>
            <a:ext cx="6039026" cy="523220"/>
          </a:xfrm>
          <a:prstGeom prst="rect">
            <a:avLst/>
          </a:prstGeom>
        </p:spPr>
        <p:txBody>
          <a:bodyPr wrap="none">
            <a:spAutoFit/>
          </a:bodyPr>
          <a:lstStyle/>
          <a:p>
            <a:r>
              <a:rPr lang="ru-RU" sz="2800" b="1" dirty="0"/>
              <a:t>«Великие географические открытия»</a:t>
            </a:r>
          </a:p>
        </p:txBody>
      </p:sp>
      <p:graphicFrame>
        <p:nvGraphicFramePr>
          <p:cNvPr id="5" name="Таблица 4"/>
          <p:cNvGraphicFramePr>
            <a:graphicFrameLocks noGrp="1"/>
          </p:cNvGraphicFramePr>
          <p:nvPr>
            <p:extLst>
              <p:ext uri="{D42A27DB-BD31-4B8C-83A1-F6EECF244321}">
                <p14:modId xmlns:p14="http://schemas.microsoft.com/office/powerpoint/2010/main" val="1247368385"/>
              </p:ext>
            </p:extLst>
          </p:nvPr>
        </p:nvGraphicFramePr>
        <p:xfrm>
          <a:off x="327608" y="1621625"/>
          <a:ext cx="11590696" cy="4797843"/>
        </p:xfrm>
        <a:graphic>
          <a:graphicData uri="http://schemas.openxmlformats.org/drawingml/2006/table">
            <a:tbl>
              <a:tblPr firstRow="1" bandRow="1">
                <a:tableStyleId>{5C22544A-7EE6-4342-B048-85BDC9FD1C3A}</a:tableStyleId>
              </a:tblPr>
              <a:tblGrid>
                <a:gridCol w="2897674">
                  <a:extLst>
                    <a:ext uri="{9D8B030D-6E8A-4147-A177-3AD203B41FA5}">
                      <a16:colId xmlns:a16="http://schemas.microsoft.com/office/drawing/2014/main" xmlns="" val="2005991695"/>
                    </a:ext>
                  </a:extLst>
                </a:gridCol>
                <a:gridCol w="2897674">
                  <a:extLst>
                    <a:ext uri="{9D8B030D-6E8A-4147-A177-3AD203B41FA5}">
                      <a16:colId xmlns:a16="http://schemas.microsoft.com/office/drawing/2014/main" xmlns="" val="1986127828"/>
                    </a:ext>
                  </a:extLst>
                </a:gridCol>
                <a:gridCol w="2897674">
                  <a:extLst>
                    <a:ext uri="{9D8B030D-6E8A-4147-A177-3AD203B41FA5}">
                      <a16:colId xmlns:a16="http://schemas.microsoft.com/office/drawing/2014/main" xmlns="" val="321538437"/>
                    </a:ext>
                  </a:extLst>
                </a:gridCol>
                <a:gridCol w="2897674">
                  <a:extLst>
                    <a:ext uri="{9D8B030D-6E8A-4147-A177-3AD203B41FA5}">
                      <a16:colId xmlns:a16="http://schemas.microsoft.com/office/drawing/2014/main" xmlns="" val="3763875566"/>
                    </a:ext>
                  </a:extLst>
                </a:gridCol>
              </a:tblGrid>
              <a:tr h="1180438">
                <a:tc gridSpan="4">
                  <a:txBody>
                    <a:bodyPr/>
                    <a:lstStyle/>
                    <a:p>
                      <a:endParaRPr lang="ru-RU" dirty="0" smtClean="0">
                        <a:solidFill>
                          <a:srgbClr val="002060"/>
                        </a:solidFill>
                      </a:endParaRPr>
                    </a:p>
                    <a:p>
                      <a:pPr algn="ctr"/>
                      <a:r>
                        <a:rPr lang="ru-RU" sz="2800" dirty="0" smtClean="0">
                          <a:solidFill>
                            <a:srgbClr val="002060"/>
                          </a:solidFill>
                        </a:rPr>
                        <a:t>   </a:t>
                      </a:r>
                      <a:r>
                        <a:rPr lang="ru-RU" sz="2400" dirty="0" smtClean="0">
                          <a:solidFill>
                            <a:srgbClr val="002060"/>
                          </a:solidFill>
                        </a:rPr>
                        <a:t>Кто открыл самую северную точку континентальной Евразии ?</a:t>
                      </a:r>
                      <a:r>
                        <a:rPr lang="ru-RU" sz="2400" dirty="0" smtClean="0"/>
                        <a:t>Евразии?</a:t>
                      </a:r>
                      <a:endParaRPr lang="ru-R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158410701"/>
                  </a:ext>
                </a:extLst>
              </a:tr>
              <a:tr h="469872">
                <a:tc>
                  <a:txBody>
                    <a:bodyPr/>
                    <a:lstStyle/>
                    <a:p>
                      <a:pPr algn="ctr"/>
                      <a:endParaRPr lang="ru-RU" dirty="0" smtClean="0"/>
                    </a:p>
                    <a:p>
                      <a:pPr algn="ctr"/>
                      <a:r>
                        <a:rPr lang="ru-RU" dirty="0" smtClean="0"/>
                        <a:t>В. Беринг</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endParaRPr lang="ru-RU" sz="16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1600" b="0" dirty="0" smtClean="0">
                          <a:effectLst/>
                          <a:latin typeface="Times New Roman" panose="02020603050405020304" pitchFamily="18" charset="0"/>
                          <a:ea typeface="Calibri" panose="020F0502020204030204" pitchFamily="34" charset="0"/>
                          <a:cs typeface="Times New Roman" panose="02020603050405020304" pitchFamily="18" charset="0"/>
                        </a:rPr>
                        <a:t>С.И</a:t>
                      </a:r>
                      <a:r>
                        <a:rPr lang="ru-RU" sz="1600" b="0" dirty="0">
                          <a:effectLst/>
                          <a:latin typeface="Times New Roman" panose="02020603050405020304" pitchFamily="18" charset="0"/>
                          <a:ea typeface="Calibri" panose="020F0502020204030204" pitchFamily="34" charset="0"/>
                          <a:cs typeface="Times New Roman" panose="02020603050405020304" pitchFamily="18" charset="0"/>
                        </a:rPr>
                        <a:t>. Челюскин</a:t>
                      </a:r>
                    </a:p>
                    <a:p>
                      <a:pPr algn="ctr">
                        <a:lnSpc>
                          <a:spcPct val="107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endParaRPr lang="ru-RU" sz="16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Х.П</a:t>
                      </a: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Лаптев</a:t>
                      </a:r>
                    </a:p>
                    <a:p>
                      <a:pPr algn="ctr">
                        <a:lnSpc>
                          <a:spcPct val="107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endParaRPr lang="ru-RU" sz="16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В.В</a:t>
                      </a: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Прончищев</a:t>
                      </a:r>
                    </a:p>
                    <a:p>
                      <a:pPr algn="ctr">
                        <a:lnSpc>
                          <a:spcPct val="107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187876759"/>
                  </a:ext>
                </a:extLst>
              </a:tr>
              <a:tr h="1180438">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65764769"/>
                  </a:ext>
                </a:extLst>
              </a:tr>
            </a:tbl>
          </a:graphicData>
        </a:graphic>
      </p:graphicFrame>
      <p:pic>
        <p:nvPicPr>
          <p:cNvPr id="6" name="Рисунок 5"/>
          <p:cNvPicPr>
            <a:picLocks noChangeAspect="1"/>
          </p:cNvPicPr>
          <p:nvPr/>
        </p:nvPicPr>
        <p:blipFill>
          <a:blip r:embed="rId6"/>
          <a:stretch>
            <a:fillRect/>
          </a:stretch>
        </p:blipFill>
        <p:spPr>
          <a:xfrm>
            <a:off x="815763" y="3699473"/>
            <a:ext cx="1909706" cy="2303221"/>
          </a:xfrm>
          <a:prstGeom prst="rect">
            <a:avLst/>
          </a:prstGeom>
        </p:spPr>
      </p:pic>
      <p:pic>
        <p:nvPicPr>
          <p:cNvPr id="13" name="Рисунок 12"/>
          <p:cNvPicPr>
            <a:picLocks noChangeAspect="1"/>
          </p:cNvPicPr>
          <p:nvPr/>
        </p:nvPicPr>
        <p:blipFill>
          <a:blip r:embed="rId7"/>
          <a:stretch>
            <a:fillRect/>
          </a:stretch>
        </p:blipFill>
        <p:spPr>
          <a:xfrm>
            <a:off x="3589386" y="3699473"/>
            <a:ext cx="2015202" cy="2387956"/>
          </a:xfrm>
          <a:prstGeom prst="rect">
            <a:avLst/>
          </a:prstGeom>
        </p:spPr>
      </p:pic>
      <p:pic>
        <p:nvPicPr>
          <p:cNvPr id="14" name="Рисунок 13"/>
          <p:cNvPicPr>
            <a:picLocks noChangeAspect="1"/>
          </p:cNvPicPr>
          <p:nvPr/>
        </p:nvPicPr>
        <p:blipFill>
          <a:blip r:embed="rId8"/>
          <a:stretch>
            <a:fillRect/>
          </a:stretch>
        </p:blipFill>
        <p:spPr>
          <a:xfrm>
            <a:off x="6364588" y="3774365"/>
            <a:ext cx="2194693" cy="2261536"/>
          </a:xfrm>
          <a:prstGeom prst="rect">
            <a:avLst/>
          </a:prstGeom>
        </p:spPr>
      </p:pic>
      <p:pic>
        <p:nvPicPr>
          <p:cNvPr id="15" name="Рисунок 14"/>
          <p:cNvPicPr>
            <a:picLocks noChangeAspect="1"/>
          </p:cNvPicPr>
          <p:nvPr/>
        </p:nvPicPr>
        <p:blipFill>
          <a:blip r:embed="rId9"/>
          <a:stretch>
            <a:fillRect/>
          </a:stretch>
        </p:blipFill>
        <p:spPr>
          <a:xfrm>
            <a:off x="9613589" y="3791696"/>
            <a:ext cx="1738656" cy="2295733"/>
          </a:xfrm>
          <a:prstGeom prst="rect">
            <a:avLst/>
          </a:prstGeom>
        </p:spPr>
      </p:pic>
    </p:spTree>
    <p:extLst>
      <p:ext uri="{BB962C8B-B14F-4D97-AF65-F5344CB8AC3E}">
        <p14:creationId xmlns:p14="http://schemas.microsoft.com/office/powerpoint/2010/main" val="3803447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 y="-1"/>
            <a:ext cx="12192001" cy="6832757"/>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3" name="Прямоугольник 2"/>
          <p:cNvSpPr/>
          <p:nvPr/>
        </p:nvSpPr>
        <p:spPr>
          <a:xfrm>
            <a:off x="4883941" y="874359"/>
            <a:ext cx="2299925" cy="461665"/>
          </a:xfrm>
          <a:prstGeom prst="rect">
            <a:avLst/>
          </a:prstGeom>
        </p:spPr>
        <p:txBody>
          <a:bodyPr wrap="none">
            <a:spAutoFit/>
          </a:bodyPr>
          <a:lstStyle/>
          <a:p>
            <a:r>
              <a:rPr lang="ru-RU" sz="2400" b="1" dirty="0" smtClean="0"/>
              <a:t>«</a:t>
            </a:r>
            <a:r>
              <a:rPr lang="ru-RU" sz="2400" b="1" dirty="0"/>
              <a:t>Собери карту»</a:t>
            </a:r>
          </a:p>
        </p:txBody>
      </p:sp>
      <p:pic>
        <p:nvPicPr>
          <p:cNvPr id="4" name="Рисунок 3"/>
          <p:cNvPicPr>
            <a:picLocks noChangeAspect="1"/>
          </p:cNvPicPr>
          <p:nvPr/>
        </p:nvPicPr>
        <p:blipFill>
          <a:blip r:embed="rId6"/>
          <a:stretch>
            <a:fillRect/>
          </a:stretch>
        </p:blipFill>
        <p:spPr>
          <a:xfrm>
            <a:off x="2749421" y="1992114"/>
            <a:ext cx="7165909" cy="4523480"/>
          </a:xfrm>
          <a:prstGeom prst="rect">
            <a:avLst/>
          </a:prstGeom>
        </p:spPr>
      </p:pic>
      <p:sp>
        <p:nvSpPr>
          <p:cNvPr id="5" name="TextBox 4"/>
          <p:cNvSpPr txBox="1"/>
          <p:nvPr/>
        </p:nvSpPr>
        <p:spPr>
          <a:xfrm>
            <a:off x="441649" y="1336024"/>
            <a:ext cx="5355771" cy="369332"/>
          </a:xfrm>
          <a:prstGeom prst="rect">
            <a:avLst/>
          </a:prstGeom>
          <a:noFill/>
        </p:spPr>
        <p:txBody>
          <a:bodyPr wrap="square" rtlCol="0">
            <a:spAutoFit/>
          </a:bodyPr>
          <a:lstStyle/>
          <a:p>
            <a:r>
              <a:rPr lang="ru-RU" dirty="0" smtClean="0"/>
              <a:t>10 баллов</a:t>
            </a:r>
            <a:endParaRPr lang="ru-RU" dirty="0"/>
          </a:p>
        </p:txBody>
      </p:sp>
    </p:spTree>
    <p:extLst>
      <p:ext uri="{BB962C8B-B14F-4D97-AF65-F5344CB8AC3E}">
        <p14:creationId xmlns:p14="http://schemas.microsoft.com/office/powerpoint/2010/main" val="3596744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 y="-1"/>
            <a:ext cx="12192001" cy="6832757"/>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3" name="Прямоугольник 2"/>
          <p:cNvSpPr/>
          <p:nvPr/>
        </p:nvSpPr>
        <p:spPr>
          <a:xfrm>
            <a:off x="4883941" y="874359"/>
            <a:ext cx="1205779" cy="461665"/>
          </a:xfrm>
          <a:prstGeom prst="rect">
            <a:avLst/>
          </a:prstGeom>
        </p:spPr>
        <p:txBody>
          <a:bodyPr wrap="none">
            <a:spAutoFit/>
          </a:bodyPr>
          <a:lstStyle/>
          <a:p>
            <a:r>
              <a:rPr lang="ru-RU" sz="2400" b="1" dirty="0" smtClean="0"/>
              <a:t>«9 вал»</a:t>
            </a:r>
            <a:endParaRPr lang="ru-RU" sz="2400" b="1" dirty="0"/>
          </a:p>
        </p:txBody>
      </p:sp>
      <p:sp>
        <p:nvSpPr>
          <p:cNvPr id="6" name="TextBox 5"/>
          <p:cNvSpPr txBox="1"/>
          <p:nvPr/>
        </p:nvSpPr>
        <p:spPr>
          <a:xfrm>
            <a:off x="186611" y="1336023"/>
            <a:ext cx="11874759" cy="646331"/>
          </a:xfrm>
          <a:prstGeom prst="rect">
            <a:avLst/>
          </a:prstGeom>
          <a:noFill/>
        </p:spPr>
        <p:txBody>
          <a:bodyPr wrap="square" rtlCol="0">
            <a:spAutoFit/>
          </a:bodyPr>
          <a:lstStyle/>
          <a:p>
            <a:r>
              <a:rPr lang="ru-RU"/>
              <a:t> На карте обозначить пять точек (5 баллов), подписать названия этих точек (5 баллов), нарисовать маршрут путешественника, проходящего через эти точки (2 балла), назвать имя путешественника (2 балла)</a:t>
            </a:r>
            <a:endParaRPr lang="ru-RU" dirty="0"/>
          </a:p>
        </p:txBody>
      </p:sp>
      <p:pic>
        <p:nvPicPr>
          <p:cNvPr id="13" name="Рисунок 12"/>
          <p:cNvPicPr>
            <a:picLocks noChangeAspect="1"/>
          </p:cNvPicPr>
          <p:nvPr/>
        </p:nvPicPr>
        <p:blipFill rotWithShape="1">
          <a:blip r:embed="rId6"/>
          <a:srcRect r="1106"/>
          <a:stretch/>
        </p:blipFill>
        <p:spPr>
          <a:xfrm>
            <a:off x="504938" y="2222402"/>
            <a:ext cx="5298703" cy="4271704"/>
          </a:xfrm>
          <a:prstGeom prst="rect">
            <a:avLst/>
          </a:prstGeom>
        </p:spPr>
      </p:pic>
      <p:sp>
        <p:nvSpPr>
          <p:cNvPr id="14" name="Прямоугольник 13"/>
          <p:cNvSpPr/>
          <p:nvPr/>
        </p:nvSpPr>
        <p:spPr>
          <a:xfrm>
            <a:off x="5970418" y="2000949"/>
            <a:ext cx="6096000" cy="1477328"/>
          </a:xfrm>
          <a:prstGeom prst="rect">
            <a:avLst/>
          </a:prstGeom>
        </p:spPr>
        <p:txBody>
          <a:bodyPr>
            <a:spAutoFit/>
          </a:bodyPr>
          <a:lstStyle/>
          <a:p>
            <a:r>
              <a:rPr lang="ru-RU" dirty="0" smtClean="0"/>
              <a:t>1.   37°с</a:t>
            </a:r>
            <a:r>
              <a:rPr lang="ru-RU" dirty="0"/>
              <a:t>. ш. 6°з. д. </a:t>
            </a:r>
            <a:endParaRPr lang="ru-RU" dirty="0" smtClean="0"/>
          </a:p>
          <a:p>
            <a:r>
              <a:rPr lang="ru-RU" dirty="0" smtClean="0"/>
              <a:t>2.   53°ю</a:t>
            </a:r>
            <a:r>
              <a:rPr lang="ru-RU" dirty="0"/>
              <a:t>. ш. 71°з. д. </a:t>
            </a:r>
          </a:p>
          <a:p>
            <a:r>
              <a:rPr lang="ru-RU" dirty="0" smtClean="0"/>
              <a:t>3.    5°ю</a:t>
            </a:r>
            <a:r>
              <a:rPr lang="ru-RU" dirty="0"/>
              <a:t>. ш. 160°з. д.  </a:t>
            </a:r>
          </a:p>
          <a:p>
            <a:r>
              <a:rPr lang="ru-RU" dirty="0" smtClean="0"/>
              <a:t>4.     10°с</a:t>
            </a:r>
            <a:r>
              <a:rPr lang="ru-RU" dirty="0"/>
              <a:t>. ш. 115°в. </a:t>
            </a:r>
            <a:r>
              <a:rPr lang="ru-RU" dirty="0" smtClean="0"/>
              <a:t>д </a:t>
            </a:r>
          </a:p>
          <a:p>
            <a:r>
              <a:rPr lang="ru-RU" dirty="0" smtClean="0"/>
              <a:t>5.     34°ю</a:t>
            </a:r>
            <a:r>
              <a:rPr lang="ru-RU" dirty="0"/>
              <a:t>. ш. 18°в. д. </a:t>
            </a:r>
          </a:p>
        </p:txBody>
      </p:sp>
      <p:pic>
        <p:nvPicPr>
          <p:cNvPr id="15" name="Рисунок 14"/>
          <p:cNvPicPr>
            <a:picLocks noChangeAspect="1"/>
          </p:cNvPicPr>
          <p:nvPr/>
        </p:nvPicPr>
        <p:blipFill>
          <a:blip r:embed="rId7"/>
          <a:stretch>
            <a:fillRect/>
          </a:stretch>
        </p:blipFill>
        <p:spPr>
          <a:xfrm>
            <a:off x="6209891" y="3667024"/>
            <a:ext cx="4825113" cy="2976984"/>
          </a:xfrm>
          <a:prstGeom prst="rect">
            <a:avLst/>
          </a:prstGeom>
        </p:spPr>
      </p:pic>
    </p:spTree>
    <p:extLst>
      <p:ext uri="{BB962C8B-B14F-4D97-AF65-F5344CB8AC3E}">
        <p14:creationId xmlns:p14="http://schemas.microsoft.com/office/powerpoint/2010/main" val="171168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5181601" y="161367"/>
            <a:ext cx="3396342" cy="1275547"/>
          </a:xfrm>
          <a:prstGeom prst="rect">
            <a:avLst/>
          </a:prstGeom>
        </p:spPr>
      </p:pic>
      <p:pic>
        <p:nvPicPr>
          <p:cNvPr id="4" name="Рисунок 3"/>
          <p:cNvPicPr>
            <a:picLocks noChangeAspect="1"/>
          </p:cNvPicPr>
          <p:nvPr/>
        </p:nvPicPr>
        <p:blipFill>
          <a:blip r:embed="rId3"/>
          <a:stretch>
            <a:fillRect/>
          </a:stretch>
        </p:blipFill>
        <p:spPr>
          <a:xfrm>
            <a:off x="181893" y="204911"/>
            <a:ext cx="4760515" cy="65069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a:picLocks noChangeAspect="1"/>
          </p:cNvPicPr>
          <p:nvPr/>
        </p:nvPicPr>
        <p:blipFill>
          <a:blip r:embed="rId4"/>
          <a:stretch>
            <a:fillRect/>
          </a:stretch>
        </p:blipFill>
        <p:spPr>
          <a:xfrm>
            <a:off x="8577943" y="156121"/>
            <a:ext cx="3452326" cy="1280793"/>
          </a:xfrm>
          <a:prstGeom prst="rect">
            <a:avLst/>
          </a:prstGeom>
        </p:spPr>
      </p:pic>
      <p:sp>
        <p:nvSpPr>
          <p:cNvPr id="9" name="Прямоугольник 8"/>
          <p:cNvSpPr/>
          <p:nvPr/>
        </p:nvSpPr>
        <p:spPr>
          <a:xfrm>
            <a:off x="5273219" y="1598282"/>
            <a:ext cx="184731" cy="1200329"/>
          </a:xfrm>
          <a:prstGeom prst="rect">
            <a:avLst/>
          </a:prstGeom>
        </p:spPr>
        <p:txBody>
          <a:bodyPr wrap="none">
            <a:spAutoFit/>
          </a:bodyPr>
          <a:lstStyle/>
          <a:p>
            <a:endParaRPr lang="ru-RU" dirty="0" smtClean="0"/>
          </a:p>
          <a:p>
            <a:endParaRPr lang="ru-RU" dirty="0"/>
          </a:p>
          <a:p>
            <a:endParaRPr lang="ru-RU" dirty="0" smtClean="0"/>
          </a:p>
          <a:p>
            <a:endParaRPr lang="ru-RU" dirty="0" smtClean="0"/>
          </a:p>
        </p:txBody>
      </p:sp>
      <p:pic>
        <p:nvPicPr>
          <p:cNvPr id="10" name="Рисунок 9"/>
          <p:cNvPicPr>
            <a:picLocks noChangeAspect="1"/>
          </p:cNvPicPr>
          <p:nvPr/>
        </p:nvPicPr>
        <p:blipFill>
          <a:blip r:embed="rId5"/>
          <a:stretch>
            <a:fillRect/>
          </a:stretch>
        </p:blipFill>
        <p:spPr>
          <a:xfrm>
            <a:off x="5136744" y="1530038"/>
            <a:ext cx="6905967" cy="4764436"/>
          </a:xfrm>
          <a:prstGeom prst="rect">
            <a:avLst/>
          </a:prstGeom>
        </p:spPr>
      </p:pic>
      <p:sp>
        <p:nvSpPr>
          <p:cNvPr id="11" name="TextBox 10"/>
          <p:cNvSpPr txBox="1"/>
          <p:nvPr/>
        </p:nvSpPr>
        <p:spPr>
          <a:xfrm>
            <a:off x="5274063" y="1530038"/>
            <a:ext cx="6663744" cy="3970318"/>
          </a:xfrm>
          <a:prstGeom prst="rect">
            <a:avLst/>
          </a:prstGeom>
          <a:noFill/>
        </p:spPr>
        <p:txBody>
          <a:bodyPr wrap="square" rtlCol="0">
            <a:spAutoFit/>
          </a:bodyPr>
          <a:lstStyle/>
          <a:p>
            <a:r>
              <a:rPr lang="ru-RU" dirty="0" smtClean="0"/>
              <a:t>УЧАСТНИКИ – команда из 5 человек </a:t>
            </a:r>
          </a:p>
          <a:p>
            <a:endParaRPr lang="ru-RU" dirty="0" smtClean="0"/>
          </a:p>
          <a:p>
            <a:r>
              <a:rPr lang="ru-RU" dirty="0" smtClean="0"/>
              <a:t>ВОЗРАСТ- </a:t>
            </a:r>
            <a:r>
              <a:rPr lang="ru-RU" dirty="0" smtClean="0"/>
              <a:t>7-8 </a:t>
            </a:r>
            <a:r>
              <a:rPr lang="ru-RU" dirty="0" smtClean="0"/>
              <a:t>класс</a:t>
            </a:r>
          </a:p>
          <a:p>
            <a:endParaRPr lang="ru-RU" dirty="0" smtClean="0"/>
          </a:p>
          <a:p>
            <a:r>
              <a:rPr lang="ru-RU" dirty="0" smtClean="0"/>
              <a:t>10 сентября 15.00</a:t>
            </a:r>
          </a:p>
          <a:p>
            <a:endParaRPr lang="ru-RU" dirty="0" smtClean="0"/>
          </a:p>
          <a:p>
            <a:r>
              <a:rPr lang="ru-RU" dirty="0" smtClean="0"/>
              <a:t>Приглашаем</a:t>
            </a:r>
          </a:p>
          <a:p>
            <a:r>
              <a:rPr lang="ru-RU" dirty="0" smtClean="0"/>
              <a:t>ОУ № 5,8,11,14,61,63,65 ,66, АЛ, МЛ№1 (Правобережный район)</a:t>
            </a:r>
          </a:p>
          <a:p>
            <a:endParaRPr lang="ru-RU" dirty="0" smtClean="0"/>
          </a:p>
          <a:p>
            <a:r>
              <a:rPr lang="ru-RU" dirty="0" smtClean="0"/>
              <a:t>Заявку на участие </a:t>
            </a:r>
          </a:p>
          <a:p>
            <a:r>
              <a:rPr lang="fr-FR" dirty="0" smtClean="0">
                <a:hlinkClick r:id="rId6"/>
              </a:rPr>
              <a:t>maria_halupo67@mail.ru</a:t>
            </a:r>
            <a:endParaRPr lang="ru-RU" dirty="0" smtClean="0"/>
          </a:p>
          <a:p>
            <a:endParaRPr lang="ru-RU" dirty="0" smtClean="0"/>
          </a:p>
          <a:p>
            <a:endParaRPr lang="ru-RU" dirty="0" smtClean="0"/>
          </a:p>
          <a:p>
            <a:endParaRPr lang="ru-RU" dirty="0"/>
          </a:p>
        </p:txBody>
      </p:sp>
    </p:spTree>
    <p:extLst>
      <p:ext uri="{BB962C8B-B14F-4D97-AF65-F5344CB8AC3E}">
        <p14:creationId xmlns:p14="http://schemas.microsoft.com/office/powerpoint/2010/main" val="2102573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5181601" y="161367"/>
            <a:ext cx="3396342" cy="1275547"/>
          </a:xfrm>
          <a:prstGeom prst="rect">
            <a:avLst/>
          </a:prstGeom>
        </p:spPr>
      </p:pic>
      <p:pic>
        <p:nvPicPr>
          <p:cNvPr id="7" name="Рисунок 6"/>
          <p:cNvPicPr>
            <a:picLocks noChangeAspect="1"/>
          </p:cNvPicPr>
          <p:nvPr/>
        </p:nvPicPr>
        <p:blipFill>
          <a:blip r:embed="rId3"/>
          <a:stretch>
            <a:fillRect/>
          </a:stretch>
        </p:blipFill>
        <p:spPr>
          <a:xfrm>
            <a:off x="8577943" y="156121"/>
            <a:ext cx="3452326" cy="1280793"/>
          </a:xfrm>
          <a:prstGeom prst="rect">
            <a:avLst/>
          </a:prstGeom>
        </p:spPr>
      </p:pic>
      <p:sp>
        <p:nvSpPr>
          <p:cNvPr id="8" name="Прямоугольник 7"/>
          <p:cNvSpPr/>
          <p:nvPr/>
        </p:nvSpPr>
        <p:spPr>
          <a:xfrm>
            <a:off x="5153609" y="1768765"/>
            <a:ext cx="6848668" cy="403704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5273219" y="1940627"/>
            <a:ext cx="5384294" cy="3693319"/>
          </a:xfrm>
          <a:prstGeom prst="rect">
            <a:avLst/>
          </a:prstGeom>
        </p:spPr>
        <p:txBody>
          <a:bodyPr wrap="none">
            <a:spAutoFit/>
          </a:bodyPr>
          <a:lstStyle/>
          <a:p>
            <a:r>
              <a:rPr lang="ru-RU" dirty="0" smtClean="0"/>
              <a:t>ЭТАПЫ</a:t>
            </a:r>
            <a:endParaRPr lang="ru-RU" dirty="0"/>
          </a:p>
          <a:p>
            <a:r>
              <a:rPr lang="ru-RU" dirty="0" smtClean="0"/>
              <a:t>1</a:t>
            </a:r>
            <a:r>
              <a:rPr lang="ru-RU" dirty="0"/>
              <a:t>.«Географическая азбука</a:t>
            </a:r>
            <a:r>
              <a:rPr lang="ru-RU" dirty="0" smtClean="0"/>
              <a:t>»</a:t>
            </a:r>
          </a:p>
          <a:p>
            <a:r>
              <a:rPr lang="ru-RU" dirty="0"/>
              <a:t>2.«Музыкальная гостиная</a:t>
            </a:r>
            <a:r>
              <a:rPr lang="ru-RU" dirty="0" smtClean="0"/>
              <a:t>»</a:t>
            </a:r>
          </a:p>
          <a:p>
            <a:r>
              <a:rPr lang="ru-RU" dirty="0"/>
              <a:t>3.«Зоогеография</a:t>
            </a:r>
            <a:r>
              <a:rPr lang="ru-RU" dirty="0" smtClean="0"/>
              <a:t>»</a:t>
            </a:r>
          </a:p>
          <a:p>
            <a:r>
              <a:rPr lang="ru-RU" dirty="0"/>
              <a:t>4.«Там, на неведомых дорожках</a:t>
            </a:r>
            <a:r>
              <a:rPr lang="ru-RU" dirty="0" smtClean="0"/>
              <a:t>…»</a:t>
            </a:r>
          </a:p>
          <a:p>
            <a:r>
              <a:rPr lang="ru-RU" dirty="0"/>
              <a:t>5.«Россия-моя страна</a:t>
            </a:r>
            <a:r>
              <a:rPr lang="ru-RU" dirty="0" smtClean="0"/>
              <a:t>»</a:t>
            </a:r>
          </a:p>
          <a:p>
            <a:r>
              <a:rPr lang="ru-RU" dirty="0"/>
              <a:t>6</a:t>
            </a:r>
            <a:r>
              <a:rPr lang="ru-RU" dirty="0" smtClean="0"/>
              <a:t>.«</a:t>
            </a:r>
            <a:r>
              <a:rPr lang="ru-RU" dirty="0"/>
              <a:t>Удивительная планета. Географические рекорды</a:t>
            </a:r>
            <a:r>
              <a:rPr lang="ru-RU" dirty="0" smtClean="0"/>
              <a:t>»</a:t>
            </a:r>
          </a:p>
          <a:p>
            <a:r>
              <a:rPr lang="ru-RU" dirty="0" smtClean="0"/>
              <a:t>7.«Страноведение»</a:t>
            </a:r>
          </a:p>
          <a:p>
            <a:r>
              <a:rPr lang="ru-RU" dirty="0"/>
              <a:t>8. «Великие географические открытия</a:t>
            </a:r>
            <a:r>
              <a:rPr lang="ru-RU" dirty="0" smtClean="0"/>
              <a:t>»</a:t>
            </a:r>
          </a:p>
          <a:p>
            <a:r>
              <a:rPr lang="ru-RU" dirty="0"/>
              <a:t>9. </a:t>
            </a:r>
            <a:r>
              <a:rPr lang="ru-RU" dirty="0" smtClean="0"/>
              <a:t>«Собери </a:t>
            </a:r>
            <a:r>
              <a:rPr lang="ru-RU" dirty="0"/>
              <a:t>карту</a:t>
            </a:r>
            <a:r>
              <a:rPr lang="ru-RU" dirty="0" smtClean="0"/>
              <a:t>»</a:t>
            </a:r>
          </a:p>
          <a:p>
            <a:r>
              <a:rPr lang="ru-RU" dirty="0"/>
              <a:t>10. </a:t>
            </a:r>
            <a:r>
              <a:rPr lang="ru-RU" dirty="0" smtClean="0"/>
              <a:t>«9 </a:t>
            </a:r>
            <a:r>
              <a:rPr lang="ru-RU" dirty="0"/>
              <a:t>вал</a:t>
            </a:r>
            <a:r>
              <a:rPr lang="ru-RU" dirty="0" smtClean="0"/>
              <a:t>»</a:t>
            </a:r>
          </a:p>
          <a:p>
            <a:endParaRPr lang="ru-RU" dirty="0"/>
          </a:p>
          <a:p>
            <a:r>
              <a:rPr lang="ru-RU" dirty="0" smtClean="0"/>
              <a:t>ВРЕМЯ ПРОХОЖДЕНИЯ ЭТАПА- 5 минут</a:t>
            </a:r>
            <a:endParaRPr lang="ru-RU"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3495" t="28947" r="26669" b="6579"/>
          <a:stretch/>
        </p:blipFill>
        <p:spPr bwMode="auto">
          <a:xfrm>
            <a:off x="159488" y="2091247"/>
            <a:ext cx="4837813" cy="4566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0383" t="23387" r="14109" b="33262"/>
          <a:stretch/>
        </p:blipFill>
        <p:spPr bwMode="auto">
          <a:xfrm>
            <a:off x="159487" y="74428"/>
            <a:ext cx="4837813" cy="2016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6627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 y="-1"/>
            <a:ext cx="12192001" cy="6832757"/>
          </a:xfrm>
          <a:prstGeom prst="rect">
            <a:avLst/>
          </a:prstGeom>
        </p:spPr>
      </p:pic>
      <p:sp>
        <p:nvSpPr>
          <p:cNvPr id="3" name="Прямоугольник 2"/>
          <p:cNvSpPr/>
          <p:nvPr/>
        </p:nvSpPr>
        <p:spPr>
          <a:xfrm>
            <a:off x="118187" y="783971"/>
            <a:ext cx="11880979" cy="800219"/>
          </a:xfrm>
          <a:prstGeom prst="rect">
            <a:avLst/>
          </a:prstGeom>
        </p:spPr>
        <p:txBody>
          <a:bodyPr wrap="square">
            <a:spAutoFit/>
          </a:bodyPr>
          <a:lstStyle/>
          <a:p>
            <a:pPr algn="ctr"/>
            <a:r>
              <a:rPr lang="ru-RU" sz="2800" b="1" dirty="0" smtClean="0"/>
              <a:t>«</a:t>
            </a:r>
            <a:r>
              <a:rPr lang="ru-RU" sz="2800" b="1" dirty="0"/>
              <a:t>Географическая </a:t>
            </a:r>
            <a:r>
              <a:rPr lang="ru-RU" sz="2800" b="1" dirty="0" smtClean="0"/>
              <a:t>азбука»</a:t>
            </a:r>
          </a:p>
          <a:p>
            <a:pPr algn="ctr"/>
            <a:r>
              <a:rPr lang="ru-RU" dirty="0" smtClean="0"/>
              <a:t>Задание-назвать </a:t>
            </a:r>
            <a:r>
              <a:rPr lang="ru-RU" dirty="0"/>
              <a:t>географический объект по иллюстрации на заданную букву. Максимальный балл-33</a:t>
            </a:r>
          </a:p>
        </p:txBody>
      </p:sp>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4" name="Прямоугольник 3"/>
          <p:cNvSpPr/>
          <p:nvPr/>
        </p:nvSpPr>
        <p:spPr>
          <a:xfrm>
            <a:off x="564676" y="1793348"/>
            <a:ext cx="3619103" cy="21861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6"/>
          <a:stretch>
            <a:fillRect/>
          </a:stretch>
        </p:blipFill>
        <p:spPr>
          <a:xfrm>
            <a:off x="3205734" y="1840212"/>
            <a:ext cx="565943" cy="709385"/>
          </a:xfrm>
          <a:prstGeom prst="rect">
            <a:avLst/>
          </a:prstGeom>
        </p:spPr>
      </p:pic>
      <p:pic>
        <p:nvPicPr>
          <p:cNvPr id="6" name="Рисунок 5"/>
          <p:cNvPicPr>
            <a:picLocks noChangeAspect="1"/>
          </p:cNvPicPr>
          <p:nvPr/>
        </p:nvPicPr>
        <p:blipFill>
          <a:blip r:embed="rId7"/>
          <a:stretch>
            <a:fillRect/>
          </a:stretch>
        </p:blipFill>
        <p:spPr>
          <a:xfrm>
            <a:off x="607615" y="1840212"/>
            <a:ext cx="2481943" cy="2069843"/>
          </a:xfrm>
          <a:prstGeom prst="rect">
            <a:avLst/>
          </a:prstGeom>
        </p:spPr>
      </p:pic>
      <p:sp>
        <p:nvSpPr>
          <p:cNvPr id="13" name="TextBox 12"/>
          <p:cNvSpPr txBox="1"/>
          <p:nvPr/>
        </p:nvSpPr>
        <p:spPr>
          <a:xfrm>
            <a:off x="2801707" y="2689982"/>
            <a:ext cx="1088571" cy="646331"/>
          </a:xfrm>
          <a:prstGeom prst="rect">
            <a:avLst/>
          </a:prstGeom>
          <a:noFill/>
        </p:spPr>
        <p:txBody>
          <a:bodyPr wrap="square" rtlCol="0">
            <a:spAutoFit/>
          </a:bodyPr>
          <a:lstStyle/>
          <a:p>
            <a:pPr algn="ctr"/>
            <a:r>
              <a:rPr lang="ru-RU" b="1" dirty="0" smtClean="0"/>
              <a:t>ЧАСТЬ</a:t>
            </a:r>
          </a:p>
          <a:p>
            <a:pPr algn="ctr"/>
            <a:r>
              <a:rPr lang="ru-RU" b="1" dirty="0" smtClean="0"/>
              <a:t>СВЕТА</a:t>
            </a:r>
            <a:endParaRPr lang="ru-RU" b="1" dirty="0"/>
          </a:p>
        </p:txBody>
      </p:sp>
      <p:sp>
        <p:nvSpPr>
          <p:cNvPr id="14" name="Прямоугольник 13"/>
          <p:cNvSpPr/>
          <p:nvPr/>
        </p:nvSpPr>
        <p:spPr>
          <a:xfrm>
            <a:off x="551580" y="4064461"/>
            <a:ext cx="3619103" cy="21861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4"/>
          <p:cNvSpPr txBox="1"/>
          <p:nvPr/>
        </p:nvSpPr>
        <p:spPr>
          <a:xfrm>
            <a:off x="3193179" y="4057091"/>
            <a:ext cx="578498" cy="830997"/>
          </a:xfrm>
          <a:prstGeom prst="rect">
            <a:avLst/>
          </a:prstGeom>
          <a:noFill/>
        </p:spPr>
        <p:txBody>
          <a:bodyPr wrap="square" rtlCol="0">
            <a:spAutoFit/>
          </a:bodyPr>
          <a:lstStyle/>
          <a:p>
            <a:r>
              <a:rPr lang="ru-RU" sz="4800" b="1" dirty="0" smtClean="0">
                <a:solidFill>
                  <a:srgbClr val="0070C0"/>
                </a:solidFill>
              </a:rPr>
              <a:t>Б</a:t>
            </a:r>
            <a:endParaRPr lang="ru-RU" sz="4800" b="1" dirty="0">
              <a:solidFill>
                <a:srgbClr val="0070C0"/>
              </a:solidFill>
            </a:endParaRPr>
          </a:p>
        </p:txBody>
      </p:sp>
      <p:sp>
        <p:nvSpPr>
          <p:cNvPr id="16" name="TextBox 15"/>
          <p:cNvSpPr txBox="1"/>
          <p:nvPr/>
        </p:nvSpPr>
        <p:spPr>
          <a:xfrm>
            <a:off x="2985208" y="4813534"/>
            <a:ext cx="960466" cy="369332"/>
          </a:xfrm>
          <a:prstGeom prst="rect">
            <a:avLst/>
          </a:prstGeom>
          <a:noFill/>
        </p:spPr>
        <p:txBody>
          <a:bodyPr wrap="square" rtlCol="0">
            <a:spAutoFit/>
          </a:bodyPr>
          <a:lstStyle/>
          <a:p>
            <a:r>
              <a:rPr lang="ru-RU" b="1" dirty="0" smtClean="0"/>
              <a:t>СТРАНА</a:t>
            </a:r>
            <a:endParaRPr lang="ru-RU" b="1" dirty="0"/>
          </a:p>
        </p:txBody>
      </p:sp>
      <p:pic>
        <p:nvPicPr>
          <p:cNvPr id="17" name="Рисунок 16"/>
          <p:cNvPicPr>
            <a:picLocks noChangeAspect="1"/>
          </p:cNvPicPr>
          <p:nvPr/>
        </p:nvPicPr>
        <p:blipFill rotWithShape="1">
          <a:blip r:embed="rId8"/>
          <a:srcRect b="10093"/>
          <a:stretch/>
        </p:blipFill>
        <p:spPr>
          <a:xfrm>
            <a:off x="936969" y="4238680"/>
            <a:ext cx="1602897" cy="1762626"/>
          </a:xfrm>
          <a:prstGeom prst="rect">
            <a:avLst/>
          </a:prstGeom>
        </p:spPr>
      </p:pic>
      <p:pic>
        <p:nvPicPr>
          <p:cNvPr id="18" name="Рисунок 17"/>
          <p:cNvPicPr>
            <a:picLocks noChangeAspect="1"/>
          </p:cNvPicPr>
          <p:nvPr/>
        </p:nvPicPr>
        <p:blipFill>
          <a:blip r:embed="rId9"/>
          <a:stretch>
            <a:fillRect/>
          </a:stretch>
        </p:blipFill>
        <p:spPr>
          <a:xfrm>
            <a:off x="4255011" y="1793900"/>
            <a:ext cx="3633531" cy="2200847"/>
          </a:xfrm>
          <a:prstGeom prst="rect">
            <a:avLst/>
          </a:prstGeom>
        </p:spPr>
      </p:pic>
      <p:pic>
        <p:nvPicPr>
          <p:cNvPr id="19" name="Рисунок 18"/>
          <p:cNvPicPr>
            <a:picLocks noChangeAspect="1"/>
          </p:cNvPicPr>
          <p:nvPr/>
        </p:nvPicPr>
        <p:blipFill>
          <a:blip r:embed="rId9"/>
          <a:stretch>
            <a:fillRect/>
          </a:stretch>
        </p:blipFill>
        <p:spPr>
          <a:xfrm>
            <a:off x="4248463" y="4049719"/>
            <a:ext cx="3633531" cy="2200847"/>
          </a:xfrm>
          <a:prstGeom prst="rect">
            <a:avLst/>
          </a:prstGeom>
        </p:spPr>
      </p:pic>
      <p:pic>
        <p:nvPicPr>
          <p:cNvPr id="20" name="Рисунок 19"/>
          <p:cNvPicPr>
            <a:picLocks noChangeAspect="1"/>
          </p:cNvPicPr>
          <p:nvPr/>
        </p:nvPicPr>
        <p:blipFill>
          <a:blip r:embed="rId9"/>
          <a:stretch>
            <a:fillRect/>
          </a:stretch>
        </p:blipFill>
        <p:spPr>
          <a:xfrm>
            <a:off x="7959775" y="4049719"/>
            <a:ext cx="3633531" cy="2200847"/>
          </a:xfrm>
          <a:prstGeom prst="rect">
            <a:avLst/>
          </a:prstGeom>
        </p:spPr>
      </p:pic>
      <p:pic>
        <p:nvPicPr>
          <p:cNvPr id="21" name="Рисунок 20"/>
          <p:cNvPicPr>
            <a:picLocks noChangeAspect="1"/>
          </p:cNvPicPr>
          <p:nvPr/>
        </p:nvPicPr>
        <p:blipFill>
          <a:blip r:embed="rId9"/>
          <a:stretch>
            <a:fillRect/>
          </a:stretch>
        </p:blipFill>
        <p:spPr>
          <a:xfrm>
            <a:off x="7959774" y="1793900"/>
            <a:ext cx="3633531" cy="2200847"/>
          </a:xfrm>
          <a:prstGeom prst="rect">
            <a:avLst/>
          </a:prstGeom>
        </p:spPr>
      </p:pic>
      <p:pic>
        <p:nvPicPr>
          <p:cNvPr id="22" name="Рисунок 21"/>
          <p:cNvPicPr>
            <a:picLocks noChangeAspect="1"/>
          </p:cNvPicPr>
          <p:nvPr/>
        </p:nvPicPr>
        <p:blipFill>
          <a:blip r:embed="rId10"/>
          <a:stretch>
            <a:fillRect/>
          </a:stretch>
        </p:blipFill>
        <p:spPr>
          <a:xfrm>
            <a:off x="7061185" y="1939733"/>
            <a:ext cx="566769" cy="708461"/>
          </a:xfrm>
          <a:prstGeom prst="rect">
            <a:avLst/>
          </a:prstGeom>
        </p:spPr>
      </p:pic>
      <p:pic>
        <p:nvPicPr>
          <p:cNvPr id="23" name="Рисунок 22"/>
          <p:cNvPicPr>
            <a:picLocks noChangeAspect="1"/>
          </p:cNvPicPr>
          <p:nvPr/>
        </p:nvPicPr>
        <p:blipFill>
          <a:blip r:embed="rId11"/>
          <a:stretch>
            <a:fillRect/>
          </a:stretch>
        </p:blipFill>
        <p:spPr>
          <a:xfrm>
            <a:off x="4430783" y="1943467"/>
            <a:ext cx="2207042" cy="1882084"/>
          </a:xfrm>
          <a:prstGeom prst="rect">
            <a:avLst/>
          </a:prstGeom>
          <a:ln>
            <a:noFill/>
          </a:ln>
          <a:effectLst>
            <a:softEdge rad="112500"/>
          </a:effectLst>
        </p:spPr>
      </p:pic>
      <p:sp>
        <p:nvSpPr>
          <p:cNvPr id="24" name="TextBox 23"/>
          <p:cNvSpPr txBox="1"/>
          <p:nvPr/>
        </p:nvSpPr>
        <p:spPr>
          <a:xfrm>
            <a:off x="6709057" y="2689982"/>
            <a:ext cx="1172937" cy="369332"/>
          </a:xfrm>
          <a:prstGeom prst="rect">
            <a:avLst/>
          </a:prstGeom>
          <a:noFill/>
        </p:spPr>
        <p:txBody>
          <a:bodyPr wrap="square" rtlCol="0">
            <a:spAutoFit/>
          </a:bodyPr>
          <a:lstStyle/>
          <a:p>
            <a:r>
              <a:rPr lang="ru-RU" b="1" dirty="0" smtClean="0"/>
              <a:t>СТОЛИЦА</a:t>
            </a:r>
            <a:endParaRPr lang="ru-RU" b="1" dirty="0"/>
          </a:p>
        </p:txBody>
      </p:sp>
      <p:sp>
        <p:nvSpPr>
          <p:cNvPr id="25" name="TextBox 24"/>
          <p:cNvSpPr txBox="1"/>
          <p:nvPr/>
        </p:nvSpPr>
        <p:spPr>
          <a:xfrm>
            <a:off x="7223937" y="4036535"/>
            <a:ext cx="437162" cy="923330"/>
          </a:xfrm>
          <a:prstGeom prst="rect">
            <a:avLst/>
          </a:prstGeom>
          <a:noFill/>
        </p:spPr>
        <p:txBody>
          <a:bodyPr wrap="square" rtlCol="0">
            <a:spAutoFit/>
          </a:bodyPr>
          <a:lstStyle/>
          <a:p>
            <a:r>
              <a:rPr lang="ru-RU" sz="5400" b="1" dirty="0" smtClean="0">
                <a:solidFill>
                  <a:srgbClr val="0070C0"/>
                </a:solidFill>
              </a:rPr>
              <a:t>Г</a:t>
            </a:r>
            <a:endParaRPr lang="ru-RU" sz="5400" b="1" dirty="0">
              <a:solidFill>
                <a:srgbClr val="0070C0"/>
              </a:solidFill>
            </a:endParaRPr>
          </a:p>
        </p:txBody>
      </p:sp>
      <p:pic>
        <p:nvPicPr>
          <p:cNvPr id="26" name="Рисунок 25"/>
          <p:cNvPicPr>
            <a:picLocks noChangeAspect="1"/>
          </p:cNvPicPr>
          <p:nvPr/>
        </p:nvPicPr>
        <p:blipFill>
          <a:blip r:embed="rId12"/>
          <a:stretch>
            <a:fillRect/>
          </a:stretch>
        </p:blipFill>
        <p:spPr>
          <a:xfrm>
            <a:off x="4455660" y="4186662"/>
            <a:ext cx="2119359" cy="1866661"/>
          </a:xfrm>
          <a:prstGeom prst="rect">
            <a:avLst/>
          </a:prstGeom>
          <a:ln>
            <a:noFill/>
          </a:ln>
          <a:effectLst>
            <a:softEdge rad="112500"/>
          </a:effectLst>
        </p:spPr>
      </p:pic>
      <p:sp>
        <p:nvSpPr>
          <p:cNvPr id="27" name="TextBox 26"/>
          <p:cNvSpPr txBox="1"/>
          <p:nvPr/>
        </p:nvSpPr>
        <p:spPr>
          <a:xfrm>
            <a:off x="6738996" y="4813534"/>
            <a:ext cx="1244169" cy="369332"/>
          </a:xfrm>
          <a:prstGeom prst="rect">
            <a:avLst/>
          </a:prstGeom>
          <a:noFill/>
        </p:spPr>
        <p:txBody>
          <a:bodyPr wrap="square" rtlCol="0">
            <a:spAutoFit/>
          </a:bodyPr>
          <a:lstStyle/>
          <a:p>
            <a:r>
              <a:rPr lang="ru-RU" b="1" dirty="0" smtClean="0"/>
              <a:t>ЯВЛЕНИЕ</a:t>
            </a:r>
            <a:endParaRPr lang="ru-RU" b="1" dirty="0"/>
          </a:p>
        </p:txBody>
      </p:sp>
      <p:pic>
        <p:nvPicPr>
          <p:cNvPr id="29" name="Рисунок 28"/>
          <p:cNvPicPr>
            <a:picLocks noChangeAspect="1"/>
          </p:cNvPicPr>
          <p:nvPr/>
        </p:nvPicPr>
        <p:blipFill>
          <a:blip r:embed="rId13"/>
          <a:stretch>
            <a:fillRect/>
          </a:stretch>
        </p:blipFill>
        <p:spPr>
          <a:xfrm>
            <a:off x="10844603" y="1892466"/>
            <a:ext cx="547580" cy="683988"/>
          </a:xfrm>
          <a:prstGeom prst="rect">
            <a:avLst/>
          </a:prstGeom>
        </p:spPr>
      </p:pic>
      <p:pic>
        <p:nvPicPr>
          <p:cNvPr id="30" name="Рисунок 29"/>
          <p:cNvPicPr>
            <a:picLocks noChangeAspect="1"/>
          </p:cNvPicPr>
          <p:nvPr/>
        </p:nvPicPr>
        <p:blipFill>
          <a:blip r:embed="rId14"/>
          <a:stretch>
            <a:fillRect/>
          </a:stretch>
        </p:blipFill>
        <p:spPr>
          <a:xfrm>
            <a:off x="8071916" y="1867016"/>
            <a:ext cx="2420445" cy="1985339"/>
          </a:xfrm>
          <a:prstGeom prst="rect">
            <a:avLst/>
          </a:prstGeom>
          <a:ln>
            <a:noFill/>
          </a:ln>
          <a:effectLst>
            <a:softEdge rad="112500"/>
          </a:effectLst>
        </p:spPr>
      </p:pic>
      <p:sp>
        <p:nvSpPr>
          <p:cNvPr id="31" name="TextBox 30"/>
          <p:cNvSpPr txBox="1"/>
          <p:nvPr/>
        </p:nvSpPr>
        <p:spPr>
          <a:xfrm>
            <a:off x="10664913" y="2675020"/>
            <a:ext cx="1159178" cy="369332"/>
          </a:xfrm>
          <a:prstGeom prst="rect">
            <a:avLst/>
          </a:prstGeom>
          <a:noFill/>
        </p:spPr>
        <p:txBody>
          <a:bodyPr wrap="square" rtlCol="0">
            <a:spAutoFit/>
          </a:bodyPr>
          <a:lstStyle/>
          <a:p>
            <a:r>
              <a:rPr lang="ru-RU" b="1" dirty="0" smtClean="0"/>
              <a:t>РЕКА</a:t>
            </a:r>
            <a:endParaRPr lang="ru-RU" b="1" dirty="0"/>
          </a:p>
        </p:txBody>
      </p:sp>
      <p:pic>
        <p:nvPicPr>
          <p:cNvPr id="32" name="Рисунок 31"/>
          <p:cNvPicPr>
            <a:picLocks noChangeAspect="1"/>
          </p:cNvPicPr>
          <p:nvPr/>
        </p:nvPicPr>
        <p:blipFill>
          <a:blip r:embed="rId15"/>
          <a:stretch>
            <a:fillRect/>
          </a:stretch>
        </p:blipFill>
        <p:spPr>
          <a:xfrm>
            <a:off x="8468106" y="4238680"/>
            <a:ext cx="1363809" cy="1691546"/>
          </a:xfrm>
          <a:prstGeom prst="rect">
            <a:avLst/>
          </a:prstGeom>
        </p:spPr>
      </p:pic>
      <p:sp>
        <p:nvSpPr>
          <p:cNvPr id="33" name="TextBox 32"/>
          <p:cNvSpPr txBox="1"/>
          <p:nvPr/>
        </p:nvSpPr>
        <p:spPr>
          <a:xfrm>
            <a:off x="10841358" y="4106081"/>
            <a:ext cx="554070" cy="830997"/>
          </a:xfrm>
          <a:prstGeom prst="rect">
            <a:avLst/>
          </a:prstGeom>
          <a:noFill/>
        </p:spPr>
        <p:txBody>
          <a:bodyPr wrap="square" rtlCol="0">
            <a:spAutoFit/>
          </a:bodyPr>
          <a:lstStyle/>
          <a:p>
            <a:r>
              <a:rPr lang="ru-RU" sz="4800" b="1" dirty="0" smtClean="0">
                <a:solidFill>
                  <a:srgbClr val="0070C0"/>
                </a:solidFill>
              </a:rPr>
              <a:t>Е</a:t>
            </a:r>
            <a:endParaRPr lang="ru-RU" sz="4800" b="1" dirty="0">
              <a:solidFill>
                <a:srgbClr val="0070C0"/>
              </a:solidFill>
            </a:endParaRPr>
          </a:p>
        </p:txBody>
      </p:sp>
      <p:sp>
        <p:nvSpPr>
          <p:cNvPr id="34" name="TextBox 33"/>
          <p:cNvSpPr txBox="1"/>
          <p:nvPr/>
        </p:nvSpPr>
        <p:spPr>
          <a:xfrm>
            <a:off x="10145486" y="4888088"/>
            <a:ext cx="1312506" cy="738664"/>
          </a:xfrm>
          <a:prstGeom prst="rect">
            <a:avLst/>
          </a:prstGeom>
          <a:noFill/>
        </p:spPr>
        <p:txBody>
          <a:bodyPr wrap="square" rtlCol="0">
            <a:spAutoFit/>
          </a:bodyPr>
          <a:lstStyle/>
          <a:p>
            <a:pPr algn="ctr"/>
            <a:r>
              <a:rPr lang="ru-RU" b="1" dirty="0" smtClean="0"/>
              <a:t>ГОРОД</a:t>
            </a:r>
          </a:p>
          <a:p>
            <a:r>
              <a:rPr lang="ru-RU" sz="1200" dirty="0" smtClean="0"/>
              <a:t>в Челябинской области</a:t>
            </a:r>
            <a:endParaRPr lang="ru-RU" sz="1200" dirty="0"/>
          </a:p>
        </p:txBody>
      </p:sp>
    </p:spTree>
    <p:extLst>
      <p:ext uri="{BB962C8B-B14F-4D97-AF65-F5344CB8AC3E}">
        <p14:creationId xmlns:p14="http://schemas.microsoft.com/office/powerpoint/2010/main" val="36511692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 y="25243"/>
            <a:ext cx="12192001" cy="6832757"/>
          </a:xfrm>
          <a:prstGeom prst="rect">
            <a:avLst/>
          </a:prstGeom>
        </p:spPr>
      </p:pic>
      <p:sp>
        <p:nvSpPr>
          <p:cNvPr id="3" name="Прямоугольник 2"/>
          <p:cNvSpPr/>
          <p:nvPr/>
        </p:nvSpPr>
        <p:spPr>
          <a:xfrm>
            <a:off x="3048000" y="2967335"/>
            <a:ext cx="6096000" cy="369332"/>
          </a:xfrm>
          <a:prstGeom prst="rect">
            <a:avLst/>
          </a:prstGeom>
        </p:spPr>
        <p:txBody>
          <a:bodyPr>
            <a:spAutoFit/>
          </a:bodyPr>
          <a:lstStyle/>
          <a:p>
            <a:endParaRPr lang="ru-RU" dirty="0"/>
          </a:p>
        </p:txBody>
      </p:sp>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4" name="Прямоугольник 3"/>
          <p:cNvSpPr/>
          <p:nvPr/>
        </p:nvSpPr>
        <p:spPr>
          <a:xfrm>
            <a:off x="143070" y="715241"/>
            <a:ext cx="11905862" cy="1077218"/>
          </a:xfrm>
          <a:prstGeom prst="rect">
            <a:avLst/>
          </a:prstGeom>
        </p:spPr>
        <p:txBody>
          <a:bodyPr wrap="square">
            <a:spAutoFit/>
          </a:bodyPr>
          <a:lstStyle/>
          <a:p>
            <a:pPr algn="ctr"/>
            <a:r>
              <a:rPr lang="ru-RU" sz="2800" b="1" dirty="0" smtClean="0"/>
              <a:t>«</a:t>
            </a:r>
            <a:r>
              <a:rPr lang="ru-RU" sz="2800" b="1" dirty="0"/>
              <a:t>Музыкальная гостиная»</a:t>
            </a:r>
          </a:p>
          <a:p>
            <a:r>
              <a:rPr lang="ru-RU" dirty="0"/>
              <a:t>Задание-спеть строчку из песни, где есть названия </a:t>
            </a:r>
            <a:r>
              <a:rPr lang="ru-RU" dirty="0" smtClean="0"/>
              <a:t>городов. Количество </a:t>
            </a:r>
            <a:r>
              <a:rPr lang="ru-RU" dirty="0"/>
              <a:t>баллов- по одному за песню</a:t>
            </a:r>
          </a:p>
          <a:p>
            <a:endParaRPr lang="ru-RU" dirty="0"/>
          </a:p>
        </p:txBody>
      </p:sp>
      <p:pic>
        <p:nvPicPr>
          <p:cNvPr id="5" name="Рисунок 4"/>
          <p:cNvPicPr>
            <a:picLocks noChangeAspect="1"/>
          </p:cNvPicPr>
          <p:nvPr/>
        </p:nvPicPr>
        <p:blipFill>
          <a:blip r:embed="rId6"/>
          <a:stretch>
            <a:fillRect/>
          </a:stretch>
        </p:blipFill>
        <p:spPr>
          <a:xfrm>
            <a:off x="553615" y="1511667"/>
            <a:ext cx="11084767" cy="5032202"/>
          </a:xfrm>
          <a:prstGeom prst="rect">
            <a:avLst/>
          </a:prstGeom>
        </p:spPr>
      </p:pic>
      <p:sp>
        <p:nvSpPr>
          <p:cNvPr id="6" name="Прямоугольник 5"/>
          <p:cNvSpPr/>
          <p:nvPr/>
        </p:nvSpPr>
        <p:spPr>
          <a:xfrm>
            <a:off x="6385249" y="5461719"/>
            <a:ext cx="6096000" cy="707886"/>
          </a:xfrm>
          <a:prstGeom prst="rect">
            <a:avLst/>
          </a:prstGeom>
        </p:spPr>
        <p:txBody>
          <a:bodyPr>
            <a:spAutoFit/>
          </a:bodyPr>
          <a:lstStyle/>
          <a:p>
            <a:r>
              <a:rPr lang="ru-RU" sz="2000" i="1" dirty="0"/>
              <a:t>Лондон </a:t>
            </a:r>
            <a:r>
              <a:rPr lang="ru-RU" sz="2000" i="1" dirty="0" smtClean="0"/>
              <a:t>– Париж. </a:t>
            </a:r>
            <a:r>
              <a:rPr lang="ru-RU" sz="2000" i="1" dirty="0"/>
              <a:t>Голуби вверх, блики </a:t>
            </a:r>
            <a:r>
              <a:rPr lang="ru-RU" sz="2000" i="1" dirty="0" smtClean="0"/>
              <a:t>крыш. </a:t>
            </a:r>
          </a:p>
          <a:p>
            <a:r>
              <a:rPr lang="ru-RU" sz="2000" i="1" dirty="0" smtClean="0"/>
              <a:t>Старый бульвар. </a:t>
            </a:r>
            <a:r>
              <a:rPr lang="ru-RU" sz="2000" i="1" dirty="0"/>
              <a:t>И на деревьях </a:t>
            </a:r>
            <a:r>
              <a:rPr lang="ru-RU" sz="2000" i="1" dirty="0" smtClean="0"/>
              <a:t>пожар. </a:t>
            </a:r>
            <a:endParaRPr lang="ru-RU" sz="2000" i="1" dirty="0"/>
          </a:p>
        </p:txBody>
      </p:sp>
    </p:spTree>
    <p:extLst>
      <p:ext uri="{BB962C8B-B14F-4D97-AF65-F5344CB8AC3E}">
        <p14:creationId xmlns:p14="http://schemas.microsoft.com/office/powerpoint/2010/main" val="2410765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 y="-10064"/>
            <a:ext cx="12192001" cy="6832757"/>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4" name="Прямоугольник 3"/>
          <p:cNvSpPr/>
          <p:nvPr/>
        </p:nvSpPr>
        <p:spPr>
          <a:xfrm>
            <a:off x="276807" y="761766"/>
            <a:ext cx="11638383" cy="1631216"/>
          </a:xfrm>
          <a:prstGeom prst="rect">
            <a:avLst/>
          </a:prstGeom>
        </p:spPr>
        <p:txBody>
          <a:bodyPr wrap="square">
            <a:spAutoFit/>
          </a:bodyPr>
          <a:lstStyle/>
          <a:p>
            <a:pPr algn="ctr"/>
            <a:endParaRPr lang="ru-RU" dirty="0" smtClean="0"/>
          </a:p>
          <a:p>
            <a:pPr algn="ctr"/>
            <a:r>
              <a:rPr lang="ru-RU" sz="2800" b="1" dirty="0" smtClean="0"/>
              <a:t>«</a:t>
            </a:r>
            <a:r>
              <a:rPr lang="ru-RU" sz="2800" b="1" dirty="0"/>
              <a:t>Зоогеография»</a:t>
            </a:r>
          </a:p>
          <a:p>
            <a:r>
              <a:rPr lang="ru-RU" dirty="0" smtClean="0"/>
              <a:t>Задание- отгадать </a:t>
            </a:r>
            <a:r>
              <a:rPr lang="ru-RU" dirty="0"/>
              <a:t>названия географических объектов, в которых </a:t>
            </a:r>
            <a:r>
              <a:rPr lang="ru-RU" dirty="0" smtClean="0"/>
              <a:t>«обосновались» </a:t>
            </a:r>
            <a:r>
              <a:rPr lang="ru-RU" dirty="0"/>
              <a:t>различные животные</a:t>
            </a:r>
            <a:r>
              <a:rPr lang="ru-RU" dirty="0" smtClean="0"/>
              <a:t>.</a:t>
            </a:r>
            <a:r>
              <a:rPr lang="ru-RU" dirty="0"/>
              <a:t> 1 балл за каждый правильный ответ</a:t>
            </a:r>
          </a:p>
          <a:p>
            <a:endParaRPr lang="ru-RU" dirty="0"/>
          </a:p>
        </p:txBody>
      </p:sp>
      <p:sp>
        <p:nvSpPr>
          <p:cNvPr id="13" name="Прямоугольник 12"/>
          <p:cNvSpPr/>
          <p:nvPr/>
        </p:nvSpPr>
        <p:spPr>
          <a:xfrm>
            <a:off x="1250302" y="2392982"/>
            <a:ext cx="10400522" cy="3727900"/>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4239028" y="2542282"/>
            <a:ext cx="4423070" cy="461665"/>
          </a:xfrm>
          <a:prstGeom prst="rect">
            <a:avLst/>
          </a:prstGeom>
        </p:spPr>
        <p:txBody>
          <a:bodyPr wrap="none">
            <a:spAutoFit/>
          </a:bodyPr>
          <a:lstStyle/>
          <a:p>
            <a:r>
              <a:rPr lang="ru-RU" sz="2400" b="1" dirty="0" smtClean="0">
                <a:solidFill>
                  <a:srgbClr val="002060"/>
                </a:solidFill>
              </a:rPr>
              <a:t>Страна</a:t>
            </a:r>
            <a:r>
              <a:rPr lang="ru-RU" sz="2400" b="1" dirty="0">
                <a:solidFill>
                  <a:srgbClr val="002060"/>
                </a:solidFill>
              </a:rPr>
              <a:t>, </a:t>
            </a:r>
            <a:r>
              <a:rPr lang="ru-RU" sz="2400" b="1" dirty="0" smtClean="0">
                <a:solidFill>
                  <a:srgbClr val="002060"/>
                </a:solidFill>
              </a:rPr>
              <a:t>сосед России 1 порядка</a:t>
            </a:r>
            <a:endParaRPr lang="ru-RU" sz="2400" b="1" dirty="0">
              <a:solidFill>
                <a:srgbClr val="002060"/>
              </a:solidFill>
            </a:endParaRPr>
          </a:p>
        </p:txBody>
      </p:sp>
      <p:pic>
        <p:nvPicPr>
          <p:cNvPr id="14" name="Рисунок 13"/>
          <p:cNvPicPr>
            <a:picLocks noChangeAspect="1"/>
          </p:cNvPicPr>
          <p:nvPr/>
        </p:nvPicPr>
        <p:blipFill>
          <a:blip r:embed="rId6"/>
          <a:stretch>
            <a:fillRect/>
          </a:stretch>
        </p:blipFill>
        <p:spPr>
          <a:xfrm>
            <a:off x="2957614" y="3533192"/>
            <a:ext cx="2337089" cy="1846589"/>
          </a:xfrm>
          <a:prstGeom prst="rect">
            <a:avLst/>
          </a:prstGeom>
        </p:spPr>
      </p:pic>
      <p:sp>
        <p:nvSpPr>
          <p:cNvPr id="15" name="Прямоугольник 14"/>
          <p:cNvSpPr/>
          <p:nvPr/>
        </p:nvSpPr>
        <p:spPr>
          <a:xfrm>
            <a:off x="1632247" y="4174084"/>
            <a:ext cx="1044441" cy="18039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 name="Рисунок 15"/>
          <p:cNvPicPr>
            <a:picLocks noChangeAspect="1"/>
          </p:cNvPicPr>
          <p:nvPr/>
        </p:nvPicPr>
        <p:blipFill>
          <a:blip r:embed="rId7"/>
          <a:stretch>
            <a:fillRect/>
          </a:stretch>
        </p:blipFill>
        <p:spPr>
          <a:xfrm>
            <a:off x="5355844" y="4159387"/>
            <a:ext cx="1054699" cy="195089"/>
          </a:xfrm>
          <a:prstGeom prst="rect">
            <a:avLst/>
          </a:prstGeom>
        </p:spPr>
      </p:pic>
      <p:pic>
        <p:nvPicPr>
          <p:cNvPr id="17" name="Рисунок 16"/>
          <p:cNvPicPr>
            <a:picLocks noChangeAspect="1"/>
          </p:cNvPicPr>
          <p:nvPr/>
        </p:nvPicPr>
        <p:blipFill>
          <a:blip r:embed="rId7"/>
          <a:stretch>
            <a:fillRect/>
          </a:stretch>
        </p:blipFill>
        <p:spPr>
          <a:xfrm>
            <a:off x="10411238" y="4133542"/>
            <a:ext cx="1054699" cy="195089"/>
          </a:xfrm>
          <a:prstGeom prst="rect">
            <a:avLst/>
          </a:prstGeom>
        </p:spPr>
      </p:pic>
      <p:pic>
        <p:nvPicPr>
          <p:cNvPr id="18" name="Рисунок 17"/>
          <p:cNvPicPr>
            <a:picLocks noChangeAspect="1"/>
          </p:cNvPicPr>
          <p:nvPr/>
        </p:nvPicPr>
        <p:blipFill>
          <a:blip r:embed="rId7"/>
          <a:stretch>
            <a:fillRect/>
          </a:stretch>
        </p:blipFill>
        <p:spPr>
          <a:xfrm>
            <a:off x="9171652" y="4133542"/>
            <a:ext cx="1054699" cy="195089"/>
          </a:xfrm>
          <a:prstGeom prst="rect">
            <a:avLst/>
          </a:prstGeom>
        </p:spPr>
      </p:pic>
      <p:pic>
        <p:nvPicPr>
          <p:cNvPr id="19" name="Рисунок 18"/>
          <p:cNvPicPr>
            <a:picLocks noChangeAspect="1"/>
          </p:cNvPicPr>
          <p:nvPr/>
        </p:nvPicPr>
        <p:blipFill>
          <a:blip r:embed="rId7"/>
          <a:stretch>
            <a:fillRect/>
          </a:stretch>
        </p:blipFill>
        <p:spPr>
          <a:xfrm>
            <a:off x="7852587" y="4133541"/>
            <a:ext cx="1054699" cy="195089"/>
          </a:xfrm>
          <a:prstGeom prst="rect">
            <a:avLst/>
          </a:prstGeom>
        </p:spPr>
      </p:pic>
      <p:pic>
        <p:nvPicPr>
          <p:cNvPr id="20" name="Рисунок 19"/>
          <p:cNvPicPr>
            <a:picLocks noChangeAspect="1"/>
          </p:cNvPicPr>
          <p:nvPr/>
        </p:nvPicPr>
        <p:blipFill>
          <a:blip r:embed="rId7"/>
          <a:stretch>
            <a:fillRect/>
          </a:stretch>
        </p:blipFill>
        <p:spPr>
          <a:xfrm>
            <a:off x="6595430" y="4133541"/>
            <a:ext cx="1054699" cy="195089"/>
          </a:xfrm>
          <a:prstGeom prst="rect">
            <a:avLst/>
          </a:prstGeom>
        </p:spPr>
      </p:pic>
    </p:spTree>
    <p:extLst>
      <p:ext uri="{BB962C8B-B14F-4D97-AF65-F5344CB8AC3E}">
        <p14:creationId xmlns:p14="http://schemas.microsoft.com/office/powerpoint/2010/main" val="3154468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 y="-12442"/>
            <a:ext cx="12192001" cy="6832757"/>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3" name="Прямоугольник 2"/>
          <p:cNvSpPr/>
          <p:nvPr/>
        </p:nvSpPr>
        <p:spPr>
          <a:xfrm>
            <a:off x="174172" y="802252"/>
            <a:ext cx="11706808" cy="1292662"/>
          </a:xfrm>
          <a:prstGeom prst="rect">
            <a:avLst/>
          </a:prstGeom>
        </p:spPr>
        <p:txBody>
          <a:bodyPr wrap="square">
            <a:spAutoFit/>
          </a:bodyPr>
          <a:lstStyle/>
          <a:p>
            <a:pPr algn="ctr"/>
            <a:r>
              <a:rPr lang="ru-RU" sz="2400" b="1" dirty="0" smtClean="0"/>
              <a:t>«</a:t>
            </a:r>
            <a:r>
              <a:rPr lang="ru-RU" sz="2400" b="1" dirty="0"/>
              <a:t>Там, на неведомых дорожках…»</a:t>
            </a:r>
          </a:p>
          <a:p>
            <a:r>
              <a:rPr lang="ru-RU" dirty="0" smtClean="0"/>
              <a:t>Команда </a:t>
            </a:r>
            <a:r>
              <a:rPr lang="ru-RU" dirty="0"/>
              <a:t>вытягивает карточку с описанием природной </a:t>
            </a:r>
            <a:r>
              <a:rPr lang="ru-RU" dirty="0" smtClean="0"/>
              <a:t>зоны. Определяет </a:t>
            </a:r>
            <a:r>
              <a:rPr lang="ru-RU" dirty="0"/>
              <a:t>название природной зоны-1 балл</a:t>
            </a:r>
          </a:p>
          <a:p>
            <a:r>
              <a:rPr lang="ru-RU" dirty="0" smtClean="0"/>
              <a:t>Подбирает </a:t>
            </a:r>
            <a:r>
              <a:rPr lang="ru-RU" dirty="0"/>
              <a:t>иллюстрации животный и растений, характерной для данной </a:t>
            </a:r>
            <a:r>
              <a:rPr lang="ru-RU" dirty="0" smtClean="0"/>
              <a:t>зоны-1 </a:t>
            </a:r>
            <a:r>
              <a:rPr lang="ru-RU" dirty="0"/>
              <a:t>балл за выбранную карточку + 1 балл за название животного и растения</a:t>
            </a:r>
          </a:p>
        </p:txBody>
      </p:sp>
      <p:sp>
        <p:nvSpPr>
          <p:cNvPr id="4" name="Прямоугольник 3"/>
          <p:cNvSpPr/>
          <p:nvPr/>
        </p:nvSpPr>
        <p:spPr>
          <a:xfrm>
            <a:off x="460310" y="2612571"/>
            <a:ext cx="5237584" cy="1828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dirty="0" smtClean="0">
                <a:solidFill>
                  <a:schemeClr val="tx1"/>
                </a:solidFill>
              </a:rPr>
              <a:t>Важнейшая </a:t>
            </a:r>
            <a:r>
              <a:rPr lang="ru-RU" dirty="0">
                <a:solidFill>
                  <a:schemeClr val="tx1"/>
                </a:solidFill>
              </a:rPr>
              <a:t>особенность – полярный день полярная ночь, а также наличие в течение круглого года снежного и ледяного </a:t>
            </a:r>
            <a:r>
              <a:rPr lang="ru-RU" dirty="0" smtClean="0">
                <a:solidFill>
                  <a:schemeClr val="tx1"/>
                </a:solidFill>
              </a:rPr>
              <a:t>покрова</a:t>
            </a:r>
            <a:endParaRPr lang="ru-RU" dirty="0">
              <a:solidFill>
                <a:schemeClr val="tx1"/>
              </a:solidFill>
            </a:endParaRPr>
          </a:p>
        </p:txBody>
      </p:sp>
      <p:sp>
        <p:nvSpPr>
          <p:cNvPr id="5" name="TextBox 4"/>
          <p:cNvSpPr txBox="1"/>
          <p:nvPr/>
        </p:nvSpPr>
        <p:spPr>
          <a:xfrm>
            <a:off x="2985208" y="3016898"/>
            <a:ext cx="93894" cy="369332"/>
          </a:xfrm>
          <a:prstGeom prst="rect">
            <a:avLst/>
          </a:prstGeom>
          <a:noFill/>
        </p:spPr>
        <p:txBody>
          <a:bodyPr wrap="square" rtlCol="0">
            <a:spAutoFit/>
          </a:bodyPr>
          <a:lstStyle/>
          <a:p>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482432524"/>
              </p:ext>
            </p:extLst>
          </p:nvPr>
        </p:nvGraphicFramePr>
        <p:xfrm>
          <a:off x="6741455" y="2021417"/>
          <a:ext cx="4739950" cy="4727725"/>
        </p:xfrm>
        <a:graphic>
          <a:graphicData uri="http://schemas.openxmlformats.org/drawingml/2006/table">
            <a:tbl>
              <a:tblPr firstRow="1" bandRow="1">
                <a:tableStyleId>{5C22544A-7EE6-4342-B048-85BDC9FD1C3A}</a:tableStyleId>
              </a:tblPr>
              <a:tblGrid>
                <a:gridCol w="1617305">
                  <a:extLst>
                    <a:ext uri="{9D8B030D-6E8A-4147-A177-3AD203B41FA5}">
                      <a16:colId xmlns:a16="http://schemas.microsoft.com/office/drawing/2014/main" xmlns="" val="1891032502"/>
                    </a:ext>
                  </a:extLst>
                </a:gridCol>
                <a:gridCol w="1573764">
                  <a:extLst>
                    <a:ext uri="{9D8B030D-6E8A-4147-A177-3AD203B41FA5}">
                      <a16:colId xmlns:a16="http://schemas.microsoft.com/office/drawing/2014/main" xmlns="" val="3450712342"/>
                    </a:ext>
                  </a:extLst>
                </a:gridCol>
                <a:gridCol w="1548881">
                  <a:extLst>
                    <a:ext uri="{9D8B030D-6E8A-4147-A177-3AD203B41FA5}">
                      <a16:colId xmlns:a16="http://schemas.microsoft.com/office/drawing/2014/main" xmlns="" val="3359831697"/>
                    </a:ext>
                  </a:extLst>
                </a:gridCol>
              </a:tblGrid>
              <a:tr h="370840">
                <a:tc>
                  <a:txBody>
                    <a:bodyPr/>
                    <a:lstStyle/>
                    <a:p>
                      <a:endParaRPr lang="ru-RU" dirty="0" smtClean="0">
                        <a:solidFill>
                          <a:schemeClr val="bg1"/>
                        </a:solidFill>
                      </a:endParaRPr>
                    </a:p>
                    <a:p>
                      <a:endParaRPr lang="ru-RU" dirty="0" smtClean="0">
                        <a:solidFill>
                          <a:schemeClr val="bg1"/>
                        </a:solidFill>
                      </a:endParaRPr>
                    </a:p>
                    <a:p>
                      <a:endParaRPr lang="ru-RU" dirty="0" smtClean="0">
                        <a:solidFill>
                          <a:schemeClr val="bg1"/>
                        </a:solidFill>
                      </a:endParaRPr>
                    </a:p>
                    <a:p>
                      <a:endParaRPr lang="ru-RU" dirty="0" smtClean="0">
                        <a:solidFill>
                          <a:schemeClr val="bg1"/>
                        </a:solidFill>
                      </a:endParaRPr>
                    </a:p>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17763037"/>
                  </a:ext>
                </a:extLst>
              </a:tr>
              <a:tr h="370840">
                <a:tc>
                  <a:txBody>
                    <a:bodyPr/>
                    <a:lstStyle/>
                    <a:p>
                      <a:endParaRPr lang="ru-RU" dirty="0" smtClean="0">
                        <a:solidFill>
                          <a:schemeClr val="bg1"/>
                        </a:solidFill>
                      </a:endParaRPr>
                    </a:p>
                    <a:p>
                      <a:endParaRPr lang="ru-RU" dirty="0" smtClean="0">
                        <a:solidFill>
                          <a:schemeClr val="bg1"/>
                        </a:solidFill>
                      </a:endParaRPr>
                    </a:p>
                    <a:p>
                      <a:endParaRPr lang="ru-RU" dirty="0" smtClean="0">
                        <a:solidFill>
                          <a:schemeClr val="bg1"/>
                        </a:solidFill>
                      </a:endParaRPr>
                    </a:p>
                    <a:p>
                      <a:endParaRPr lang="ru-RU" dirty="0" smtClean="0">
                        <a:solidFill>
                          <a:schemeClr val="bg1"/>
                        </a:solidFill>
                      </a:endParaRPr>
                    </a:p>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217415805"/>
                  </a:ext>
                </a:extLst>
              </a:tr>
              <a:tr h="1801645">
                <a:tc>
                  <a:txBody>
                    <a:bodyPr/>
                    <a:lstStyle/>
                    <a:p>
                      <a:endParaRPr lang="ru-RU" dirty="0" smtClean="0">
                        <a:solidFill>
                          <a:schemeClr val="bg1"/>
                        </a:solidFill>
                      </a:endParaRPr>
                    </a:p>
                    <a:p>
                      <a:endParaRPr lang="ru-RU" dirty="0" smtClean="0">
                        <a:solidFill>
                          <a:schemeClr val="bg1"/>
                        </a:solidFill>
                      </a:endParaRPr>
                    </a:p>
                    <a:p>
                      <a:endParaRPr lang="ru-RU" dirty="0" smtClean="0">
                        <a:solidFill>
                          <a:schemeClr val="bg1"/>
                        </a:solidFill>
                      </a:endParaRPr>
                    </a:p>
                    <a:p>
                      <a:endParaRPr lang="ru-RU" dirty="0" smtClean="0">
                        <a:solidFill>
                          <a:schemeClr val="bg1"/>
                        </a:solidFill>
                      </a:endParaRPr>
                    </a:p>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370291795"/>
                  </a:ext>
                </a:extLst>
              </a:tr>
            </a:tbl>
          </a:graphicData>
        </a:graphic>
      </p:graphicFrame>
      <p:pic>
        <p:nvPicPr>
          <p:cNvPr id="13" name="Рисунок 12"/>
          <p:cNvPicPr>
            <a:picLocks noChangeAspect="1"/>
          </p:cNvPicPr>
          <p:nvPr/>
        </p:nvPicPr>
        <p:blipFill>
          <a:blip r:embed="rId6"/>
          <a:stretch>
            <a:fillRect/>
          </a:stretch>
        </p:blipFill>
        <p:spPr>
          <a:xfrm>
            <a:off x="6859643" y="2099527"/>
            <a:ext cx="1438382" cy="1316850"/>
          </a:xfrm>
          <a:prstGeom prst="rect">
            <a:avLst/>
          </a:prstGeom>
        </p:spPr>
      </p:pic>
      <p:pic>
        <p:nvPicPr>
          <p:cNvPr id="14" name="Рисунок 13"/>
          <p:cNvPicPr>
            <a:picLocks noChangeAspect="1"/>
          </p:cNvPicPr>
          <p:nvPr/>
        </p:nvPicPr>
        <p:blipFill>
          <a:blip r:embed="rId7"/>
          <a:stretch>
            <a:fillRect/>
          </a:stretch>
        </p:blipFill>
        <p:spPr>
          <a:xfrm>
            <a:off x="8416213" y="2076252"/>
            <a:ext cx="1415319" cy="1340125"/>
          </a:xfrm>
          <a:prstGeom prst="rect">
            <a:avLst/>
          </a:prstGeom>
        </p:spPr>
      </p:pic>
      <p:pic>
        <p:nvPicPr>
          <p:cNvPr id="15" name="Рисунок 14"/>
          <p:cNvPicPr>
            <a:picLocks noChangeAspect="1"/>
          </p:cNvPicPr>
          <p:nvPr/>
        </p:nvPicPr>
        <p:blipFill>
          <a:blip r:embed="rId8"/>
          <a:stretch>
            <a:fillRect/>
          </a:stretch>
        </p:blipFill>
        <p:spPr>
          <a:xfrm>
            <a:off x="10005704" y="2094913"/>
            <a:ext cx="1358981" cy="1321463"/>
          </a:xfrm>
          <a:prstGeom prst="rect">
            <a:avLst/>
          </a:prstGeom>
        </p:spPr>
      </p:pic>
      <p:pic>
        <p:nvPicPr>
          <p:cNvPr id="16" name="Рисунок 15"/>
          <p:cNvPicPr>
            <a:picLocks noChangeAspect="1"/>
          </p:cNvPicPr>
          <p:nvPr/>
        </p:nvPicPr>
        <p:blipFill>
          <a:blip r:embed="rId9"/>
          <a:stretch>
            <a:fillRect/>
          </a:stretch>
        </p:blipFill>
        <p:spPr>
          <a:xfrm>
            <a:off x="6859643" y="3526971"/>
            <a:ext cx="1438382" cy="1337387"/>
          </a:xfrm>
          <a:prstGeom prst="rect">
            <a:avLst/>
          </a:prstGeom>
        </p:spPr>
      </p:pic>
      <p:pic>
        <p:nvPicPr>
          <p:cNvPr id="17" name="Рисунок 16"/>
          <p:cNvPicPr>
            <a:picLocks noChangeAspect="1"/>
          </p:cNvPicPr>
          <p:nvPr/>
        </p:nvPicPr>
        <p:blipFill>
          <a:blip r:embed="rId10"/>
          <a:stretch>
            <a:fillRect/>
          </a:stretch>
        </p:blipFill>
        <p:spPr>
          <a:xfrm>
            <a:off x="8484278" y="3526971"/>
            <a:ext cx="1372704" cy="1387391"/>
          </a:xfrm>
          <a:prstGeom prst="rect">
            <a:avLst/>
          </a:prstGeom>
        </p:spPr>
      </p:pic>
      <p:pic>
        <p:nvPicPr>
          <p:cNvPr id="18" name="Рисунок 17"/>
          <p:cNvPicPr>
            <a:picLocks noChangeAspect="1"/>
          </p:cNvPicPr>
          <p:nvPr/>
        </p:nvPicPr>
        <p:blipFill>
          <a:blip r:embed="rId11"/>
          <a:stretch>
            <a:fillRect/>
          </a:stretch>
        </p:blipFill>
        <p:spPr>
          <a:xfrm>
            <a:off x="10002674" y="3526971"/>
            <a:ext cx="1417995" cy="1337061"/>
          </a:xfrm>
          <a:prstGeom prst="rect">
            <a:avLst/>
          </a:prstGeom>
        </p:spPr>
      </p:pic>
      <p:pic>
        <p:nvPicPr>
          <p:cNvPr id="19" name="Рисунок 18"/>
          <p:cNvPicPr>
            <a:picLocks noChangeAspect="1"/>
          </p:cNvPicPr>
          <p:nvPr/>
        </p:nvPicPr>
        <p:blipFill>
          <a:blip r:embed="rId12"/>
          <a:stretch>
            <a:fillRect/>
          </a:stretch>
        </p:blipFill>
        <p:spPr>
          <a:xfrm>
            <a:off x="6859643" y="5028210"/>
            <a:ext cx="1431242" cy="1615185"/>
          </a:xfrm>
          <a:prstGeom prst="rect">
            <a:avLst/>
          </a:prstGeom>
        </p:spPr>
      </p:pic>
      <p:pic>
        <p:nvPicPr>
          <p:cNvPr id="20" name="Рисунок 19"/>
          <p:cNvPicPr>
            <a:picLocks noChangeAspect="1"/>
          </p:cNvPicPr>
          <p:nvPr/>
        </p:nvPicPr>
        <p:blipFill>
          <a:blip r:embed="rId13"/>
          <a:stretch>
            <a:fillRect/>
          </a:stretch>
        </p:blipFill>
        <p:spPr>
          <a:xfrm>
            <a:off x="8425078" y="5009747"/>
            <a:ext cx="1431904" cy="1633648"/>
          </a:xfrm>
          <a:prstGeom prst="rect">
            <a:avLst/>
          </a:prstGeom>
        </p:spPr>
      </p:pic>
      <p:pic>
        <p:nvPicPr>
          <p:cNvPr id="21" name="Рисунок 20"/>
          <p:cNvPicPr>
            <a:picLocks noChangeAspect="1"/>
          </p:cNvPicPr>
          <p:nvPr/>
        </p:nvPicPr>
        <p:blipFill>
          <a:blip r:embed="rId14"/>
          <a:stretch>
            <a:fillRect/>
          </a:stretch>
        </p:blipFill>
        <p:spPr>
          <a:xfrm>
            <a:off x="10002674" y="5009747"/>
            <a:ext cx="1417995" cy="1633647"/>
          </a:xfrm>
          <a:prstGeom prst="rect">
            <a:avLst/>
          </a:prstGeom>
        </p:spPr>
      </p:pic>
    </p:spTree>
    <p:extLst>
      <p:ext uri="{BB962C8B-B14F-4D97-AF65-F5344CB8AC3E}">
        <p14:creationId xmlns:p14="http://schemas.microsoft.com/office/powerpoint/2010/main" val="457374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1" y="0"/>
            <a:ext cx="12347511" cy="6858001"/>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3" name="TextBox 2"/>
          <p:cNvSpPr txBox="1"/>
          <p:nvPr/>
        </p:nvSpPr>
        <p:spPr>
          <a:xfrm>
            <a:off x="279918" y="783771"/>
            <a:ext cx="11513976" cy="1015663"/>
          </a:xfrm>
          <a:prstGeom prst="rect">
            <a:avLst/>
          </a:prstGeom>
          <a:noFill/>
        </p:spPr>
        <p:txBody>
          <a:bodyPr wrap="square" rtlCol="0">
            <a:spAutoFit/>
          </a:bodyPr>
          <a:lstStyle/>
          <a:p>
            <a:pPr algn="ctr"/>
            <a:r>
              <a:rPr lang="ru-RU" sz="2400" b="1" dirty="0" smtClean="0"/>
              <a:t>«</a:t>
            </a:r>
            <a:r>
              <a:rPr lang="ru-RU" sz="2400" b="1" dirty="0"/>
              <a:t>Россия-моя страна»</a:t>
            </a:r>
          </a:p>
          <a:p>
            <a:r>
              <a:rPr lang="ru-RU" dirty="0" smtClean="0"/>
              <a:t>Ведущий </a:t>
            </a:r>
            <a:r>
              <a:rPr lang="ru-RU" dirty="0"/>
              <a:t>называет субъект, участники игры-столицу</a:t>
            </a:r>
          </a:p>
          <a:p>
            <a:r>
              <a:rPr lang="ru-RU" dirty="0"/>
              <a:t>За каждый правильный ответ -1 балл</a:t>
            </a:r>
          </a:p>
        </p:txBody>
      </p:sp>
      <p:pic>
        <p:nvPicPr>
          <p:cNvPr id="4" name="Рисунок 3"/>
          <p:cNvPicPr>
            <a:picLocks noChangeAspect="1"/>
          </p:cNvPicPr>
          <p:nvPr/>
        </p:nvPicPr>
        <p:blipFill>
          <a:blip r:embed="rId6"/>
          <a:stretch>
            <a:fillRect/>
          </a:stretch>
        </p:blipFill>
        <p:spPr>
          <a:xfrm>
            <a:off x="2401077" y="1394986"/>
            <a:ext cx="7993225" cy="4755149"/>
          </a:xfrm>
          <a:prstGeom prst="rect">
            <a:avLst/>
          </a:prstGeom>
        </p:spPr>
      </p:pic>
      <p:pic>
        <p:nvPicPr>
          <p:cNvPr id="17" name="Рисунок 16"/>
          <p:cNvPicPr>
            <a:picLocks noChangeAspect="1"/>
          </p:cNvPicPr>
          <p:nvPr/>
        </p:nvPicPr>
        <p:blipFill>
          <a:blip r:embed="rId7"/>
          <a:stretch>
            <a:fillRect/>
          </a:stretch>
        </p:blipFill>
        <p:spPr>
          <a:xfrm>
            <a:off x="734060" y="4764833"/>
            <a:ext cx="1703783" cy="1730827"/>
          </a:xfrm>
          <a:prstGeom prst="rect">
            <a:avLst/>
          </a:prstGeom>
        </p:spPr>
      </p:pic>
    </p:spTree>
    <p:extLst>
      <p:ext uri="{BB962C8B-B14F-4D97-AF65-F5344CB8AC3E}">
        <p14:creationId xmlns:p14="http://schemas.microsoft.com/office/powerpoint/2010/main" val="400579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Lst>
          </a:blip>
          <a:stretch>
            <a:fillRect/>
          </a:stretch>
        </p:blipFill>
        <p:spPr>
          <a:xfrm>
            <a:off x="0" y="25243"/>
            <a:ext cx="12192001" cy="6832757"/>
          </a:xfrm>
          <a:prstGeom prst="rect">
            <a:avLst/>
          </a:prstGeom>
        </p:spPr>
      </p:pic>
      <p:pic>
        <p:nvPicPr>
          <p:cNvPr id="7" name="Рисунок 6"/>
          <p:cNvPicPr>
            <a:picLocks noChangeAspect="1"/>
          </p:cNvPicPr>
          <p:nvPr/>
        </p:nvPicPr>
        <p:blipFill>
          <a:blip r:embed="rId4"/>
          <a:stretch>
            <a:fillRect/>
          </a:stretch>
        </p:blipFill>
        <p:spPr>
          <a:xfrm>
            <a:off x="-1" y="0"/>
            <a:ext cx="1990532" cy="684246"/>
          </a:xfrm>
          <a:prstGeom prst="rect">
            <a:avLst/>
          </a:prstGeom>
        </p:spPr>
      </p:pic>
      <p:pic>
        <p:nvPicPr>
          <p:cNvPr id="8" name="Рисунок 7"/>
          <p:cNvPicPr>
            <a:picLocks noChangeAspect="1"/>
          </p:cNvPicPr>
          <p:nvPr/>
        </p:nvPicPr>
        <p:blipFill>
          <a:blip r:embed="rId5"/>
          <a:stretch>
            <a:fillRect/>
          </a:stretch>
        </p:blipFill>
        <p:spPr>
          <a:xfrm>
            <a:off x="5970418" y="-2877"/>
            <a:ext cx="1989358" cy="682811"/>
          </a:xfrm>
          <a:prstGeom prst="rect">
            <a:avLst/>
          </a:prstGeom>
        </p:spPr>
      </p:pic>
      <p:pic>
        <p:nvPicPr>
          <p:cNvPr id="9" name="Рисунок 8"/>
          <p:cNvPicPr>
            <a:picLocks noChangeAspect="1"/>
          </p:cNvPicPr>
          <p:nvPr/>
        </p:nvPicPr>
        <p:blipFill>
          <a:blip r:embed="rId5"/>
          <a:stretch>
            <a:fillRect/>
          </a:stretch>
        </p:blipFill>
        <p:spPr>
          <a:xfrm>
            <a:off x="3979887" y="-2877"/>
            <a:ext cx="1990532" cy="682811"/>
          </a:xfrm>
          <a:prstGeom prst="rect">
            <a:avLst/>
          </a:prstGeom>
        </p:spPr>
      </p:pic>
      <p:pic>
        <p:nvPicPr>
          <p:cNvPr id="10" name="Рисунок 9"/>
          <p:cNvPicPr>
            <a:picLocks noChangeAspect="1"/>
          </p:cNvPicPr>
          <p:nvPr/>
        </p:nvPicPr>
        <p:blipFill>
          <a:blip r:embed="rId5"/>
          <a:stretch>
            <a:fillRect/>
          </a:stretch>
        </p:blipFill>
        <p:spPr>
          <a:xfrm>
            <a:off x="1989356" y="4310"/>
            <a:ext cx="1991705" cy="682811"/>
          </a:xfrm>
          <a:prstGeom prst="rect">
            <a:avLst/>
          </a:prstGeom>
        </p:spPr>
      </p:pic>
      <p:pic>
        <p:nvPicPr>
          <p:cNvPr id="11" name="Рисунок 10"/>
          <p:cNvPicPr>
            <a:picLocks noChangeAspect="1"/>
          </p:cNvPicPr>
          <p:nvPr/>
        </p:nvPicPr>
        <p:blipFill>
          <a:blip r:embed="rId5"/>
          <a:stretch>
            <a:fillRect/>
          </a:stretch>
        </p:blipFill>
        <p:spPr>
          <a:xfrm>
            <a:off x="10075887" y="4310"/>
            <a:ext cx="2085013" cy="682811"/>
          </a:xfrm>
          <a:prstGeom prst="rect">
            <a:avLst/>
          </a:prstGeom>
        </p:spPr>
      </p:pic>
      <p:pic>
        <p:nvPicPr>
          <p:cNvPr id="12" name="Рисунок 11"/>
          <p:cNvPicPr>
            <a:picLocks noChangeAspect="1"/>
          </p:cNvPicPr>
          <p:nvPr/>
        </p:nvPicPr>
        <p:blipFill>
          <a:blip r:embed="rId5"/>
          <a:stretch>
            <a:fillRect/>
          </a:stretch>
        </p:blipFill>
        <p:spPr>
          <a:xfrm>
            <a:off x="7959775" y="-2878"/>
            <a:ext cx="2116112" cy="682811"/>
          </a:xfrm>
          <a:prstGeom prst="rect">
            <a:avLst/>
          </a:prstGeom>
        </p:spPr>
      </p:pic>
      <p:sp>
        <p:nvSpPr>
          <p:cNvPr id="3" name="Прямоугольник 2"/>
          <p:cNvSpPr/>
          <p:nvPr/>
        </p:nvSpPr>
        <p:spPr>
          <a:xfrm>
            <a:off x="223936" y="933262"/>
            <a:ext cx="11507754" cy="1015663"/>
          </a:xfrm>
          <a:prstGeom prst="rect">
            <a:avLst/>
          </a:prstGeom>
        </p:spPr>
        <p:txBody>
          <a:bodyPr wrap="square">
            <a:spAutoFit/>
          </a:bodyPr>
          <a:lstStyle/>
          <a:p>
            <a:pPr algn="ctr"/>
            <a:r>
              <a:rPr lang="ru-RU" sz="2400" b="1" dirty="0" smtClean="0"/>
              <a:t>«</a:t>
            </a:r>
            <a:r>
              <a:rPr lang="ru-RU" sz="2400" b="1" dirty="0"/>
              <a:t>Удивительная планета. Географические рекорды»</a:t>
            </a:r>
          </a:p>
          <a:p>
            <a:r>
              <a:rPr lang="ru-RU" dirty="0"/>
              <a:t>Знание природных рекордов</a:t>
            </a:r>
          </a:p>
          <a:p>
            <a:r>
              <a:rPr lang="ru-RU" dirty="0"/>
              <a:t>За каждый правильный ответ -1 балл</a:t>
            </a:r>
          </a:p>
        </p:txBody>
      </p:sp>
      <p:pic>
        <p:nvPicPr>
          <p:cNvPr id="4" name="Рисунок 3"/>
          <p:cNvPicPr>
            <a:picLocks noChangeAspect="1"/>
          </p:cNvPicPr>
          <p:nvPr/>
        </p:nvPicPr>
        <p:blipFill>
          <a:blip r:embed="rId6"/>
          <a:stretch>
            <a:fillRect/>
          </a:stretch>
        </p:blipFill>
        <p:spPr>
          <a:xfrm>
            <a:off x="6490190" y="1509487"/>
            <a:ext cx="5241500" cy="5176790"/>
          </a:xfrm>
          <a:prstGeom prst="rect">
            <a:avLst/>
          </a:prstGeom>
        </p:spPr>
      </p:pic>
      <p:sp>
        <p:nvSpPr>
          <p:cNvPr id="13" name="Прямоугольник 12"/>
          <p:cNvSpPr/>
          <p:nvPr/>
        </p:nvSpPr>
        <p:spPr>
          <a:xfrm>
            <a:off x="467683" y="2944066"/>
            <a:ext cx="5778760" cy="136849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1308011" y="3156967"/>
            <a:ext cx="3773534" cy="830997"/>
          </a:xfrm>
          <a:prstGeom prst="rect">
            <a:avLst/>
          </a:prstGeom>
        </p:spPr>
        <p:txBody>
          <a:bodyPr wrap="none">
            <a:spAutoFit/>
          </a:bodyPr>
          <a:lstStyle/>
          <a:p>
            <a:pPr algn="ctr"/>
            <a:r>
              <a:rPr lang="ru-RU" sz="2400" b="1" i="1" dirty="0" smtClean="0">
                <a:solidFill>
                  <a:srgbClr val="002060"/>
                </a:solidFill>
              </a:rPr>
              <a:t>Какое </a:t>
            </a:r>
            <a:r>
              <a:rPr lang="ru-RU" sz="2400" b="1" i="1" dirty="0">
                <a:solidFill>
                  <a:srgbClr val="002060"/>
                </a:solidFill>
              </a:rPr>
              <a:t>море самое </a:t>
            </a:r>
            <a:r>
              <a:rPr lang="ru-RU" sz="2400" b="1" i="1" dirty="0" smtClean="0">
                <a:solidFill>
                  <a:srgbClr val="002060"/>
                </a:solidFill>
              </a:rPr>
              <a:t>солёное</a:t>
            </a:r>
          </a:p>
          <a:p>
            <a:pPr algn="ctr"/>
            <a:r>
              <a:rPr lang="ru-RU" sz="2400" b="1" i="1" dirty="0" smtClean="0">
                <a:solidFill>
                  <a:srgbClr val="002060"/>
                </a:solidFill>
              </a:rPr>
              <a:t> </a:t>
            </a:r>
            <a:r>
              <a:rPr lang="ru-RU" sz="2400" b="1" i="1" dirty="0">
                <a:solidFill>
                  <a:srgbClr val="002060"/>
                </a:solidFill>
              </a:rPr>
              <a:t>и самое теплое?</a:t>
            </a:r>
          </a:p>
        </p:txBody>
      </p:sp>
    </p:spTree>
    <p:extLst>
      <p:ext uri="{BB962C8B-B14F-4D97-AF65-F5344CB8AC3E}">
        <p14:creationId xmlns:p14="http://schemas.microsoft.com/office/powerpoint/2010/main" val="400455040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TotalTime>
  <Words>505</Words>
  <Application>Microsoft Office PowerPoint</Application>
  <PresentationFormat>Произвольный</PresentationFormat>
  <Paragraphs>112</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Наталья</dc:creator>
  <cp:lastModifiedBy>Учитель</cp:lastModifiedBy>
  <cp:revision>47</cp:revision>
  <dcterms:created xsi:type="dcterms:W3CDTF">2024-07-30T09:25:04Z</dcterms:created>
  <dcterms:modified xsi:type="dcterms:W3CDTF">2024-08-26T07:08:37Z</dcterms:modified>
</cp:coreProperties>
</file>