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1" r:id="rId2"/>
    <p:sldId id="265" r:id="rId3"/>
    <p:sldId id="262" r:id="rId4"/>
    <p:sldId id="263" r:id="rId5"/>
    <p:sldId id="266" r:id="rId6"/>
    <p:sldId id="283" r:id="rId7"/>
    <p:sldId id="282" r:id="rId8"/>
    <p:sldId id="281" r:id="rId9"/>
    <p:sldId id="267" r:id="rId10"/>
    <p:sldId id="279" r:id="rId11"/>
    <p:sldId id="280" r:id="rId12"/>
    <p:sldId id="276" r:id="rId13"/>
    <p:sldId id="277" r:id="rId14"/>
    <p:sldId id="278" r:id="rId15"/>
    <p:sldId id="274" r:id="rId16"/>
    <p:sldId id="275" r:id="rId17"/>
    <p:sldId id="269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592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48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893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5847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162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598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582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627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2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37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32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70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38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91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88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578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23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A11C99-E609-4F6B-934F-FCCC194CB755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18FC1D-EE1D-4BF6-9247-1325A05A4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82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edspecial.ru/wiki/%D0%90%D0%BB%D0%BA%D0%BE%D0%B3%D0%BE%D0%BB%D0%B8%D0%B7%D0%BC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edspecial.ru/wiki/%D0%A0%D0%B8%D1%81%D0%B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91" y="365125"/>
            <a:ext cx="11969809" cy="211315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Информационно-разъяснительная деятельность с родителями по профилактике семейного насилия и жестокого обращения.</a:t>
            </a:r>
            <a:endParaRPr lang="ru-RU" sz="3200" dirty="0"/>
          </a:p>
        </p:txBody>
      </p:sp>
      <p:pic>
        <p:nvPicPr>
          <p:cNvPr id="4" name="Рисунок 3" descr="https://ds05.infourok.ru/uploads/ex/07de/000c15cd-79f2e9db/img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21" t="45439" r="21504"/>
          <a:stretch/>
        </p:blipFill>
        <p:spPr bwMode="auto">
          <a:xfrm>
            <a:off x="752030" y="2927263"/>
            <a:ext cx="5272755" cy="31619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3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708591"/>
            <a:ext cx="11305538" cy="2858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Факторы </a:t>
            </a:r>
            <a:r>
              <a:rPr lang="ru-RU" b="1" dirty="0"/>
              <a:t>риска жестокого обращения с детьми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7110"/>
            <a:ext cx="11989750" cy="5093294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то, что жестокое обращение с детьми встречается во всех семьях, даже тех, которые выглядят очень благополучными для окружающих, все же есть некоторые обстоятельства, увеличивающие риск жестокого обращения с детьми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 в семье.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Насилие в семье, происходящее на глазах ребенка, является сильнейшим травмирующим фактором само по себе.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супруг начал регулярно избивать жену – лучшим способом защиты детей является разрыв такого брака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 и наркомания.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Жизнь в семье с 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Алкоголизм"/>
              </a:rPr>
              <a:t>алкоголиком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 наркоманом – трудное испытание для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Пьяные родители не в состоянии заботиться о своих детях, принимать правильные родительские решения и контролировать свои, часто опасные, импульсы. </a:t>
            </a:r>
          </a:p>
        </p:txBody>
      </p:sp>
    </p:spTree>
    <p:extLst>
      <p:ext uri="{BB962C8B-B14F-4D97-AF65-F5344CB8AC3E}">
        <p14:creationId xmlns:p14="http://schemas.microsoft.com/office/powerpoint/2010/main" xmlns="" val="4800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163773"/>
            <a:ext cx="11859905" cy="6496333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заболевание члена семьи без адекватного лечения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больной родитель часто бросает своих детей без присмотра, или быстро вспыхивает беспричинным гневом. Адекватное лечение психического заболевания нередко позволяет избежать этих явлений и улучшает качество заботы о детях.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навыков воспитания детей.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Некоторые родители не имеют самых базовых навыков ухода за ребенком и его воспитания. Например, родители-подростки могут иметь нереалистичные представления о том, что требуется для ухода за маленькими детьми. Или родители, которые сами были жертвами жестокого обращения в детстве, просто не представляют, что собственных детей можно воспитывать как-то иначе. 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и отсутствие поддержки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Воспитание ребенка – это серьезный труд, особенно если это приходится делать в одиночку, без поддержки со стороны семьи, друзей или общества; особенно если родитель испытывает серьезные финансовые трудности. Уход за ребенком с инвалидностью, особыми потребностями в уходе, или со сложностями в поведении - также является серьезной проблемой. Крайне важно получать эмоциональную и физическую поддержку в таких ситуациях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34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52" y="5350933"/>
            <a:ext cx="12067347" cy="150706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Как Распознать </a:t>
            </a:r>
            <a:r>
              <a:rPr lang="ru-RU" sz="2800" b="1" dirty="0"/>
              <a:t>неподобающее поведение в самом себе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30" y="150126"/>
            <a:ext cx="11914496" cy="53772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узнать, что Вы сами пересекли черту? 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можете остановить свой гнев. Вы иногда трясете ребенка, или швыряете его. Вы кричите на него во всю глотку, и не можете остановить себя.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чувствуете эмоциональную отрешенность от своего ребенка. Вы нередко чувствуете себя настолько перегруженным, что у Вас нет никакого желания заниматься ребенком. День идет за днем, и вы просто хотите, чтобы в доме была тишина, чтобы ребенок просто оставил вас в покое. 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Удовлетворение повседневных потребностей вашего ребенка кажется вам невозможным. Если у вас не получается ежедневно пеленать ребенка, кормить или отводить в школу – это признак того, что ситуация выходит из под контроля. 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just">
              <a:spcBef>
                <a:spcPts val="0"/>
              </a:spcBef>
              <a:spcAft>
                <a:spcPts val="0"/>
              </a:spcAft>
            </a:pPr>
            <a:r>
              <a:rPr lang="ru-RU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Другие люди выражают озабоченность ситуацией в вашей семье. Это может вызывать у вас гнев в отношении их, вы можете считать, что это не их дело. Возможно, вы правы. И все же, внимательно обдумайте то, что они говорят. Не являются ли их претензии справедливыми? 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3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4" y="5922235"/>
            <a:ext cx="8594769" cy="82419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разорвать порочный круг жестокого обращения с детьми?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8" descr="https://pbs.twimg.com/media/Ea_14hoU8AAFH9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8136" y="0"/>
            <a:ext cx="2883863" cy="386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370" y="95534"/>
            <a:ext cx="9063517" cy="53908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советов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Узнайте, что является нормой в каждом возрасте ребенка, а что нет. Читайте книги по воспитанию детей. Если вы будете обладать верными знаниями, то не будете требовать невозможного от своего ребенка, и это поможет вам избежать разочарования и гнева на обычное поведение ребенка. Например, новорожденные вовсе не должны спать всю ночь без еды, а малыши совсем не собираются спокойно сидеть на одном месте долгое время. </a:t>
            </a:r>
          </a:p>
          <a:p>
            <a:pPr marL="0" lvl="0"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Осваивайте новые родительские навыки. Мало сдерживать негативные эмоции, мало знать, как не следует поступать – крайне важно знать, что следует делать вместо всего этого. Начните с изучения правильных методов воспитания, и установления четких правил и границ для ваших детей.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семинары являются лишь некоторыми способами получения этой информации и этих навыков. Вы также можете обратиться за помощью к другим родителям, нередко именно от них можно получить удивительно простые и действенные советы и рекомендации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1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79" y="122830"/>
            <a:ext cx="11914494" cy="6509982"/>
          </a:xfrm>
        </p:spPr>
        <p:txBody>
          <a:bodyPr>
            <a:normAutofit/>
          </a:bodyPr>
          <a:lstStyle/>
          <a:p>
            <a:pPr lvl="0"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Позаботьтесь о себе.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вы сами не получаете достаточного отдыха и поддержки, или чувствуете себя разбитым и усталым, то вы гораздо легче сможете поддаться гневу. Недосыпание, столь частое среди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вас более раздражительным и уставшим – а это именно то, чего вы пытаетесь избежать. </a:t>
            </a:r>
          </a:p>
          <a:p>
            <a:pPr lvl="0"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Получите профессиональную помощь.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Разорвать круг семейного насилия может быть очень трудно. Если вы не можете остановить себя, несмотря на все усилия – знайте, пришло время обратиться за помощью к профессионалам. Это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психолог, школа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или консультация психиатра. Это иногда нелегко осознать и нелегко сделать. Соберите волю в кулак и сделайте это, наградой вам будет благодарность и любовь собственных детей. </a:t>
            </a:r>
          </a:p>
          <a:p>
            <a:pPr lvl="0"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Узнайте, как можно контролировать свои эмоции.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шаг к достижению этого контроля – осознание того, что негативные эмоции существуют. Если Вы сами подверглись жестокому обращению в детстве, то у вас могут быть серьезные трудности со спектром эмоций. Будучи ребенком, Вы, возможно, отрицали или подавляли их, и теперь они выплескиваются без вашего контроля.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40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29" y="5350933"/>
            <a:ext cx="11716284" cy="1507067"/>
          </a:xfrm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r>
              <a:rPr lang="ru-RU" b="1" dirty="0"/>
              <a:t>Мифы и факты о жестоком обращении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5" y="523429"/>
            <a:ext cx="11810798" cy="49493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№ 1: Жестокое обращение – это только когда родители избивают ребенка.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Физическое насилие является лишь одним из видов жестокого обращения с детьми. Пренебрежение и эмоциональное насилие могут быть столь же разрушительными для ребенка, а их меньшая заметность – значительно снижает шанс вмешательства в ситуацию третьих лиц и выявления проблемы.  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№ 2: Только плохие люди жестоко обращаются со своими детьми.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Несмотря на кажущуюся очевидность такого мнения, мир все же не делится на «черное» и «белое». Не все эти родители вредят своим детям намеренно. Многие из них сами стали жертвами насилия в детстве, и просто копируют эту модель поведения на своих детях. Другие страдают от психических заболеваний, или от наркотической зависимости.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31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825" y="162370"/>
            <a:ext cx="11910796" cy="669563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Миф № 3: Жестокое обращение с детьми никогда не случается в «хороших» семьях.</a:t>
            </a:r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Факт: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Жестокое обращение с детьми случается не только в бедных семьях или плохих районах. Эта проблема лежит вне расовых, экономических или культурных границ. Есть некоторые семьи, кажущиеся всем образцовыми, однако за дверями их домов скрываются очень неприглядные вещи. </a:t>
            </a:r>
            <a:endParaRPr lang="ru-RU" sz="3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Миф 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4: Большинство детей страдает от рук незнакомцев. </a:t>
            </a:r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Насилие со стороны незнакомых людей случается, однако в большинстве случаев агрессором является член семьи или ближайший друг семьи. </a:t>
            </a:r>
            <a:endParaRPr lang="ru-RU" sz="3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Миф 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5: Из детей, подвергшихся жестокому обращению, всегда вырастают жестокие люди.</a:t>
            </a:r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Да, эти дети находятся в группе </a:t>
            </a:r>
            <a:r>
              <a:rPr lang="ru-RU" sz="31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Риск"/>
              </a:rPr>
              <a:t>риска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 нередко бессознательно воспроизводят модель жестокого поведения на собственных детях. С другой стороны, многие взрослые, пережившие жестокое обращение в свой адрес, имеют очень сильную мотивацию уберечь собственных детей от того, через что прошли они сами, и потому становятся отличными родителями.</a:t>
            </a:r>
          </a:p>
          <a:p>
            <a:pPr marL="0" indent="0" algn="just">
              <a:buNone/>
            </a:pP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46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485141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предотвратить жестокое обращение с ребенком (советы для родителей)</a:t>
            </a:r>
            <a:endParaRPr lang="ru-RU" dirty="0"/>
          </a:p>
        </p:txBody>
      </p:sp>
      <p:pic>
        <p:nvPicPr>
          <p:cNvPr id="4" name="Объект 3" descr="https://ds03.infourok.ru/uploads/ex/119b/00036cfa-15e1b666/img2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88" t="24842" r="14838" b="4676"/>
          <a:stretch/>
        </p:blipFill>
        <p:spPr bwMode="auto">
          <a:xfrm>
            <a:off x="1486968" y="478565"/>
            <a:ext cx="6084606" cy="415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54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613470" cy="42878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 вам прочитать отрывок произведения Джерома Дэвида Сэлинджера «Над пропастью во ржи». </a:t>
            </a:r>
          </a:p>
          <a:p>
            <a:pPr marL="0" indent="0" algn="just"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повести видел дело своей жизни: «Знаешь, кем бы я хотел быть? Понимаешь, я себе представил, как маленькие ребятишки играют вечером в огромном поле во ржи. Тысячи малышей и кругом – ни души, ни одного взрослого, кроме меня. А я стою на самом краю обрыва, над пропастью, понимаешь? И моё дело – ловить ребятишек, чтобы они не сорвались в пропасть…. Вот и вся моя работа»,</a:t>
            </a:r>
          </a:p>
        </p:txBody>
      </p:sp>
    </p:spTree>
    <p:extLst>
      <p:ext uri="{BB962C8B-B14F-4D97-AF65-F5344CB8AC3E}">
        <p14:creationId xmlns:p14="http://schemas.microsoft.com/office/powerpoint/2010/main" xmlns="" val="33739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5" y="4817660"/>
            <a:ext cx="11750723" cy="162408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Направления предупреждающей деятельности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218364"/>
            <a:ext cx="11505063" cy="4708478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Психолого-педагогическое просвещение родителей по вопросам воспитания детей, профилактике асоциального поведения несовершеннолетних и защите их прав.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Разъяснительные беседы с родителями об ответственности за жестокое обращение с ребенком,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Заседания Советов профилактики,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Консультативная деятельность,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Памятки, буклеты, рекомендации,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Активизация воспитательной деятельности родителей: привлечение родителей к организации внеурочной деятельности, спортивных и досуговых мероприятий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2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65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берется жестокое обращение с ребенком?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842" y="1141962"/>
            <a:ext cx="10515600" cy="43513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Некомпетентность. Отсутствие знаний возрастной психологии, нежелание заниматься воспитанием ребенка, решать его проблемы, страх перед неожиданным поведением ребенка приводит к использованию родителями самых примитивных методов регуляции поведения – физическому насилию.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Отсутствие саморегуляции. Неспособность контролировать свои эмоции, страх, раздражение, стремление перенести ответственность за свои проблемы на другого – более слабого и зависимого человека, которым чаще всего оказывается собственный ребенок.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Наследственность и традиции. Родители считают насилие эффективным методом воспитания, потому, что с ними обращались точно также и они уверены, что делают это во благо своего ребенка.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4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Как это влияет на ребенка?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329" y="42729"/>
            <a:ext cx="10977784" cy="4351338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Жестокость формирует две основные модели поведения ребенка 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endParaRPr lang="ru-RU" dirty="0" smtClean="0"/>
          </a:p>
        </p:txBody>
      </p:sp>
      <p:sp>
        <p:nvSpPr>
          <p:cNvPr id="5" name="Овал 4"/>
          <p:cNvSpPr/>
          <p:nvPr/>
        </p:nvSpPr>
        <p:spPr>
          <a:xfrm>
            <a:off x="315583" y="2887373"/>
            <a:ext cx="5410035" cy="1935704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smtClean="0">
                <a:solidFill>
                  <a:schemeClr val="bg1"/>
                </a:solidFill>
              </a:rPr>
              <a:t>Ребенок агрессор, считающий</a:t>
            </a:r>
          </a:p>
          <a:p>
            <a:r>
              <a:rPr lang="ru-RU" i="1" smtClean="0">
                <a:solidFill>
                  <a:schemeClr val="bg1"/>
                </a:solidFill>
              </a:rPr>
              <a:t> насилие нормой поведения</a:t>
            </a:r>
          </a:p>
          <a:p>
            <a:pPr algn="ctr"/>
            <a:endParaRPr lang="ru-RU" i="1" dirty="0"/>
          </a:p>
        </p:txBody>
      </p:sp>
      <p:sp>
        <p:nvSpPr>
          <p:cNvPr id="4" name="Стрелка вниз 3"/>
          <p:cNvSpPr/>
          <p:nvPr/>
        </p:nvSpPr>
        <p:spPr>
          <a:xfrm rot="2444781">
            <a:off x="4144711" y="1953480"/>
            <a:ext cx="484632" cy="978408"/>
          </a:xfrm>
          <a:prstGeom prst="downArrow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852445" y="2740988"/>
            <a:ext cx="5470733" cy="1885603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r>
              <a:rPr lang="ru-RU" dirty="0" smtClean="0"/>
              <a:t>Пассивный </a:t>
            </a:r>
            <a:r>
              <a:rPr lang="ru-RU" dirty="0"/>
              <a:t>и запуганный ребенок, </a:t>
            </a:r>
          </a:p>
          <a:p>
            <a:pPr algn="ctr"/>
            <a:r>
              <a:rPr lang="ru-RU" dirty="0"/>
              <a:t>неспособный взаимодействовать</a:t>
            </a:r>
          </a:p>
          <a:p>
            <a:pPr algn="ctr"/>
            <a:r>
              <a:rPr lang="ru-RU" dirty="0"/>
              <a:t> с внешним миром</a:t>
            </a:r>
          </a:p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9461048">
            <a:off x="6801029" y="1963447"/>
            <a:ext cx="484632" cy="978408"/>
          </a:xfrm>
          <a:prstGeom prst="down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950" y="5224072"/>
            <a:ext cx="9434557" cy="120032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Жестокость влияет на картину мира ребенка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9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2.infourok.ru/uploads/ex/04aa/00024e99-fbffd86d/img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07" t="52596" r="41378" b="19002"/>
          <a:stretch/>
        </p:blipFill>
        <p:spPr bwMode="auto">
          <a:xfrm>
            <a:off x="9286240" y="0"/>
            <a:ext cx="2905760" cy="2799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2" descr="https://ds04.infourok.ru/uploads/ex/0cb6/00000cb5-19331aab/img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574"/>
          <a:stretch/>
        </p:blipFill>
        <p:spPr bwMode="auto">
          <a:xfrm>
            <a:off x="76912" y="614149"/>
            <a:ext cx="10077022" cy="61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3260"/>
            <a:ext cx="8315058" cy="1053477"/>
          </a:xfrm>
        </p:spPr>
        <p:txBody>
          <a:bodyPr/>
          <a:lstStyle/>
          <a:p>
            <a:pPr algn="ctr"/>
            <a:r>
              <a:rPr lang="ru-RU" b="1" dirty="0" smtClean="0"/>
              <a:t>Информирование родителей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762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01" y="5497267"/>
            <a:ext cx="11891328" cy="1507067"/>
          </a:xfrm>
        </p:spPr>
        <p:txBody>
          <a:bodyPr>
            <a:normAutofit/>
          </a:bodyPr>
          <a:lstStyle/>
          <a:p>
            <a:r>
              <a:rPr lang="ru-RU" dirty="0" smtClean="0"/>
              <a:t>Уголовная ответственность </a:t>
            </a:r>
            <a:br>
              <a:rPr lang="ru-RU" dirty="0" smtClean="0"/>
            </a:br>
            <a:r>
              <a:rPr lang="ru-RU" dirty="0" smtClean="0"/>
              <a:t>за жестокое обращение с детьми.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55" y="672153"/>
            <a:ext cx="11798892" cy="2373594"/>
          </a:xfrm>
        </p:spPr>
        <p:txBody>
          <a:bodyPr>
            <a:noAutofit/>
          </a:bodyPr>
          <a:lstStyle/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статьи 38 Конституции Российской Федерации материнство и детство, семья - находятся под защитой государства.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Статья 156 Уголовного Кодекса Российской Федерации предусматривает уголовную ответственность за неисполнение или ненадлежащее исполнение обязанностей по воспитанию несовершеннолетнего родителем или иным лицом, на которое возложены эти обязанности.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Неисполнение указанных обязанностей может привести к ухудшению здоровья, нарушению нормального психического развития ребенка и формирования его личности.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Неисполнение или ненадлежащее исполнение обязанностей по воспитанию детей соединяется с жестоким с ними обращением. Жестокость выражается в не предоставлении несовершеннолетнему питания, крова, одежды, запирание в помещении одного на долгое время, в систематическом  унижении его достоинства, издевательствах, нанесении побоев и в других действиях.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Ответственность за совершение данного преступления несут родители, опекуны, попечители, педагоги, воспитатели , мед. работники и иные лица, на которые законом или профессией возложены обязанности по воспитанию несовершеннолетних.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uszn10.eps74.ru/Upload/images/%D0%96%D0%B5%D1%81%D1%82%D0%BE%D0%BA%D0%BE%D0%B5%20%D0%BE%D0%B1%D1%80%D0%B0%D1%89%D0%B5%D0%BD%D0%B8%D0%B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466" t="69287" r="2394" b="6536"/>
          <a:stretch/>
        </p:blipFill>
        <p:spPr bwMode="auto">
          <a:xfrm>
            <a:off x="8028540" y="4858602"/>
            <a:ext cx="4163460" cy="147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27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88" y="5172501"/>
            <a:ext cx="9641442" cy="134430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объединяет Виды </a:t>
            </a:r>
            <a:r>
              <a:rPr lang="ru-RU" b="1" dirty="0"/>
              <a:t>жестокого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обращения </a:t>
            </a:r>
            <a:r>
              <a:rPr lang="ru-RU" b="1" dirty="0"/>
              <a:t>с детьми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https://playst.ru/images/style/konfliktnaya_sem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8205" y="4121623"/>
            <a:ext cx="3613794" cy="268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188" y="0"/>
            <a:ext cx="11936433" cy="49746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несколько видов жестокого обращения с детьми,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основным элементом, который объединяет их, является негативное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воздействие на ребенка. Дети нуждаются в предсказуемости, структуре, четких границах; им нужно быть уверенными в том, что родителям крайне важна их безопасность. Однако в неблагополучных семьях дети никогда не могут предсказать действия своих родителей. Мир этих детей непредсказуем, это страшное место без правил.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неопределенность разрушает до основания ощущение безопасности у ребенка, и дает взамен чувство неопределенности и одиночества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4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021" y="6063241"/>
            <a:ext cx="11442270" cy="79475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Последствия жестокого обращения с детьми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45" y="685800"/>
            <a:ext cx="11528275" cy="51851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последствия жестокого обращения: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доверия окружающим, трудности построения отношений с окружающими.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не можете доверять собственным родителям, кому вообще вы можете доверять? Насилие со стороны родителей потрясает само основание будущих межличностных отношений. Если отсутствует базис родительской любви, доверия, уважения – то крайне сложно научиться доверять другим людям, или даже понять, кто из них заслуживает доверия. Это может привести к страху перед отношениями или привязанностями, из-за опасений подвергнуться строгому контролю или насилию. Это также может привести к нездоровым отношениям, просто из-за отсутствия опыта нормальных межличностных отношений. </a:t>
            </a:r>
          </a:p>
          <a:p>
            <a:pPr lvl="0"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Основополагающие чувства обесцениваются или искажаются.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ребенку не говорили в детстве снова и снова, что он умница, что он красив, ловок, силен, любим и все на свете сможет – позже ему крайне сложно поверить в это. Такой человек склонен к чрезвычайно низкой самооценке, он не стремится получить хорошее образование, он соглашается на низкооплачиваемую работу, потому что не верит, что может что-то большее или стоит чего-то. Особенно глубоки психические травмы у детей, перенесших сексуальное насилие: ярмо стыда, неуверенности в себе и недоверия окружающим – преследует таких людей до старости. </a:t>
            </a:r>
          </a:p>
          <a:p>
            <a:pPr lvl="0"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выражением эмоций.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подвергшиеся хроническому насилию, не имели возможности безопасно выражать свои эмоции. В результате, эмоции искажались самым нелепым образом. Став взрослыми, эти люди испытывают приступы необъяснимой тревоги, депрессии или гнева. Чтобы подавить в себе эти тягостные ощущения они нередко прибегают к алкоголю или наркотикам.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24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68" y="4576722"/>
            <a:ext cx="8677459" cy="1507067"/>
          </a:xfrm>
          <a:effectLst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r>
              <a:rPr lang="ru-RU" dirty="0" smtClean="0"/>
              <a:t>Последствия психологического насилия:</a:t>
            </a:r>
            <a:endParaRPr lang="ru-RU" dirty="0"/>
          </a:p>
        </p:txBody>
      </p:sp>
      <p:pic>
        <p:nvPicPr>
          <p:cNvPr id="6" name="Picture 4" descr="https://i.pinimg.com/originals/84/da/58/84da580090864676719a1d9d832295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781" y="2387845"/>
            <a:ext cx="3580263" cy="44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4" t="23540" r="11807" b="10940"/>
          <a:stretch/>
        </p:blipFill>
        <p:spPr bwMode="auto">
          <a:xfrm>
            <a:off x="62542" y="130324"/>
            <a:ext cx="6570271" cy="396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2814" y="129795"/>
            <a:ext cx="5418160" cy="26407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вырастает  с уверенностью, что он глупый, уродливый, ни на что не способный и заслуживает только плохого отношения к себе. Повзрослев, такой человек искренне удивляется, когда видит, что кто-то интересуется его мнением.</a:t>
            </a:r>
          </a:p>
          <a:p>
            <a:pPr algn="just"/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5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538</TotalTime>
  <Words>1079</Words>
  <Application>Microsoft Office PowerPoint</Application>
  <PresentationFormat>Произвольный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Сектор</vt:lpstr>
      <vt:lpstr>Информационно-разъяснительная деятельность с родителями по профилактике семейного насилия и жестокого обращения.</vt:lpstr>
      <vt:lpstr>Направления предупреждающей деятельности</vt:lpstr>
      <vt:lpstr>Откуда берется жестокое обращение с ребенком?</vt:lpstr>
      <vt:lpstr>Как это влияет на ребенка?</vt:lpstr>
      <vt:lpstr>Информирование родителей</vt:lpstr>
      <vt:lpstr>Уголовная ответственность  за жестокое обращение с детьми.</vt:lpstr>
      <vt:lpstr>Что объединяет Виды жестокого  обращения с детьми </vt:lpstr>
      <vt:lpstr>Последствия жестокого обращения с детьми </vt:lpstr>
      <vt:lpstr>Последствия психологического насилия:</vt:lpstr>
      <vt:lpstr>   Факторы риска жестокого обращения с детьми   </vt:lpstr>
      <vt:lpstr>Слайд 11</vt:lpstr>
      <vt:lpstr>Как Распознать неподобающее поведение в самом себе </vt:lpstr>
      <vt:lpstr>Как разорвать порочный круг жестокого обращения с детьми? </vt:lpstr>
      <vt:lpstr>Слайд 14</vt:lpstr>
      <vt:lpstr>Мифы и факты о жестоком обращении  с детьми</vt:lpstr>
      <vt:lpstr>Слайд 16</vt:lpstr>
      <vt:lpstr>Как предотвратить жестокое обращение с ребенком (советы для родителей)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Пользователь</cp:lastModifiedBy>
  <cp:revision>39</cp:revision>
  <dcterms:created xsi:type="dcterms:W3CDTF">2020-12-10T03:34:32Z</dcterms:created>
  <dcterms:modified xsi:type="dcterms:W3CDTF">2020-12-18T15:04:28Z</dcterms:modified>
</cp:coreProperties>
</file>