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92" r:id="rId15"/>
    <p:sldId id="269" r:id="rId16"/>
    <p:sldId id="270" r:id="rId17"/>
    <p:sldId id="290" r:id="rId18"/>
    <p:sldId id="291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8" r:id="rId36"/>
    <p:sldId id="287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441" autoAdjust="0"/>
    <p:restoredTop sz="94624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F4485-01D8-4F82-A948-697A6027BCB2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9AE90-701D-4AAD-86CB-D65CE524A5C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9AE90-701D-4AAD-86CB-D65CE524A5CC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20.12.2021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government.ru/docs/18312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4294967295"/>
          </p:nvPr>
        </p:nvSpPr>
        <p:spPr>
          <a:xfrm>
            <a:off x="571472" y="692150"/>
            <a:ext cx="7786742" cy="543401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sz="4000" dirty="0" smtClean="0">
                <a:latin typeface="+mj-lt"/>
              </a:rPr>
              <a:t>Краткая презентация</a:t>
            </a:r>
          </a:p>
          <a:p>
            <a:pPr algn="ctr">
              <a:buNone/>
            </a:pPr>
            <a:r>
              <a:rPr lang="ru-RU" sz="4000" dirty="0" smtClean="0">
                <a:latin typeface="+mj-lt"/>
              </a:rPr>
              <a:t> основной образовательной программы  муниципального дошкольного образовательного учреждения </a:t>
            </a:r>
          </a:p>
          <a:p>
            <a:pPr algn="ctr">
              <a:buNone/>
            </a:pPr>
            <a:r>
              <a:rPr lang="ru-RU" sz="4000" dirty="0" smtClean="0">
                <a:latin typeface="+mj-lt"/>
              </a:rPr>
              <a:t>детский сад №3 «Радуга»»</a:t>
            </a:r>
            <a:endParaRPr lang="ru-RU" sz="4000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Задачи деятельности</a:t>
            </a:r>
            <a:r>
              <a:rPr lang="ru-RU" sz="2800" dirty="0" smtClean="0"/>
              <a:t> Д</a:t>
            </a:r>
            <a:r>
              <a:rPr lang="ru-RU" sz="2800" b="1" dirty="0" smtClean="0"/>
              <a:t>ОУ</a:t>
            </a:r>
            <a:r>
              <a:rPr lang="ru-RU" sz="2800" dirty="0" smtClean="0"/>
              <a:t> </a:t>
            </a:r>
            <a:r>
              <a:rPr lang="ru-RU" sz="2800" b="1" dirty="0" smtClean="0"/>
              <a:t>по реализации ООП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- учитывать в образовательном процессе  особенности  психофизического развития и возможности детей;</a:t>
            </a:r>
          </a:p>
          <a:p>
            <a:pPr>
              <a:buNone/>
            </a:pPr>
            <a:r>
              <a:rPr lang="ru-RU" dirty="0" smtClean="0"/>
              <a:t> - синхронизировать процессы обучения и воспитания, сделать их взаимодополняющими, обогащающими физическое, социально-личностное, интеллектуальное и художественно-эстетическое развитие детей; </a:t>
            </a:r>
          </a:p>
          <a:p>
            <a:pPr>
              <a:buNone/>
            </a:pPr>
            <a:r>
              <a:rPr lang="ru-RU" dirty="0" smtClean="0"/>
              <a:t>- осуществлять необходимую  квалифицированную коррекцию  недостатков в физическом и (или) психическом развитии детей;</a:t>
            </a:r>
          </a:p>
          <a:p>
            <a:pPr>
              <a:buNone/>
            </a:pPr>
            <a:r>
              <a:rPr lang="ru-RU" dirty="0" smtClean="0"/>
              <a:t>-выстроить  взаимодействие  с  семьями  детей  для  обеспечения  полноценного развития детей;     	</a:t>
            </a:r>
          </a:p>
          <a:p>
            <a:pPr>
              <a:buNone/>
            </a:pPr>
            <a:r>
              <a:rPr lang="ru-RU" dirty="0" smtClean="0"/>
              <a:t>- оказывать   консультативную   и   методическую   помощь  родителям (законным  представителям) по вопросам воспитания, обучения и развития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Целевые ориентиры на этапе завершения  освоения Программы.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-ребёнок овладевает основными культурными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совместной деятельности;</a:t>
            </a:r>
          </a:p>
          <a:p>
            <a:pPr>
              <a:buNone/>
            </a:pPr>
            <a:r>
              <a:rPr lang="ru-RU" dirty="0" smtClean="0"/>
              <a:t>    -ребёнок обладает установкой положительного отношения к миру, к разным видам труда, другим людям и самому себе, обладает чувством собственного достоинства;</a:t>
            </a:r>
          </a:p>
          <a:p>
            <a:pPr>
              <a:buNone/>
            </a:pPr>
            <a:r>
              <a:rPr lang="ru-RU" dirty="0" smtClean="0"/>
              <a:t>     -активно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веру в себя, старается разрешать конфликты;</a:t>
            </a:r>
          </a:p>
          <a:p>
            <a:pPr>
              <a:buNone/>
            </a:pPr>
            <a:r>
              <a:rPr lang="ru-RU" dirty="0" smtClean="0"/>
              <a:t>    -ребёнок обладает развитым воображением, которое реализуется в разных видах деятельности, и прежде всего в игре; ребёнок владеет разными формами и видами</a:t>
            </a:r>
          </a:p>
          <a:p>
            <a:pPr>
              <a:buNone/>
            </a:pPr>
            <a:r>
              <a:rPr lang="ru-RU" dirty="0" smtClean="0"/>
              <a:t>     -игры, различает условную и реальную ситуации, умеет подчиняться разным правилам и социальным нормам;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7" y="476250"/>
            <a:ext cx="8501121" cy="564991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-ребёнок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ребёнка формируются предпосылки грамотности;</a:t>
            </a:r>
          </a:p>
          <a:p>
            <a:pPr>
              <a:buNone/>
            </a:pPr>
            <a:r>
              <a:rPr lang="ru-RU" dirty="0" smtClean="0"/>
              <a:t>     -у ребёнка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</a:p>
          <a:p>
            <a:pPr>
              <a:buNone/>
            </a:pPr>
            <a:r>
              <a:rPr lang="ru-RU" dirty="0" smtClean="0"/>
              <a:t>    -ребёнок способен к волевым усилиям, может следовать </a:t>
            </a:r>
            <a:r>
              <a:rPr lang="ru-RU" dirty="0" err="1" smtClean="0"/>
              <a:t>социальнымнормам</a:t>
            </a:r>
            <a:r>
              <a:rPr lang="ru-RU" dirty="0" smtClean="0"/>
              <a:t> и правилам поведения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</a:p>
          <a:p>
            <a:pPr>
              <a:buNone/>
            </a:pPr>
            <a:r>
              <a:rPr lang="ru-RU" dirty="0" smtClean="0"/>
              <a:t>      -ребёнок проявляет любознательность, задаёт вопросы взрослым и сверстникам,</a:t>
            </a:r>
          </a:p>
          <a:p>
            <a:pPr>
              <a:buNone/>
            </a:pPr>
            <a:r>
              <a:rPr lang="ru-RU" dirty="0" smtClean="0"/>
              <a:t>     -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живёт;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 п.; ребёнок способен к принятию собственных решений, опираясь на свои знания и умения в различных видах деятельности.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70485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СОДЕРЖАТЕЛЬНЫЙ РАЗДЕЛ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863600" y="2000240"/>
            <a:ext cx="8280400" cy="438943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-В соответствии с федеральным государственным образовательным стандартом дошкольного образования в содержательном разделе основной образовательной программы представлены:</a:t>
            </a:r>
          </a:p>
          <a:p>
            <a:pPr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ребёнка, представленными в пяти образовательных областях (социально-коммуникативное развитие, познавательное развитие, речевое развитие, художественно- эстетическое развитие, физическое развитие);</a:t>
            </a:r>
          </a:p>
          <a:p>
            <a:pPr>
              <a:buNone/>
            </a:pPr>
            <a:r>
              <a:rPr lang="ru-RU" dirty="0" smtClean="0"/>
              <a:t>- способы и направления поддержки детской инициативы;</a:t>
            </a:r>
          </a:p>
          <a:p>
            <a:pPr>
              <a:buNone/>
            </a:pPr>
            <a:r>
              <a:rPr lang="ru-RU" dirty="0" smtClean="0"/>
              <a:t>- взаимодействие педагогического коллектива с семьями воспитанников;</a:t>
            </a:r>
          </a:p>
          <a:p>
            <a:pPr>
              <a:buNone/>
            </a:pPr>
            <a:r>
              <a:rPr lang="ru-RU" dirty="0" smtClean="0"/>
              <a:t>- такие существенные характеристики содержания программы, как обеспечение детям возможности радостно и содержательно прожить период дошкольного детства, а также подходы к организации педагогической диагностики.</a:t>
            </a: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14290"/>
            <a:ext cx="778674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Содержание образовательной деятельности в соответствии  с направлениями развития детей.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Образовательная область «Социально-коммуникативное развитие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857364"/>
            <a:ext cx="792961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Социально-коммуникативное развитие направлено на усвоение норм и ценностей, принятых в обществе, включая моральные и нравственные ценности; развитие общения и взаимодействия ребёнка со взрослыми и сверстниками; становление самостоятельности, целенаправленности и </a:t>
            </a:r>
            <a:r>
              <a:rPr lang="ru-RU" sz="2000" dirty="0" err="1" smtClean="0"/>
              <a:t>саморегуляции</a:t>
            </a:r>
            <a:r>
              <a:rPr lang="ru-RU" sz="2000" dirty="0" smtClean="0"/>
              <a:t> собственных действий; 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сверстниками; формирование уважительного отношения и чувства принадлежности к своей семье и к сообществу детей и взрослых в дошкольной образовательной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</a:t>
            </a:r>
            <a:r>
              <a:rPr lang="ru-RU" sz="2200" dirty="0" smtClean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1321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/>
              <a:t>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Содержание образовательной деятельности в соответствии  с направлениями развития детей.</a:t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Образовательная область «Социально-коммуникативное развитие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Социально-коммуникативное развитие направлено на усвоение норм и ценностей, принятых в обществе, включая моральные и нравственные ценности; развитие общения и взаимодействия ребёнка со взрослыми и сверстниками; становление самостоятельности,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собственных действий; 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сверстниками; формирование уважительного отношения и чувства принадлежности к своей семье и к сообществу детей и взрослых в дошкольной образовательной организации; формирование позитивных установок к различным видам труда и творчества; формирование основ безопасного поведения в быту, социуме, природе.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Образовательная область «Речевое развитие»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10083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Речевое развитие включает владение речью как средством общения и культуры; обогащение активного словаря; развитие связной, грамматически правильной диалогической и монологической речи; развитие речевого творчества; развитие звуковой и интонационной культуры речи, фонематического слуха; знакомство с книжной культурой, детской литературой, понимание на слух текстов различных жанров детской литературы; формирование звуковой аналитико-синтетической активности как предпосылки обучения грамоте.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Образовательная область «Познавательное развитие»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-Познавательное развитие: мир природы и мир человека</a:t>
            </a:r>
          </a:p>
          <a:p>
            <a:pPr>
              <a:buNone/>
            </a:pPr>
            <a:r>
              <a:rPr lang="ru-RU" dirty="0" smtClean="0"/>
              <a:t>  -Познавательное развитие предполагает развитие интересов детей, любознательности и познавательной мотивации; формирование познавательных действий, становление сознания; развитие воображения и творческой активности; формирование первичных представлений о себе, других людях, объектах окружающего мира, о свойствах и отношениях объектов окружающего мира, о малой родине и Отечестве, представлений о </a:t>
            </a:r>
            <a:r>
              <a:rPr lang="ru-RU" dirty="0" err="1" smtClean="0"/>
              <a:t>социокультурных</a:t>
            </a:r>
            <a:r>
              <a:rPr lang="ru-RU" dirty="0" smtClean="0"/>
              <a:t> ценностях нашего народа, об отечественных традициях и праздниках, о планете Земля как общем доме людей, об особенностях её природы, о многообразии стран и народов мира.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Познавательное развитие: </a:t>
            </a:r>
            <a:br>
              <a:rPr lang="ru-RU" sz="2800" b="1" dirty="0" smtClean="0"/>
            </a:br>
            <a:r>
              <a:rPr lang="ru-RU" sz="2800" b="1" dirty="0" smtClean="0"/>
              <a:t>математические представления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   -Познавательное развитие, помимо развития интересов детей, любознательности и познавательной мотивации, предполагает формирование познавательных действий и представлений о свойствах и отношениях объектов окружающего мира — 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</a:t>
            </a:r>
          </a:p>
          <a:p>
            <a:pPr>
              <a:buNone/>
            </a:pPr>
            <a:r>
              <a:rPr lang="ru-RU" dirty="0" smtClean="0"/>
              <a:t>     -Особым языком описания этих свойств и отношений является математика. Таким образом, знакомство с этой областью человеческого знания имеет свою специфику, поэтому традиционно математика выделяется в самостоятельное образовательное направление и в отечественной, и в мировой педагогике дошкольного возраста. </a:t>
            </a:r>
          </a:p>
          <a:p>
            <a:pPr>
              <a:buNone/>
            </a:pPr>
            <a:r>
              <a:rPr lang="ru-RU" dirty="0" smtClean="0"/>
              <a:t>      -Следуя этой традиции и вышеуказанной логике, мы решаем </a:t>
            </a:r>
            <a:r>
              <a:rPr lang="ru-RU" b="1" dirty="0" smtClean="0"/>
              <a:t>программные задачи по формированию математических представлений.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21537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Образовательная область «Художественно-эстетическое развитие»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Художественно-эстетическое развитие предполагает развитие предпосылок ценностно-смыслового восприятия и понимания произведений искусства (словесного, музыкального, изобразительного), мира природы; становление эстетического отношения к окружающему миру; формирование элементарных представлений о видах искусства; восприятие музыки, художественной литературы, фольклора; стимулирование сопереживания персонажам художественных произведений; реализацию самостоятельной творческой деятельности детей (изобразительной, конструктивно-модельной, музыкальной и др.).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785794"/>
            <a:ext cx="8072493" cy="543401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b="1" i="1" dirty="0" smtClean="0"/>
              <a:t>Основная образовательная программа МДОУ детского сада № 3 «Радуга»  разработана в соответствии с примерной основной образовательной программой «Радуга» , соответствующей ФГОС дошкольного образования и направленной на развитие ребёнка в возрасте от 2 месяцев до 8 лет во всех образовательных областях, видах деятельности и культурных практиках в условиях детского сада</a:t>
            </a:r>
            <a:r>
              <a:rPr lang="ru-RU" i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Образовательная область «Физическое развитие»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4500" dirty="0" smtClean="0"/>
              <a:t>Физическое развитие включает приобретение опыта в следующих видах деятельности детей: двигательной, в том числе связанной с выполнением упражнений, направленных на развитие таких физических качеств, как координация и гибкость, способствующих правильному формированию опорно-двигательной системы организма, развитию равновесия, координации движения, крупной и мелкой моторики обеих рук, а также с правильным, не наносящем ущерба организму, выполнением основных движений (ходьба, бег, мягкие прыжки, повороты в обе стороны); формирование начальных представлений о некоторых видах спорта, овладение подвижными играми с правилами; становление целенаправленности и </a:t>
            </a:r>
            <a:r>
              <a:rPr lang="ru-RU" sz="4500" dirty="0" err="1" smtClean="0"/>
              <a:t>саморегуляции</a:t>
            </a:r>
            <a:r>
              <a:rPr lang="ru-RU" sz="4500" dirty="0" smtClean="0"/>
              <a:t> в двигательной сфере; 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др.). В физическом развитии детей, равно как и при реализации других образовательных областей, главной задачей при реализации Программы «Радуга» является сохранение и укрепление здоровья детей.</a:t>
            </a:r>
          </a:p>
          <a:p>
            <a:endParaRPr lang="ru-RU" sz="4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Цели, задачи и формы взаимодействия с семьёй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-Цель взаимодействия с семьёй - сделать родителей активными участниками образовательного процесса, оказав им помощь в реализации ответственности за воспитание и обучение детей. </a:t>
            </a:r>
          </a:p>
          <a:p>
            <a:pPr>
              <a:buNone/>
            </a:pPr>
            <a:r>
              <a:rPr lang="ru-RU" dirty="0" smtClean="0"/>
              <a:t>   - Задачи дошкольной образовательной организации по работе с семьёй:</a:t>
            </a:r>
          </a:p>
          <a:p>
            <a:pPr>
              <a:buNone/>
            </a:pPr>
            <a:r>
              <a:rPr lang="ru-RU" dirty="0" smtClean="0"/>
              <a:t>   - постоянно изучать запросы и потребности в дошкольном образовании семей, находящихся в сфере деятельности дошкольной образовательной организации;</a:t>
            </a:r>
          </a:p>
          <a:p>
            <a:pPr>
              <a:buNone/>
            </a:pPr>
            <a:r>
              <a:rPr lang="ru-RU" dirty="0" smtClean="0"/>
              <a:t>   - повышать психологическую компетентность родителей. Учить родителей общаться с детьми в формах, адекватных их возрасту; </a:t>
            </a:r>
            <a:r>
              <a:rPr lang="ru-RU" dirty="0" err="1" smtClean="0"/>
              <a:t>нетравмирующим</a:t>
            </a:r>
            <a:r>
              <a:rPr lang="ru-RU" dirty="0" smtClean="0"/>
              <a:t> приёмам управления поведением детей;</a:t>
            </a:r>
          </a:p>
          <a:p>
            <a:pPr>
              <a:buNone/>
            </a:pPr>
            <a:r>
              <a:rPr lang="ru-RU" dirty="0" smtClean="0"/>
              <a:t>    - убеждать родителей в необходимости соблюдения единого с организацией режима дня для ребёнка дошкольного возраста;</a:t>
            </a:r>
          </a:p>
          <a:p>
            <a:pPr>
              <a:buNone/>
            </a:pPr>
            <a:r>
              <a:rPr lang="ru-RU" dirty="0" smtClean="0"/>
              <a:t>     - учить родителей разнообразным формам организации досуга с детьми в семье;</a:t>
            </a:r>
          </a:p>
          <a:p>
            <a:pPr>
              <a:buNone/>
            </a:pPr>
            <a:r>
              <a:rPr lang="ru-RU" dirty="0" smtClean="0"/>
              <a:t>    - создавать ситуации приятного совместного досуга детей и родителей в дошкольной образовательной организации; условия для доверительного, неформального общения педагогов с родителями; </a:t>
            </a:r>
          </a:p>
          <a:p>
            <a:pPr>
              <a:buNone/>
            </a:pPr>
            <a:r>
              <a:rPr lang="ru-RU" dirty="0" smtClean="0"/>
              <a:t>    - постоянно вести работу по профилактике нарушений и по защите прав и достоинства ребёнка в дошкольной организации и в семье.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ОРГАНИЗАЦИННЫЙ РАЗДЕЛ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857364"/>
            <a:ext cx="8358246" cy="4526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 smtClean="0"/>
              <a:t>Развивающая предметно-пространственная образовательная среда</a:t>
            </a:r>
          </a:p>
          <a:p>
            <a:pPr>
              <a:buNone/>
            </a:pPr>
            <a:r>
              <a:rPr lang="ru-RU" sz="1400" dirty="0" smtClean="0"/>
              <a:t>-Насыщенность среды должна соответствовать возрастным возможностям детей и содержанию Программы</a:t>
            </a:r>
          </a:p>
          <a:p>
            <a:pPr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Трансформируемость</a:t>
            </a:r>
            <a:r>
              <a:rPr lang="ru-RU" sz="1400" dirty="0" smtClean="0"/>
              <a:t> пространства предполагает возможность изменений предметно-пространственной среды в зависимости от образовательной ситуации, в том числе от меняющихся интересов и возможностей детей</a:t>
            </a:r>
          </a:p>
          <a:p>
            <a:pPr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Полифункциональность</a:t>
            </a:r>
            <a:r>
              <a:rPr lang="ru-RU" sz="1400" dirty="0" smtClean="0"/>
              <a:t> материалов предполагает:</a:t>
            </a:r>
          </a:p>
          <a:p>
            <a:pPr>
              <a:buNone/>
            </a:pPr>
            <a:r>
              <a:rPr lang="ru-RU" sz="1400" dirty="0" smtClean="0"/>
              <a:t>    возможность разнообразного использования различных составляющих предметной среды</a:t>
            </a:r>
          </a:p>
          <a:p>
            <a:pPr>
              <a:buNone/>
            </a:pPr>
            <a:r>
              <a:rPr lang="ru-RU" sz="1400" dirty="0" smtClean="0"/>
              <a:t>- Вариативность среды предполагает:</a:t>
            </a:r>
          </a:p>
          <a:p>
            <a:pPr>
              <a:buNone/>
            </a:pPr>
            <a:r>
              <a:rPr lang="ru-RU" sz="1400" dirty="0" smtClean="0"/>
              <a:t>   наличие в Организации или Группе различных пространств (для игры, конструирования, уединения и пр.), а также разнообразных материалов, игр, игрушек и оборудования, обеспечивающих свободный выбор детей;</a:t>
            </a:r>
          </a:p>
          <a:p>
            <a:pPr>
              <a:buNone/>
            </a:pPr>
            <a:r>
              <a:rPr lang="ru-RU" sz="1400" dirty="0" smtClean="0"/>
              <a:t>      периодическую сменяемость игрового материала, появление новых предметов, стимулирующих игровую, двигательную, познавательную и исследовательскую активность детей.</a:t>
            </a:r>
          </a:p>
          <a:p>
            <a:pPr>
              <a:buNone/>
            </a:pPr>
            <a:r>
              <a:rPr lang="ru-RU" sz="1400" dirty="0" smtClean="0"/>
              <a:t> - Доступность среды предполагает:</a:t>
            </a:r>
          </a:p>
          <a:p>
            <a:pPr>
              <a:buNone/>
            </a:pPr>
            <a:r>
              <a:rPr lang="ru-RU" sz="1400" dirty="0" smtClean="0"/>
              <a:t>    доступность для воспитанников, в том числе детей с ограниченными возможностями здоровья и детей-инвалидов, всех помещений, где осуществляется образовательная деятельность</a:t>
            </a:r>
          </a:p>
          <a:p>
            <a:pPr>
              <a:buNone/>
            </a:pPr>
            <a:r>
              <a:rPr lang="ru-RU" sz="1400" dirty="0" smtClean="0"/>
              <a:t> - Безопасность предметно-пространственной среды предполагает соответствие всех ее элементов требованиям по обеспечению надежности и безопасности их использования.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549275"/>
            <a:ext cx="8715404" cy="577532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   Методическое обеспечение Программы  по областям 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- Целостность педагогического процесса в ДОУ обеспечивается реализацией основной  общеобразовательной программы дошкольного  воспитания «Радуга»   под   редакцией  Т.Н. </a:t>
            </a:r>
            <a:r>
              <a:rPr lang="ru-RU" dirty="0" err="1" smtClean="0"/>
              <a:t>Дороновой</a:t>
            </a:r>
            <a:r>
              <a:rPr lang="ru-RU" dirty="0" smtClean="0"/>
              <a:t>. (Е. Соловьевой)</a:t>
            </a:r>
          </a:p>
          <a:p>
            <a:pPr>
              <a:buNone/>
            </a:pPr>
            <a:r>
              <a:rPr lang="ru-RU" dirty="0" smtClean="0"/>
              <a:t>    Парциальные программы:</a:t>
            </a:r>
          </a:p>
          <a:p>
            <a:pPr>
              <a:buNone/>
            </a:pPr>
            <a:r>
              <a:rPr lang="ru-RU" dirty="0" smtClean="0"/>
              <a:t> -«Основы безопасности и жизнедеятельности для дошкольников»Т.П </a:t>
            </a:r>
            <a:r>
              <a:rPr lang="ru-RU" dirty="0" err="1" smtClean="0"/>
              <a:t>Гарнышева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-«Юный эколог» Николаева</a:t>
            </a:r>
          </a:p>
          <a:p>
            <a:pPr>
              <a:buNone/>
            </a:pPr>
            <a:r>
              <a:rPr lang="ru-RU" dirty="0" smtClean="0"/>
              <a:t> -Программа по музыкальному воспитанию «Ладушки» под редакцией  </a:t>
            </a:r>
            <a:r>
              <a:rPr lang="ru-RU" dirty="0" err="1" smtClean="0"/>
              <a:t>Корепановой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- «Программа по физическому воспитанию от 2 до 7 лет»  </a:t>
            </a:r>
            <a:r>
              <a:rPr lang="ru-RU" dirty="0" err="1" smtClean="0"/>
              <a:t>Гаранькина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424863" cy="577532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Финансовые условия реализации Программы</a:t>
            </a:r>
            <a:endParaRPr lang="ru-RU" dirty="0" smtClean="0"/>
          </a:p>
          <a:p>
            <a:r>
              <a:rPr lang="ru-RU" dirty="0" smtClean="0"/>
              <a:t> Финансовое обеспечение реализации Программы опирается на исполнение расходных обязательств, обеспечивающих государственные гарантии прав на получение общедоступного и бесплатного дошкольного общего образования. Объем действующих расходных обязательств отражается в государственном (муниципальном) задании ДОУ</a:t>
            </a:r>
            <a:r>
              <a:rPr lang="ru-RU" b="1" dirty="0" smtClean="0"/>
              <a:t>. </a:t>
            </a:r>
            <a:endParaRPr lang="ru-RU" dirty="0" smtClean="0"/>
          </a:p>
          <a:p>
            <a:r>
              <a:rPr lang="ru-RU" b="1" dirty="0" smtClean="0"/>
              <a:t>В ДОУ</a:t>
            </a:r>
            <a:r>
              <a:rPr lang="ru-RU" dirty="0" smtClean="0"/>
              <a:t> </a:t>
            </a:r>
            <a:r>
              <a:rPr lang="ru-RU" dirty="0" err="1" smtClean="0"/>
              <a:t>подушевое</a:t>
            </a:r>
            <a:r>
              <a:rPr lang="ru-RU" dirty="0" smtClean="0"/>
              <a:t> финансирование. Расчеты расходов ведутся на основе Приказа Федеральной службы государственной статистики от 29 августа 2013 года №349 «Об утверждении статистического инструментария для организации федерального статистического наблюдения за численностью, условиями и оплатой труда работников, деятельностью в сфере образования», на основании статей расходов: ст. 310 – Основные средства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836613"/>
            <a:ext cx="8001056" cy="5487987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Формы организации  непосредственно-образовательной деятельности:</a:t>
            </a:r>
            <a:endParaRPr lang="ru-RU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buFontTx/>
              <a:buChar char="-"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для детей с 1 года до 3 лет – подгрупповая;</a:t>
            </a:r>
          </a:p>
          <a:p>
            <a:pPr algn="ctr">
              <a:buFontTx/>
              <a:buChar char="-"/>
            </a:pPr>
            <a:r>
              <a:rPr lang="ru-RU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в дошкольных группах -  подгрупповые, фронтальные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9138" y="692150"/>
            <a:ext cx="8424862" cy="56324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Максимально допустимый объем образовательной нагрузки соответствует санитарно - эпидемиологическим правилам и нормативам </a:t>
            </a:r>
            <a:r>
              <a:rPr lang="ru-RU" b="1" dirty="0" err="1" smtClean="0"/>
              <a:t>СанПиН</a:t>
            </a:r>
            <a:r>
              <a:rPr lang="ru-RU" b="1" dirty="0" smtClean="0"/>
              <a:t>  2.4.1.3049-13  "Санитарно-эпидемиологические требования к устройству, содержанию и организации режима работы дошкольных образовательных организаций"</a:t>
            </a:r>
            <a:r>
              <a:rPr lang="ru-RU" dirty="0" smtClean="0"/>
              <a:t>,  утвержденным постановлением Главного государственного санитарного врача Российской Федерации от 15 мая 2013 г. № 26  (зарегистрировано Министерством юстиции Российской Федерации 29 мая 2013 г., регистрационный  № 28564).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48" y="620713"/>
            <a:ext cx="8072494" cy="570388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100" u="sng" dirty="0" smtClean="0">
                <a:ea typeface="Tahoma" pitchFamily="34" charset="0"/>
                <a:cs typeface="Tahoma" pitchFamily="34" charset="0"/>
              </a:rPr>
              <a:t>Для детей в возрасте от 1,5 до 3 лет</a:t>
            </a:r>
            <a:r>
              <a:rPr lang="ru-RU" sz="3100" dirty="0" smtClean="0">
                <a:ea typeface="Tahoma" pitchFamily="34" charset="0"/>
                <a:cs typeface="Tahoma" pitchFamily="34" charset="0"/>
              </a:rPr>
              <a:t> непосредственно образовательная деятельность составляет не более 1,5 часа  в неделю ( игровая, музыкальная деятельность, общение, развитие движений. Продолжительность непрерывной образовательной деятельности не более 10 минут в первую и вторую   половину дня.</a:t>
            </a:r>
          </a:p>
          <a:p>
            <a:pPr>
              <a:buNone/>
            </a:pPr>
            <a:r>
              <a:rPr lang="ru-RU" sz="3100" u="sng" dirty="0" smtClean="0">
                <a:ea typeface="Tahoma" pitchFamily="34" charset="0"/>
                <a:cs typeface="Tahoma" pitchFamily="34" charset="0"/>
              </a:rPr>
              <a:t>Максимально допустимый объем недельной образовательной нагрузки, включая реализацию дополнительных образовательных программ, для детей дошкольного возраста составляет: </a:t>
            </a:r>
            <a:endParaRPr lang="ru-RU" sz="3100" dirty="0" smtClean="0"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ru-RU" sz="3100" dirty="0" smtClean="0">
                <a:ea typeface="Tahoma" pitchFamily="34" charset="0"/>
                <a:cs typeface="Tahoma" pitchFamily="34" charset="0"/>
              </a:rPr>
              <a:t> в младшей группе (дети четвертого года жизни) -2 часа 45 мин.,</a:t>
            </a:r>
          </a:p>
          <a:p>
            <a:pPr>
              <a:buNone/>
            </a:pPr>
            <a:r>
              <a:rPr lang="ru-RU" sz="3100" dirty="0" smtClean="0">
                <a:ea typeface="Tahoma" pitchFamily="34" charset="0"/>
                <a:cs typeface="Tahoma" pitchFamily="34" charset="0"/>
              </a:rPr>
              <a:t> в средней группе (дети пятого года жизни) - 4 часа,</a:t>
            </a:r>
          </a:p>
          <a:p>
            <a:pPr>
              <a:buNone/>
            </a:pPr>
            <a:r>
              <a:rPr lang="ru-RU" sz="3100" dirty="0" smtClean="0">
                <a:ea typeface="Tahoma" pitchFamily="34" charset="0"/>
                <a:cs typeface="Tahoma" pitchFamily="34" charset="0"/>
              </a:rPr>
              <a:t> в старшей группе (дети шестого года жизни) - 6 часов 15 минут, </a:t>
            </a:r>
          </a:p>
          <a:p>
            <a:pPr>
              <a:buNone/>
            </a:pPr>
            <a:r>
              <a:rPr lang="ru-RU" sz="3100" dirty="0" smtClean="0">
                <a:ea typeface="Tahoma" pitchFamily="34" charset="0"/>
                <a:cs typeface="Tahoma" pitchFamily="34" charset="0"/>
              </a:rPr>
              <a:t>в подготовительной (дети седьмого года жизни) - 8 часов 30 минут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49275"/>
            <a:ext cx="8215370" cy="577532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u="sng" dirty="0" smtClean="0"/>
              <a:t>   Продолжительность непрерывной непосредственно образовательной деятельности </a:t>
            </a:r>
            <a:endParaRPr lang="ru-RU" dirty="0" smtClean="0"/>
          </a:p>
          <a:p>
            <a:pPr>
              <a:buNone/>
            </a:pPr>
            <a:r>
              <a:rPr lang="ru-RU" u="sng" dirty="0" smtClean="0"/>
              <a:t>Для детей 3-го года жизни – не более 10 </a:t>
            </a:r>
            <a:r>
              <a:rPr lang="ru-RU" u="sng" dirty="0" err="1" smtClean="0"/>
              <a:t>мин</a:t>
            </a:r>
            <a:r>
              <a:rPr lang="ru-RU" dirty="0" err="1" smtClean="0"/>
              <a:t>для</a:t>
            </a:r>
            <a:r>
              <a:rPr lang="ru-RU" dirty="0" smtClean="0"/>
              <a:t> детей 4-го года жизни - не более 15 минут, </a:t>
            </a:r>
          </a:p>
          <a:p>
            <a:pPr>
              <a:buNone/>
            </a:pPr>
            <a:r>
              <a:rPr lang="ru-RU" dirty="0" smtClean="0"/>
              <a:t>для детей 5-го года жизни - не более 20минут, </a:t>
            </a:r>
          </a:p>
          <a:p>
            <a:pPr>
              <a:buNone/>
            </a:pPr>
            <a:r>
              <a:rPr lang="ru-RU" dirty="0" smtClean="0"/>
              <a:t>для детей 6-го года жизни - не более 25минут</a:t>
            </a:r>
          </a:p>
          <a:p>
            <a:pPr>
              <a:buNone/>
            </a:pPr>
            <a:r>
              <a:rPr lang="ru-RU" dirty="0" smtClean="0"/>
              <a:t>для детей 7-го года жизни - не более 30 минут.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14349" y="692150"/>
            <a:ext cx="8143931" cy="56324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Общая учебная нагрузка (непосредственно образовательная деятельность) инвариантной и вариативной частей плана по всем направлениям развития составляет:</a:t>
            </a:r>
          </a:p>
          <a:p>
            <a:pPr>
              <a:buNone/>
            </a:pPr>
            <a:r>
              <a:rPr lang="ru-RU" b="1" dirty="0" smtClean="0"/>
              <a:t>  -2-я младшая группа-11 (</a:t>
            </a:r>
            <a:r>
              <a:rPr lang="ru-RU" b="1" dirty="0" err="1" smtClean="0"/>
              <a:t>СанПиН</a:t>
            </a:r>
            <a:r>
              <a:rPr lang="ru-RU" b="1" dirty="0" smtClean="0"/>
              <a:t> – 11)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 -в средней группе – 12 (</a:t>
            </a:r>
            <a:r>
              <a:rPr lang="ru-RU" b="1" dirty="0" err="1" smtClean="0"/>
              <a:t>СанПиН</a:t>
            </a:r>
            <a:r>
              <a:rPr lang="ru-RU" b="1" dirty="0" smtClean="0"/>
              <a:t> – 12)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 -в старшей группе – 13 (</a:t>
            </a:r>
            <a:r>
              <a:rPr lang="ru-RU" b="1" dirty="0" err="1" smtClean="0"/>
              <a:t>СанПиН</a:t>
            </a:r>
            <a:r>
              <a:rPr lang="ru-RU" b="1" dirty="0" smtClean="0"/>
              <a:t> – 15) 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-в подготовительной группе – 14-15(</a:t>
            </a:r>
            <a:r>
              <a:rPr lang="ru-RU" b="1" dirty="0" err="1" smtClean="0"/>
              <a:t>СанПиН</a:t>
            </a:r>
            <a:r>
              <a:rPr lang="ru-RU" b="1" dirty="0" smtClean="0"/>
              <a:t> </a:t>
            </a:r>
            <a:r>
              <a:rPr lang="ru-RU" b="1" i="1" dirty="0" smtClean="0"/>
              <a:t>– 17</a:t>
            </a:r>
            <a:r>
              <a:rPr lang="ru-RU" i="1" dirty="0" smtClean="0"/>
              <a:t>)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00100" y="476250"/>
            <a:ext cx="7572428" cy="564991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Основная образовательная программа содержит три раздела:</a:t>
            </a:r>
          </a:p>
          <a:p>
            <a:pPr algn="ctr">
              <a:buNone/>
            </a:pPr>
            <a:endParaRPr lang="ru-RU" sz="3200" dirty="0" smtClean="0"/>
          </a:p>
          <a:p>
            <a:pPr algn="ctr"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-Целевой</a:t>
            </a:r>
          </a:p>
          <a:p>
            <a:pPr>
              <a:buNone/>
            </a:pPr>
            <a:r>
              <a:rPr lang="ru-RU" sz="3200" dirty="0" smtClean="0"/>
              <a:t>-Содержательный</a:t>
            </a:r>
          </a:p>
          <a:p>
            <a:pPr>
              <a:buNone/>
            </a:pPr>
            <a:r>
              <a:rPr lang="ru-RU" sz="3200" dirty="0" smtClean="0"/>
              <a:t>-Организационный</a:t>
            </a:r>
            <a:endParaRPr lang="ru-RU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549275"/>
            <a:ext cx="8207375" cy="5775325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Режим работы детского сада и длительность пребывания в нем детей определен уставом, договором, заключенным между дошкольным образовательным учреждением и учредителем, исходя из потребности социального заказа:</a:t>
            </a:r>
          </a:p>
          <a:p>
            <a:r>
              <a:rPr lang="ru-RU" dirty="0" smtClean="0"/>
              <a:t>- пять дней в  неделю, кроме выходных (суббота, воскресенье) и праздничных дней, с длительностью работы 12 часов в день;  график работы:</a:t>
            </a:r>
          </a:p>
          <a:p>
            <a:r>
              <a:rPr lang="ru-RU" dirty="0" smtClean="0"/>
              <a:t> с 7.30 до 19.30.</a:t>
            </a:r>
          </a:p>
          <a:p>
            <a:r>
              <a:rPr lang="ru-RU" dirty="0" smtClean="0"/>
              <a:t>    Организация режима жизнедеятельности детей в детском саду осуществляется в соответствии с психолого-педагогическими принципами: индивидуальный подход, дифференцированный подход, личностно-ориентированное взаимодействие взрослых и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186766" cy="17859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Перспективы  работы по совершенствованию развитию содержания Программы и обеспечивающих её реализацию нормативно- правовых, финансовых, научно-методических, кадровых, информационных и материально-технических ресурсов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   -Нормативно-правовые ресурсы:</a:t>
            </a:r>
            <a:r>
              <a:rPr lang="ru-RU" dirty="0" smtClean="0"/>
              <a:t> - внесение изменений в нормативно-правовую базу деятельности ДОУ (разработка  локальных актов по мере изменения законодательства);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692150"/>
            <a:ext cx="8215370" cy="56324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i="1" dirty="0" smtClean="0"/>
              <a:t>-</a:t>
            </a:r>
            <a:r>
              <a:rPr lang="ru-RU" b="1" dirty="0" smtClean="0"/>
              <a:t>Материально-технические ресурсы</a:t>
            </a:r>
            <a:r>
              <a:rPr lang="ru-RU" b="1" i="1" dirty="0" smtClean="0"/>
              <a:t>:</a:t>
            </a:r>
            <a:r>
              <a:rPr lang="ru-RU" i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пополнение РППС ДОУ в соответствии с требованиями ФГОС ДО по мере поступления средств; </a:t>
            </a:r>
          </a:p>
          <a:p>
            <a:pPr>
              <a:buNone/>
            </a:pPr>
            <a:r>
              <a:rPr lang="ru-RU" dirty="0" smtClean="0"/>
              <a:t>- обеспечение ДОУ печатными и электронными образовательными ресурсами ООП;</a:t>
            </a:r>
          </a:p>
          <a:p>
            <a:pPr>
              <a:buNone/>
            </a:pPr>
            <a:r>
              <a:rPr lang="ru-RU" dirty="0" smtClean="0"/>
              <a:t> - обеспечение доступа педагогическим работникам к электронным образовательным ресурсам в сети Интернет. Информационные ресурсы: </a:t>
            </a:r>
          </a:p>
          <a:p>
            <a:pPr>
              <a:buNone/>
            </a:pPr>
            <a:r>
              <a:rPr lang="ru-RU" dirty="0" smtClean="0"/>
              <a:t>- размещение на сайте ДОУ презентации ООП ДО ДОУ; </a:t>
            </a:r>
          </a:p>
          <a:p>
            <a:pPr>
              <a:buNone/>
            </a:pPr>
            <a:r>
              <a:rPr lang="ru-RU" dirty="0" smtClean="0"/>
              <a:t>- обогащение развивающей предметно-пространственной среды современными ТСО в группах и кабинетах в соответствии с требованиями ФГОС ДО по мере поступления средств.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42910" y="620713"/>
            <a:ext cx="8072494" cy="5703887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Кадровые ресурсы: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- прохождение педагогами курсовой подготовки , аттестации  .</a:t>
            </a:r>
          </a:p>
          <a:p>
            <a:pPr>
              <a:buNone/>
            </a:pPr>
            <a:r>
              <a:rPr lang="ru-RU" b="1" dirty="0" smtClean="0"/>
              <a:t>Научно-методические ресурсы:</a:t>
            </a:r>
          </a:p>
          <a:p>
            <a:pPr>
              <a:buNone/>
            </a:pPr>
            <a:r>
              <a:rPr lang="ru-RU" dirty="0" smtClean="0"/>
              <a:t> - публикация собственных методических разработок педагогов на образовательных сайтах в сети Интернет. 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35716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Перечень нормативных и нормативно-методических документов и литературных источников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1. Конвенция о правах ребенка. Принята резолюцией 44/25 Генеральной Ассамблеи</a:t>
            </a:r>
            <a:br>
              <a:rPr lang="ru-RU" dirty="0" smtClean="0"/>
            </a:br>
            <a:r>
              <a:rPr lang="ru-RU" dirty="0" smtClean="0"/>
              <a:t>от 20 ноября 1989 года.─ ООН 1990.</a:t>
            </a:r>
          </a:p>
          <a:p>
            <a:pPr>
              <a:buNone/>
            </a:pPr>
            <a:r>
              <a:rPr lang="ru-RU" dirty="0" smtClean="0"/>
              <a:t>2 .Федеральный закон от 29 декабря 2012 г. № 273-ФЗ (ред. от 31.12.2014, с изменением. от 02.05.2015) «Об образовании в Российской Федерации» [Электронный ресурс] // Официальный интернет-портал правовой информации: ─ Режим доступа: </a:t>
            </a:r>
            <a:r>
              <a:rPr lang="en-US" dirty="0" err="1" smtClean="0"/>
              <a:t>pravo</a:t>
            </a:r>
            <a:r>
              <a:rPr lang="ru-RU" dirty="0" smtClean="0"/>
              <a:t>.</a:t>
            </a:r>
            <a:r>
              <a:rPr lang="en-US" dirty="0" err="1" smtClean="0"/>
              <a:t>gov</a:t>
            </a:r>
            <a:r>
              <a:rPr lang="ru-RU" dirty="0" smtClean="0"/>
              <a:t>.</a:t>
            </a:r>
            <a:r>
              <a:rPr lang="en-US" dirty="0" err="1" smtClean="0"/>
              <a:t>ru</a:t>
            </a:r>
            <a:r>
              <a:rPr lang="ru-RU" dirty="0" smtClean="0"/>
              <a:t>..</a:t>
            </a:r>
          </a:p>
          <a:p>
            <a:pPr>
              <a:buNone/>
            </a:pPr>
            <a:r>
              <a:rPr lang="ru-RU" dirty="0" smtClean="0"/>
              <a:t>3. Федеральный закон 24 июля 1998 г. № 124-ФЗ «Об основных гарантиях прав ребенка в Российской Федерации».</a:t>
            </a:r>
          </a:p>
          <a:p>
            <a:pPr>
              <a:buNone/>
            </a:pPr>
            <a:r>
              <a:rPr lang="ru-RU" dirty="0" smtClean="0"/>
              <a:t>4. Распоряжение Правительства Российской Федерации от 4 сентября 2014 г. № 1726-р о Концепции дополнительного образования детей.</a:t>
            </a:r>
          </a:p>
          <a:p>
            <a:pPr>
              <a:buNone/>
            </a:pPr>
            <a:r>
              <a:rPr lang="ru-RU" dirty="0" smtClean="0"/>
              <a:t>5. Распоряжение Правительства Российской Федерации от 29 мая 2015 г. № 996-р о Стратегии развития воспитания до 2025 г.[Электронный ресурс].─ Режим </a:t>
            </a:r>
            <a:r>
              <a:rPr lang="ru-RU" dirty="0" err="1" smtClean="0"/>
              <a:t>доступа:</a:t>
            </a:r>
            <a:r>
              <a:rPr lang="ru-RU" u="sng" dirty="0" err="1" smtClean="0">
                <a:hlinkClick r:id="rId2"/>
              </a:rPr>
              <a:t>http</a:t>
            </a:r>
            <a:r>
              <a:rPr lang="ru-RU" u="sng" dirty="0" smtClean="0">
                <a:hlinkClick r:id="rId2"/>
              </a:rPr>
              <a:t>://</a:t>
            </a:r>
            <a:r>
              <a:rPr lang="ru-RU" u="sng" dirty="0" err="1" smtClean="0">
                <a:hlinkClick r:id="rId2"/>
              </a:rPr>
              <a:t>government.ru</a:t>
            </a:r>
            <a:r>
              <a:rPr lang="ru-RU" u="sng" dirty="0" smtClean="0">
                <a:hlinkClick r:id="rId2"/>
              </a:rPr>
              <a:t>/</a:t>
            </a:r>
            <a:r>
              <a:rPr lang="ru-RU" u="sng" dirty="0" err="1" smtClean="0">
                <a:hlinkClick r:id="rId2"/>
              </a:rPr>
              <a:t>docs</a:t>
            </a:r>
            <a:r>
              <a:rPr lang="ru-RU" u="sng" dirty="0" smtClean="0">
                <a:hlinkClick r:id="rId2"/>
              </a:rPr>
              <a:t>/18312/</a:t>
            </a:r>
            <a:r>
              <a:rPr lang="ru-RU" u="sng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b="1" dirty="0" smtClean="0"/>
              <a:t>6.</a:t>
            </a:r>
            <a:r>
              <a:rPr lang="ru-RU" dirty="0" smtClean="0"/>
              <a:t>СанПиН</a:t>
            </a:r>
            <a:r>
              <a:rPr lang="ru-RU" b="1" dirty="0" smtClean="0"/>
              <a:t>  </a:t>
            </a:r>
            <a:r>
              <a:rPr lang="ru-RU" dirty="0" smtClean="0"/>
              <a:t>24.1.3049-13</a:t>
            </a:r>
            <a:r>
              <a:rPr lang="ru-RU" b="1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7.Приказ Министерства образования и науки Российской Федерации от17 октября 2013г.  № 1155 «Об утверждении федерального государственного образовательного стандарта дошкольного образования» (зарегистрирован Минюстом России 14 ноября 2013г., регистрационный  № 30384). </a:t>
            </a:r>
          </a:p>
          <a:p>
            <a:pPr>
              <a:buNone/>
            </a:pPr>
            <a:r>
              <a:rPr lang="ru-RU" dirty="0" smtClean="0"/>
              <a:t>8. Приказ Министерства образования и науки Российской Федерации от6 октября 2009 г.</a:t>
            </a:r>
            <a:br>
              <a:rPr lang="ru-RU" dirty="0" smtClean="0"/>
            </a:br>
            <a:r>
              <a:rPr lang="ru-RU" dirty="0" smtClean="0"/>
              <a:t>№ 373 (ред. от 29.12.2014) «Об утверждении и введении в действие федерального государственного образовательного стандарта начального общего образования» (зарегистрирован Минюстом России 22 декабря 2009 г., регистрационный № 15785).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476250"/>
            <a:ext cx="8424863" cy="584835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9.Приказ Министерства образования и науки Российской Федерации  от 17 декабря 2010 г. № 1897 (ред. от 29.12.2014) «Об утверждении федерального государственного образовательного стандарта основного общего образования» (зарегистрирован Минюстом России 1 февраля 2011 г., регистрационный № 19644).</a:t>
            </a:r>
          </a:p>
          <a:p>
            <a:r>
              <a:rPr lang="ru-RU" dirty="0" smtClean="0"/>
              <a:t>10. Приказ Министерства образования и науки Российской Федерации от 17 мая 2012 г. № 413 (ред. от 29.12.2014) «Об утверждении федерального государственного образовательного стандарта среднего общего образования» (зарегистрирован Минюстом России 7 июня 2012 г., регистрационный № 24480).</a:t>
            </a:r>
          </a:p>
          <a:p>
            <a:r>
              <a:rPr lang="ru-RU" dirty="0" smtClean="0"/>
              <a:t>11. Приказ </a:t>
            </a:r>
            <a:r>
              <a:rPr lang="ru-RU" dirty="0" err="1" smtClean="0"/>
              <a:t>Минздравсоцразвития</a:t>
            </a:r>
            <a:r>
              <a:rPr lang="ru-RU" dirty="0" smtClean="0"/>
              <a:t> России от 26 августа 2010 г. № 761н (ред. от 31.05.2011) «Об утверждении Единого квалификационного справочника должностей руководителей, специалистов и служащих, раздел «Квалификационные характеристики должностей работников образования» (Зарегистрирован в Минюсте России 6 октября 2010 г. № 18638)</a:t>
            </a:r>
          </a:p>
          <a:p>
            <a:r>
              <a:rPr lang="ru-RU" dirty="0" smtClean="0"/>
              <a:t>12. 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«Комментарии к ФГОС ДО» от 28 февраля 2014 г. № 08-249 // Вестник образования.– 2014. – Апрель. – № 7.</a:t>
            </a:r>
          </a:p>
          <a:p>
            <a:r>
              <a:rPr lang="ru-RU" dirty="0" smtClean="0"/>
              <a:t>13.Письмо </a:t>
            </a:r>
            <a:r>
              <a:rPr lang="ru-RU" dirty="0" err="1" smtClean="0"/>
              <a:t>Минобрнауки</a:t>
            </a:r>
            <a:r>
              <a:rPr lang="ru-RU" dirty="0" smtClean="0"/>
              <a:t> России от 31 июля 2014 г. № 08-1002 «О направлении методических рекомендаций» (Методические рекомендации по реализации полномочий субъектов Российской Федерации по финансовому обеспечению реализации прав граждан на получение общедоступного и бесплатного дошкольного образования).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404813"/>
            <a:ext cx="8069292" cy="57213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/>
              <a:t>-Программа»Радуга « под редакцией </a:t>
            </a:r>
            <a:r>
              <a:rPr lang="ru-RU" sz="1400" dirty="0" err="1" smtClean="0"/>
              <a:t>Т.Н.Дороновой</a:t>
            </a:r>
            <a:endParaRPr lang="ru-RU" sz="1400" dirty="0" smtClean="0"/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Михайленко</a:t>
            </a:r>
            <a:r>
              <a:rPr lang="ru-RU" sz="1400" dirty="0" smtClean="0"/>
              <a:t> Н.Я., Короткова Н.А. Организация сюжетной игры в детском саду. – М., 2009.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Михайленко</a:t>
            </a:r>
            <a:r>
              <a:rPr lang="ru-RU" sz="1400" dirty="0" smtClean="0"/>
              <a:t> Н.Я., Короткова Н.А. Ориентиры и требования к обновлению содержания дошкольного образования: метод. рекомендации. – М., 1993.</a:t>
            </a:r>
          </a:p>
          <a:p>
            <a:pPr lvl="0">
              <a:buNone/>
            </a:pPr>
            <a:r>
              <a:rPr lang="ru-RU" sz="1400" dirty="0" smtClean="0"/>
              <a:t>-Михайлова-Свирская Л.В. Индивидуализация образования детей дошкольного возраста. Пособие для педагогов ДОО (0–7 лет). – М.: Просвещение, 2014. 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Тугушева</a:t>
            </a:r>
            <a:r>
              <a:rPr lang="ru-RU" sz="1400" dirty="0" smtClean="0"/>
              <a:t> Г.П Чистякова А.Е Экспериментальная деятельность детей старшего и среднего возраста </a:t>
            </a:r>
            <a:r>
              <a:rPr lang="ru-RU" sz="1400" dirty="0" err="1" smtClean="0"/>
              <a:t>Детство-Прогрес</a:t>
            </a:r>
            <a:r>
              <a:rPr lang="ru-RU" sz="1400" dirty="0" smtClean="0"/>
              <a:t> 2016 г.. 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Михина</a:t>
            </a:r>
            <a:r>
              <a:rPr lang="ru-RU" sz="1400" dirty="0" smtClean="0"/>
              <a:t> Е.Н Развивающие игры для детей 2-7 лет. Издательство «Учитель» 2015 г.</a:t>
            </a:r>
          </a:p>
          <a:p>
            <a:pPr lvl="0">
              <a:buNone/>
            </a:pPr>
            <a:r>
              <a:rPr lang="ru-RU" sz="1400" dirty="0" smtClean="0"/>
              <a:t>- </a:t>
            </a:r>
            <a:r>
              <a:rPr lang="ru-RU" sz="1400" dirty="0" err="1" smtClean="0"/>
              <a:t>Поддьяков</a:t>
            </a:r>
            <a:r>
              <a:rPr lang="ru-RU" sz="1400" dirty="0" smtClean="0"/>
              <a:t> Н.Н. Психическое развитие и саморазвитие ребенка-дошкольника. Ближние и дальние горизонты. – М., 2013. 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Стеркина</a:t>
            </a:r>
            <a:r>
              <a:rPr lang="ru-RU" sz="1400" dirty="0" smtClean="0"/>
              <a:t> Р.Б., Юдина Е.Г., Князева О.Л., Авдеева Н.Н.,. </a:t>
            </a:r>
            <a:r>
              <a:rPr lang="ru-RU" sz="1400" dirty="0" err="1" smtClean="0"/>
              <a:t>Галигузова</a:t>
            </a:r>
            <a:r>
              <a:rPr lang="ru-RU" sz="1400" dirty="0" smtClean="0"/>
              <a:t> Л.Н, Мещерякова С.Ю. Аттестация и аккредитация дошкольных образовательных учреждений. – М., АСТ, 1996.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Эльконин</a:t>
            </a:r>
            <a:r>
              <a:rPr lang="ru-RU" sz="1400" dirty="0" smtClean="0"/>
              <a:t> Д.Б. Детская психология: учеб. пособие для студ. </a:t>
            </a:r>
            <a:r>
              <a:rPr lang="ru-RU" sz="1400" dirty="0" err="1" smtClean="0"/>
              <a:t>высш</a:t>
            </a:r>
            <a:r>
              <a:rPr lang="ru-RU" sz="1400" dirty="0" smtClean="0"/>
              <a:t>. учеб. заведений / </a:t>
            </a:r>
            <a:r>
              <a:rPr lang="ru-RU" sz="1400" dirty="0" err="1" smtClean="0"/>
              <a:t>Д.Б.Эльконин</a:t>
            </a:r>
            <a:r>
              <a:rPr lang="ru-RU" sz="1400" dirty="0" smtClean="0"/>
              <a:t>; – 4-е изд., стер. – М.: Издательский центр «Академия», 2007. – 384 с.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Эльконин</a:t>
            </a:r>
            <a:r>
              <a:rPr lang="ru-RU" sz="1400" dirty="0" smtClean="0"/>
              <a:t> Д.Б. Избранные психологические труды. – М., 1989.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Эльконин</a:t>
            </a:r>
            <a:r>
              <a:rPr lang="ru-RU" sz="1400" dirty="0" smtClean="0"/>
              <a:t> Д.Б. Психология игры. – М., </a:t>
            </a:r>
            <a:r>
              <a:rPr lang="ru-RU" sz="1400" dirty="0" err="1" smtClean="0"/>
              <a:t>Владос</a:t>
            </a:r>
            <a:r>
              <a:rPr lang="ru-RU" sz="1400" dirty="0" smtClean="0"/>
              <a:t>, 1999.</a:t>
            </a:r>
          </a:p>
          <a:p>
            <a:pPr lvl="0">
              <a:buNone/>
            </a:pPr>
            <a:r>
              <a:rPr lang="ru-RU" sz="1400" dirty="0" smtClean="0"/>
              <a:t>-</a:t>
            </a:r>
            <a:r>
              <a:rPr lang="ru-RU" sz="1400" dirty="0" err="1" smtClean="0"/>
              <a:t>Эриксон</a:t>
            </a:r>
            <a:r>
              <a:rPr lang="ru-RU" sz="1400" dirty="0" smtClean="0"/>
              <a:t> Э. Детство и общество / 2-е изд., </a:t>
            </a:r>
            <a:r>
              <a:rPr lang="ru-RU" sz="1400" dirty="0" err="1" smtClean="0"/>
              <a:t>перераб</a:t>
            </a:r>
            <a:r>
              <a:rPr lang="ru-RU" sz="1400" dirty="0" smtClean="0"/>
              <a:t>. и доп.; пер. с англ. – СПб.: </a:t>
            </a:r>
            <a:r>
              <a:rPr lang="ru-RU" sz="1400" dirty="0" err="1" smtClean="0"/>
              <a:t>Ленато</a:t>
            </a:r>
            <a:r>
              <a:rPr lang="ru-RU" sz="1400" dirty="0" smtClean="0"/>
              <a:t>: ACT: Фонд «Университетская книга», 1996.</a:t>
            </a:r>
          </a:p>
          <a:p>
            <a:pPr>
              <a:buNone/>
            </a:pPr>
            <a:r>
              <a:rPr lang="ru-RU" sz="1400" dirty="0" smtClean="0"/>
              <a:t>-Кобзева Т.Г Организация деятельности детей на прогулке .Издательство»Учитель»2015 г.</a:t>
            </a:r>
          </a:p>
          <a:p>
            <a:pPr>
              <a:buNone/>
            </a:pPr>
            <a:r>
              <a:rPr lang="ru-RU" sz="1400" dirty="0" smtClean="0"/>
              <a:t>-Калмыкова Л.Н. «Картотека тематических пальчиковых игр» Издательство «Учитель « 2014 г.</a:t>
            </a:r>
            <a:endParaRPr lang="ru-RU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Целевой раздел</a:t>
            </a:r>
            <a:br>
              <a:rPr lang="ru-RU" sz="2800" b="1" dirty="0" smtClean="0"/>
            </a:br>
            <a:r>
              <a:rPr lang="ru-RU" sz="2800" b="1" dirty="0" smtClean="0"/>
              <a:t>Принципы и подходы формирования программы.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- содержание программы соответствует основным положениям возрастной   психологии и  дошкольной педагогики, при этом имеет возможность реализации в практике дошкольного образования;</a:t>
            </a:r>
          </a:p>
          <a:p>
            <a:pPr>
              <a:buNone/>
            </a:pPr>
            <a:r>
              <a:rPr lang="ru-RU" dirty="0" smtClean="0"/>
              <a:t>- обеспечивает единство воспитательных, развивающих и обучающих целей и задач процесса образования детей дошкольного возраста;</a:t>
            </a:r>
          </a:p>
          <a:p>
            <a:pPr>
              <a:buNone/>
            </a:pPr>
            <a:r>
              <a:rPr lang="ru-RU" dirty="0" smtClean="0"/>
              <a:t>- строится с учётом принципа интеграции образовательных областей в соответствии с возрастными возможностями и особенностями воспитанников, спецификой и возможностями образовательных областей;</a:t>
            </a:r>
          </a:p>
          <a:p>
            <a:pPr>
              <a:buNone/>
            </a:pPr>
            <a:r>
              <a:rPr lang="ru-RU" dirty="0" smtClean="0"/>
              <a:t>- основывается на комплексно-тематическом принципе построения образовательного процесса; </a:t>
            </a:r>
          </a:p>
          <a:p>
            <a:r>
              <a:rPr lang="ru-RU" dirty="0" smtClean="0"/>
              <a:t>- предусматривает решение программных образовательных задач в совместной деятельности взрослого и детей и самостоятельной деятельности детей не только в рамках непосредственно образовательной деятельности, но и при  проведении режимных моментов в соответствии со спецификой дошкольного образования;</a:t>
            </a:r>
          </a:p>
          <a:p>
            <a:r>
              <a:rPr lang="ru-RU" dirty="0" smtClean="0"/>
              <a:t>- предполагает построение образовательного процесса на адекватных возрасту формах работы с детьми.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/>
              </a:rPr>
              <a:t>Личностно ориентированные принципы</a:t>
            </a:r>
            <a:endParaRPr lang="ru-RU" sz="28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-Принцип адаптивности</a:t>
            </a:r>
            <a:r>
              <a:rPr lang="ru-RU" dirty="0" smtClean="0"/>
              <a:t>. Предполагает создание открытой адаптивной модели воспитания и развития детей дошкольного возраста, реализующей идеи приоритетности самоценного детства, обеспечивающей гуманный подход к развивающейся личности ребенка.</a:t>
            </a:r>
          </a:p>
          <a:p>
            <a:pPr>
              <a:buNone/>
            </a:pPr>
            <a:r>
              <a:rPr lang="ru-RU" b="1" dirty="0" smtClean="0"/>
              <a:t>-Принцип развития</a:t>
            </a:r>
            <a:r>
              <a:rPr lang="ru-RU" dirty="0" smtClean="0"/>
              <a:t>. Основная задача детского сада – это развитие ребёнка-дошкольника, и в первую очередь – целостное развитие его личности и обеспечение готовности личности к дальнейшему развитию.</a:t>
            </a:r>
          </a:p>
          <a:p>
            <a:pPr>
              <a:buNone/>
            </a:pPr>
            <a:r>
              <a:rPr lang="ru-RU" b="1" dirty="0" smtClean="0"/>
              <a:t>-Принцип психологической комфортности</a:t>
            </a:r>
            <a:r>
              <a:rPr lang="ru-RU" dirty="0" smtClean="0"/>
              <a:t>. Предполагает психологическую защищенность ребенка, обеспечение эмоционального комфорта, создание условий для самореализации.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/>
              <a:t>Культурно ориентированные принципы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-Принцип целостности содержания образования</a:t>
            </a:r>
            <a:r>
              <a:rPr lang="ru-RU" dirty="0" smtClean="0"/>
              <a:t>. Представление дошкольника о предметном и социальном мире должно быть единым и целостным.</a:t>
            </a:r>
          </a:p>
          <a:p>
            <a:pPr>
              <a:buNone/>
            </a:pPr>
            <a:r>
              <a:rPr lang="ru-RU" b="1" dirty="0" smtClean="0"/>
              <a:t>-Принцип смыслового отношения к миру.</a:t>
            </a:r>
            <a:r>
              <a:rPr lang="ru-RU" dirty="0" smtClean="0"/>
              <a:t> Ребёнок осознаёт, что окружающий его мир – это мир, частью которого он является  и который так или иначе переживает  и осмысляет для себя.</a:t>
            </a:r>
          </a:p>
          <a:p>
            <a:pPr>
              <a:buNone/>
            </a:pPr>
            <a:r>
              <a:rPr lang="ru-RU" b="1" dirty="0" smtClean="0"/>
              <a:t>-Принцип систематичности</a:t>
            </a:r>
            <a:r>
              <a:rPr lang="ru-RU" dirty="0" smtClean="0"/>
              <a:t>. Предполагает наличие единых линий развития и воспитания.</a:t>
            </a:r>
          </a:p>
          <a:p>
            <a:pPr>
              <a:buNone/>
            </a:pPr>
            <a:r>
              <a:rPr lang="ru-RU" b="1" dirty="0" smtClean="0"/>
              <a:t>-Принцип ориентировочной функции знаний</a:t>
            </a:r>
            <a:r>
              <a:rPr lang="ru-RU" dirty="0" smtClean="0"/>
              <a:t>. Знание в психологическом смысле не что иное, как ориентировочная основа деятельности, поэтому форма представления знаний должна быть понятной детям и принимаемой ими.</a:t>
            </a:r>
          </a:p>
          <a:p>
            <a:pPr>
              <a:buNone/>
            </a:pPr>
            <a:r>
              <a:rPr lang="ru-RU" b="1" dirty="0" smtClean="0"/>
              <a:t>-Принцип овладения культурой</a:t>
            </a:r>
            <a:r>
              <a:rPr lang="ru-RU" dirty="0" smtClean="0"/>
              <a:t>. Обеспечивает способность ребенка ориентироваться в мире и действовать (или вести себя) в соответствии с результатами такой ориентировки и с интересами и ожиданиями других людей.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87948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/>
              <a:t>Деятельностно</a:t>
            </a:r>
            <a:r>
              <a:rPr lang="ru-RU" sz="2800" b="1" dirty="0" smtClean="0"/>
              <a:t> -ориентированные принципы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i="1" dirty="0" smtClean="0"/>
              <a:t>-</a:t>
            </a:r>
            <a:r>
              <a:rPr lang="ru-RU" b="1" dirty="0" smtClean="0"/>
              <a:t>Принцип обучения деятельности</a:t>
            </a:r>
            <a:r>
              <a:rPr lang="ru-RU" dirty="0" smtClean="0"/>
              <a:t>. Главное – не передача детям готовых знаний, а организация такой детской деятельности, в процессе которой они сами делают «открытия», узнают что-то новое путём решения доступных проблемных задач. </a:t>
            </a:r>
          </a:p>
          <a:p>
            <a:pPr>
              <a:buNone/>
            </a:pPr>
            <a:r>
              <a:rPr lang="ru-RU" i="1" dirty="0" smtClean="0"/>
              <a:t>-</a:t>
            </a:r>
            <a:r>
              <a:rPr lang="ru-RU" b="1" dirty="0" smtClean="0"/>
              <a:t>Принцип опоры на предшествующее </a:t>
            </a:r>
            <a:r>
              <a:rPr lang="ru-RU" i="1" dirty="0" smtClean="0"/>
              <a:t>(спонтанное) развитие</a:t>
            </a:r>
            <a:r>
              <a:rPr lang="ru-RU" dirty="0" smtClean="0"/>
              <a:t>. Предполагает опору  на предшествующее спонтанное (или не управляемое прямо), самостоятельное, «житейское» развитие ребёнка.</a:t>
            </a:r>
          </a:p>
          <a:p>
            <a:pPr>
              <a:buNone/>
            </a:pPr>
            <a:r>
              <a:rPr lang="ru-RU" i="1" dirty="0" smtClean="0"/>
              <a:t>-</a:t>
            </a:r>
            <a:r>
              <a:rPr lang="ru-RU" b="1" dirty="0" err="1" smtClean="0"/>
              <a:t>Креативный</a:t>
            </a:r>
            <a:r>
              <a:rPr lang="ru-RU" b="1" dirty="0" smtClean="0"/>
              <a:t> принцип. </a:t>
            </a:r>
            <a:r>
              <a:rPr lang="ru-RU" dirty="0" smtClean="0"/>
              <a:t>В соответствии со сказанным ранее необходимо «выращивать» у дошкольников способность переносить ранее сформированные навыки в ситуации самостоятельной деятельности, инициировать и поощрять потребность детей самостоятельно находить решение нестандартных задач и проблемных ситуаций.</a:t>
            </a:r>
          </a:p>
          <a:p>
            <a:pPr>
              <a:buNone/>
            </a:pPr>
            <a:r>
              <a:rPr lang="ru-RU" dirty="0" smtClean="0"/>
              <a:t>-Содержание Программы учитывает также возрастные и индивидуальные особенности контингента детей, воспитывающихся в образовательном учреждении.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/>
              </a:rPr>
              <a:t>Цели программы:</a:t>
            </a:r>
            <a:br>
              <a:rPr lang="ru-RU" sz="2800" b="1" dirty="0" smtClean="0">
                <a:effectLst/>
              </a:rPr>
            </a:br>
            <a:endParaRPr lang="ru-RU" sz="2800" b="1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-обеспечение достижения воспитанниками физической, интеллектуальной, психологической и личностной готовности к школе (необходимого и достаточного уровня развития ребёнка для успешного освоения им основных общеобразовательных программ начального общего образования);</a:t>
            </a:r>
          </a:p>
          <a:p>
            <a:pPr>
              <a:buNone/>
            </a:pPr>
            <a:r>
              <a:rPr lang="ru-RU" dirty="0" smtClean="0"/>
              <a:t>- реализация принципа преемственности и обеспечение развития и воспитания дошкольников в соответствии с концепцией программы «Радуга».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/>
              </a:rPr>
              <a:t>Цели деятельности</a:t>
            </a:r>
            <a:r>
              <a:rPr lang="ru-RU" sz="2800" dirty="0" smtClean="0">
                <a:effectLst/>
              </a:rPr>
              <a:t> Д</a:t>
            </a:r>
            <a:r>
              <a:rPr lang="ru-RU" sz="2800" b="1" dirty="0" smtClean="0">
                <a:effectLst/>
              </a:rPr>
              <a:t>ОУ</a:t>
            </a:r>
            <a:r>
              <a:rPr lang="ru-RU" sz="2800" dirty="0" smtClean="0">
                <a:effectLst/>
              </a:rPr>
              <a:t> </a:t>
            </a:r>
            <a:r>
              <a:rPr lang="ru-RU" sz="2800" b="1" dirty="0" smtClean="0">
                <a:effectLst/>
              </a:rPr>
              <a:t>по реализации ООП</a:t>
            </a:r>
            <a:r>
              <a:rPr lang="ru-RU" sz="2800" dirty="0" smtClean="0">
                <a:effectLst/>
              </a:rPr>
              <a:t>: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- разностороннее  развитие детей с учётом их возрастных и индивидуальных особенностей по основным направлениям – физическому, социально-личностному, познавательно-речевому и художественно-эстетическому, </a:t>
            </a:r>
          </a:p>
          <a:p>
            <a:pPr>
              <a:buNone/>
            </a:pPr>
            <a:r>
              <a:rPr lang="ru-RU" dirty="0" smtClean="0"/>
              <a:t>- сохранение и укрепление здоровья детей дошкольного возраста, коррекция недостатков в развитии детей с ограниченными возможностями здоровья.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272</TotalTime>
  <Words>3297</Words>
  <Application>Microsoft Office PowerPoint</Application>
  <PresentationFormat>Экран (4:3)</PresentationFormat>
  <Paragraphs>180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Литейная</vt:lpstr>
      <vt:lpstr>Слайд 1</vt:lpstr>
      <vt:lpstr>Слайд 2</vt:lpstr>
      <vt:lpstr>Слайд 3</vt:lpstr>
      <vt:lpstr>Целевой раздел Принципы и подходы формирования программы.</vt:lpstr>
      <vt:lpstr>Личностно ориентированные принципы</vt:lpstr>
      <vt:lpstr>Культурно ориентированные принципы</vt:lpstr>
      <vt:lpstr>Деятельностно -ориентированные принципы</vt:lpstr>
      <vt:lpstr>Цели программы: </vt:lpstr>
      <vt:lpstr>Цели деятельности ДОУ по реализации ООП:  </vt:lpstr>
      <vt:lpstr>Задачи деятельности ДОУ по реализации ООП</vt:lpstr>
      <vt:lpstr>Целевые ориентиры на этапе завершения  освоения Программы.</vt:lpstr>
      <vt:lpstr>Слайд 12</vt:lpstr>
      <vt:lpstr>СОДЕРЖАТЕЛЬНЫЙ РАЗДЕЛ</vt:lpstr>
      <vt:lpstr>Слайд 14</vt:lpstr>
      <vt:lpstr>»  Содержание образовательной деятельности в соответствии  с направлениями развития детей.  Образовательная область «Социально-коммуникативное развитие</vt:lpstr>
      <vt:lpstr>Образовательная область «Речевое развитие» </vt:lpstr>
      <vt:lpstr>Образовательная область «Познавательное развитие»</vt:lpstr>
      <vt:lpstr>Познавательное развитие:  математические представления </vt:lpstr>
      <vt:lpstr>Образовательная область «Художественно-эстетическое развитие» </vt:lpstr>
      <vt:lpstr>Образовательная область «Физическое развитие» </vt:lpstr>
      <vt:lpstr>Цели, задачи и формы взаимодействия с семьёй</vt:lpstr>
      <vt:lpstr>ОРГАНИЗАЦИННЫЙ РАЗДЕЛ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Перспективы  работы по совершенствованию развитию содержания Программы и обеспечивающих её реализацию нормативно- правовых, финансовых, научно-методических, кадровых, информационных и материально-технических ресурсов </vt:lpstr>
      <vt:lpstr>Слайд 32</vt:lpstr>
      <vt:lpstr>Слайд 33</vt:lpstr>
      <vt:lpstr>Перечень нормативных и нормативно-методических документов и литературных источников</vt:lpstr>
      <vt:lpstr>Слайд 35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Светлячок</dc:creator>
  <cp:lastModifiedBy>1</cp:lastModifiedBy>
  <cp:revision>35</cp:revision>
  <dcterms:created xsi:type="dcterms:W3CDTF">2018-09-14T09:32:32Z</dcterms:created>
  <dcterms:modified xsi:type="dcterms:W3CDTF">2021-12-20T09:54:03Z</dcterms:modified>
</cp:coreProperties>
</file>