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78" r:id="rId4"/>
    <p:sldId id="279" r:id="rId5"/>
    <p:sldId id="258" r:id="rId6"/>
    <p:sldId id="260" r:id="rId7"/>
    <p:sldId id="280" r:id="rId8"/>
    <p:sldId id="282" r:id="rId9"/>
    <p:sldId id="284" r:id="rId10"/>
    <p:sldId id="285" r:id="rId11"/>
    <p:sldId id="286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>
        <p:scale>
          <a:sx n="99" d="100"/>
          <a:sy n="99" d="100"/>
        </p:scale>
        <p:origin x="-72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8D7E3-C1D3-4C79-AA9A-DED8643F46DE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8B535-D21E-4A60-B942-E6A4B1291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5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535-D21E-4A60-B942-E6A4B1291E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0E1-C33A-45B2-8DD7-8082DB7BBDE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FE2-161A-498F-B6A6-81709EEE3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0E1-C33A-45B2-8DD7-8082DB7BBDE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FE2-161A-498F-B6A6-81709EEE3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0E1-C33A-45B2-8DD7-8082DB7BBDE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FE2-161A-498F-B6A6-81709EEE3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0E1-C33A-45B2-8DD7-8082DB7BBDE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FE2-161A-498F-B6A6-81709EEE3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0E1-C33A-45B2-8DD7-8082DB7BBDE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FE2-161A-498F-B6A6-81709EEE3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0E1-C33A-45B2-8DD7-8082DB7BBDE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FE2-161A-498F-B6A6-81709EEE3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0E1-C33A-45B2-8DD7-8082DB7BBDE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FE2-161A-498F-B6A6-81709EEE3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0E1-C33A-45B2-8DD7-8082DB7BBDE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FE2-161A-498F-B6A6-81709EEE3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0E1-C33A-45B2-8DD7-8082DB7BBDE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FE2-161A-498F-B6A6-81709EEE3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0E1-C33A-45B2-8DD7-8082DB7BBDE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FE2-161A-498F-B6A6-81709EEE3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0E1-C33A-45B2-8DD7-8082DB7BBDE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FE2-161A-498F-B6A6-81709EEE3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1D59B">
                <a:alpha val="71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70E1-C33A-45B2-8DD7-8082DB7BBDE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1FE2-161A-498F-B6A6-81709EEE3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&#1080;&#1089;&#1090;&#1086;&#1088;&#1080;&#1103;-&#1074;&#1077;&#1097;&#1077;&#1081;.&#1088;&#1092;/kantstovaryi/istoriya-lastik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7"/>
          <p:cNvPicPr/>
          <p:nvPr/>
        </p:nvPicPr>
        <p:blipFill>
          <a:blip r:embed="rId3" cstate="screen"/>
          <a:srcRect l="14374" r="15329"/>
          <a:stretch>
            <a:fillRect/>
          </a:stretch>
        </p:blipFill>
        <p:spPr bwMode="auto">
          <a:xfrm>
            <a:off x="323528" y="2132856"/>
            <a:ext cx="3347864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ru-RU" dirty="0" smtClean="0"/>
              <a:t>История развития Карандаша</a:t>
            </a:r>
            <a:endParaRPr lang="en-US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455" y="1943683"/>
            <a:ext cx="8691987" cy="5085184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2868" y="2425835"/>
            <a:ext cx="67692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Карандаш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дал возможность вести записи в пути или в процессе работы, когда надо было на ходу записать что-то. Недаром во многие языки мира прочно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вошла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фраза 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взять на карандаш», то есть заострить внимание на чем-то.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4486275"/>
            <a:ext cx="20415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375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00" y="2924944"/>
            <a:ext cx="414464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4608512" cy="54006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1869 году американец А.Т.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решил, что много времени уходит на подточку карандаша,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модель механического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поместив графитный стержень в металлическую трубку и создав приспособление для его выдвижения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Выдвинуть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грифель из пишущего инструмента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двумя способами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поворотом колпачка или корпуса, а также нажатием на ластик.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Механический карандаш </a:t>
            </a:r>
            <a:br>
              <a:rPr lang="ru-RU" b="1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5688632" cy="553407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истории существования карандаша постоянно совершенствовалась и его оболочка.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он не скатывался со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стола и грифель внутри при ударе не бился,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его сделали шестигранной.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верхний конец поместили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ластик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изобретения пластмассы нашлась достойная замена древесине. </a:t>
            </a:r>
          </a:p>
        </p:txBody>
      </p:sp>
      <p:pic>
        <p:nvPicPr>
          <p:cNvPr id="3074" name="Picture 2" descr="http://officemamaby.cdn.182.by/r/1024x1024/cases/2013/07/26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13" y="2431992"/>
            <a:ext cx="3399083" cy="236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13" y="165937"/>
            <a:ext cx="3399083" cy="22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72" y="3284984"/>
            <a:ext cx="3468764" cy="346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4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мир.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268760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далёким предком простого карандаша был готовый природный материал – это головешка из костра.  Древний человек пользовался ею, чтобы создавать наскальные рисунки.</a:t>
            </a:r>
            <a:r>
              <a:rPr lang="ru-RU" sz="2400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 продолжали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ещё долго для рисования.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999350" cy="266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221088" cy="27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45217"/>
            <a:ext cx="8202845" cy="615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Английские пастухи из местности Камберленд нашли в земле тёмную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массу, которую приняли за уголь, 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не горела.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Подумали, что это металл – но пули из него нельзя было сделать.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5" y="1772816"/>
            <a:ext cx="8166762" cy="386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661248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Пастухи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отметили, что вещество пачкает руки, и вскоре воспользовались им, чтобы помечать своих овец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4258816" cy="30718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этого материала начали производить тонкие, заострённые на конце палочки. Эти палочки были мягкими, пачкали руки и подходили только для рисования, но не для письма.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 были первые графитовые карандаши.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260648"/>
            <a:ext cx="3733025" cy="342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2644" y="3501008"/>
            <a:ext cx="425881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17 веке художники, чтобы было удобнее и палочка не была такой мягкой, зажимали эти графиты между кусочками дерева или веточками,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"карандашами",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обвязывали их верёвкой.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2114"/>
            <a:ext cx="25606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40893" y="260648"/>
            <a:ext cx="64807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ru-RU" altLang="ru-RU" sz="3200" b="1" i="1" dirty="0" smtClean="0">
                <a:solidFill>
                  <a:srgbClr val="686306"/>
                </a:solidFill>
                <a:latin typeface="Calibri" pitchFamily="34" charset="0"/>
              </a:rPr>
              <a:t>Известный ученый изобретатель Николя Жан Конте (1755–1805</a:t>
            </a:r>
            <a:r>
              <a:rPr lang="ru-RU" altLang="ru-RU" sz="3200" b="1" i="1" dirty="0">
                <a:solidFill>
                  <a:srgbClr val="686306"/>
                </a:solidFill>
                <a:latin typeface="Calibri" pitchFamily="34" charset="0"/>
              </a:rPr>
              <a:t>)</a:t>
            </a:r>
            <a:endParaRPr lang="ru-RU" altLang="ru-RU" sz="3200" dirty="0">
              <a:latin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6408712" cy="36724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В 1794 </a:t>
            </a:r>
            <a:r>
              <a:rPr lang="ru-RU" dirty="0"/>
              <a:t>году французский </a:t>
            </a:r>
            <a:r>
              <a:rPr lang="ru-RU"/>
              <a:t>химик </a:t>
            </a:r>
            <a:r>
              <a:rPr lang="ru-RU" smtClean="0"/>
              <a:t>Николя-Жан </a:t>
            </a:r>
            <a:r>
              <a:rPr lang="ru-RU" dirty="0" smtClean="0"/>
              <a:t>Конте изобрёл современный простой карандаш. Он догадался вставлять </a:t>
            </a:r>
            <a:r>
              <a:rPr lang="ru-RU" dirty="0"/>
              <a:t>графит в </a:t>
            </a:r>
            <a:r>
              <a:rPr lang="ru-RU" dirty="0" smtClean="0"/>
              <a:t>дерево. Графит </a:t>
            </a:r>
            <a:r>
              <a:rPr lang="ru-RU" dirty="0"/>
              <a:t>он смешал с глиной, обжег в печи, отрезал тонкую полоску, которую мы сейчас называем грифелем, и вставил в деревянную трубочку.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 </a:t>
            </a:r>
            <a:r>
              <a:rPr lang="ru-RU" dirty="0"/>
              <a:t>был сделан первый карандаш.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656672"/>
            <a:ext cx="8964487" cy="5201328"/>
          </a:xfrm>
          <a:noFill/>
        </p:spPr>
      </p:pic>
      <p:sp>
        <p:nvSpPr>
          <p:cNvPr id="4" name="TextBox 3"/>
          <p:cNvSpPr txBox="1"/>
          <p:nvPr/>
        </p:nvSpPr>
        <p:spPr>
          <a:xfrm rot="168545">
            <a:off x="973138" y="1139825"/>
            <a:ext cx="4321175" cy="597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 тому же принципу карандаши делают до сих пор. В зависимости от соотношения графита и глины получают грифель различной мягкости: чем больше графита, тем более мягкий грифель.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	</a:t>
            </a:r>
            <a:endParaRPr lang="ru-RU" dirty="0">
              <a:latin typeface="+mn-lt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7831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492625"/>
            <a:ext cx="20447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856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615488" cy="5876925"/>
          </a:xfrm>
          <a:noFill/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87028" y="979488"/>
            <a:ext cx="56165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endParaRPr lang="ru-RU" altLang="ru-RU" sz="2800" b="1" i="1" dirty="0">
              <a:solidFill>
                <a:srgbClr val="686306"/>
              </a:solidFill>
              <a:latin typeface="Calibri" pitchFamily="34" charset="0"/>
            </a:endParaRPr>
          </a:p>
          <a:p>
            <a:pPr eaLnBrk="1" hangingPunct="1"/>
            <a:endParaRPr lang="ru-RU" altLang="ru-RU" sz="2800" b="1" i="1" dirty="0">
              <a:solidFill>
                <a:srgbClr val="686306"/>
              </a:solidFill>
              <a:latin typeface="Calibri" pitchFamily="34" charset="0"/>
            </a:endParaRPr>
          </a:p>
          <a:p>
            <a:pPr eaLnBrk="1" hangingPunct="1"/>
            <a:endParaRPr lang="ru-RU" altLang="ru-RU" sz="2800" b="1" i="1" dirty="0">
              <a:solidFill>
                <a:srgbClr val="686306"/>
              </a:solidFill>
              <a:latin typeface="Calibri" pitchFamily="34" charset="0"/>
            </a:endParaRPr>
          </a:p>
          <a:p>
            <a:pPr eaLnBrk="1" hangingPunct="1"/>
            <a:endParaRPr lang="ru-RU" altLang="ru-RU" sz="2800" b="1" i="1" dirty="0">
              <a:solidFill>
                <a:srgbClr val="686306"/>
              </a:solidFill>
              <a:latin typeface="Calibri" pitchFamily="34" charset="0"/>
            </a:endParaRPr>
          </a:p>
          <a:p>
            <a:pPr eaLnBrk="1" hangingPunct="1"/>
            <a:r>
              <a:rPr lang="ru-RU" altLang="ru-RU" sz="2800" b="1" i="1" dirty="0">
                <a:solidFill>
                  <a:srgbClr val="686306"/>
                </a:solidFill>
                <a:latin typeface="Calibri" pitchFamily="34" charset="0"/>
              </a:rPr>
              <a:t>Степень мягкости/твердости карандашей стали обозначать буквами: </a:t>
            </a:r>
            <a:r>
              <a:rPr lang="ru-RU" altLang="ru-RU" sz="2800" b="1" i="1" dirty="0" smtClean="0">
                <a:solidFill>
                  <a:srgbClr val="686306"/>
                </a:solidFill>
                <a:latin typeface="Calibri" pitchFamily="34" charset="0"/>
              </a:rPr>
              <a:t>В </a:t>
            </a:r>
            <a:r>
              <a:rPr lang="ru-RU" altLang="ru-RU" sz="2800" b="1" i="1" dirty="0">
                <a:solidFill>
                  <a:srgbClr val="686306"/>
                </a:solidFill>
                <a:latin typeface="Calibri" pitchFamily="34" charset="0"/>
              </a:rPr>
              <a:t>(</a:t>
            </a:r>
            <a:r>
              <a:rPr lang="ru-RU" altLang="ru-RU" sz="2800" b="1" i="1" dirty="0" err="1">
                <a:solidFill>
                  <a:srgbClr val="686306"/>
                </a:solidFill>
                <a:latin typeface="Calibri" pitchFamily="34" charset="0"/>
              </a:rPr>
              <a:t>Black</a:t>
            </a:r>
            <a:r>
              <a:rPr lang="ru-RU" altLang="ru-RU" sz="2800" b="1" i="1" dirty="0">
                <a:solidFill>
                  <a:srgbClr val="686306"/>
                </a:solidFill>
                <a:latin typeface="Calibri" pitchFamily="34" charset="0"/>
              </a:rPr>
              <a:t> – «темный», </a:t>
            </a:r>
          </a:p>
          <a:p>
            <a:pPr eaLnBrk="1" hangingPunct="1"/>
            <a:r>
              <a:rPr lang="ru-RU" altLang="ru-RU" sz="2800" b="1" i="1" dirty="0">
                <a:solidFill>
                  <a:srgbClr val="686306"/>
                </a:solidFill>
                <a:latin typeface="Calibri" pitchFamily="34" charset="0"/>
              </a:rPr>
              <a:t>то есть мягкий), </a:t>
            </a:r>
          </a:p>
          <a:p>
            <a:pPr eaLnBrk="1" hangingPunct="1"/>
            <a:r>
              <a:rPr lang="ru-RU" altLang="ru-RU" sz="2800" b="1" i="1" dirty="0">
                <a:solidFill>
                  <a:srgbClr val="686306"/>
                </a:solidFill>
                <a:latin typeface="Calibri" pitchFamily="34" charset="0"/>
              </a:rPr>
              <a:t>Н (</a:t>
            </a:r>
            <a:r>
              <a:rPr lang="ru-RU" altLang="ru-RU" sz="2800" b="1" i="1" dirty="0" err="1">
                <a:solidFill>
                  <a:srgbClr val="686306"/>
                </a:solidFill>
                <a:latin typeface="Calibri" pitchFamily="34" charset="0"/>
              </a:rPr>
              <a:t>Hard</a:t>
            </a:r>
            <a:r>
              <a:rPr lang="ru-RU" altLang="ru-RU" sz="2800" b="1" i="1" dirty="0">
                <a:solidFill>
                  <a:srgbClr val="686306"/>
                </a:solidFill>
                <a:latin typeface="Calibri" pitchFamily="34" charset="0"/>
              </a:rPr>
              <a:t> – «твердый»), </a:t>
            </a:r>
          </a:p>
          <a:p>
            <a:pPr eaLnBrk="1" hangingPunct="1"/>
            <a:r>
              <a:rPr lang="ru-RU" altLang="ru-RU" sz="2800" b="1" i="1" dirty="0">
                <a:solidFill>
                  <a:srgbClr val="686306"/>
                </a:solidFill>
                <a:latin typeface="Calibri" pitchFamily="34" charset="0"/>
              </a:rPr>
              <a:t>НВ (</a:t>
            </a:r>
            <a:r>
              <a:rPr lang="ru-RU" altLang="ru-RU" sz="2800" b="1" i="1" dirty="0" err="1">
                <a:solidFill>
                  <a:srgbClr val="686306"/>
                </a:solidFill>
                <a:latin typeface="Calibri" pitchFamily="34" charset="0"/>
              </a:rPr>
              <a:t>Hard</a:t>
            </a:r>
            <a:r>
              <a:rPr lang="ru-RU" altLang="ru-RU" sz="2800" b="1" i="1" dirty="0">
                <a:solidFill>
                  <a:srgbClr val="686306"/>
                </a:solidFill>
                <a:latin typeface="Calibri" pitchFamily="34" charset="0"/>
              </a:rPr>
              <a:t> </a:t>
            </a:r>
            <a:r>
              <a:rPr lang="ru-RU" altLang="ru-RU" sz="2800" b="1" i="1" dirty="0" err="1">
                <a:solidFill>
                  <a:srgbClr val="686306"/>
                </a:solidFill>
                <a:latin typeface="Calibri" pitchFamily="34" charset="0"/>
              </a:rPr>
              <a:t>black</a:t>
            </a:r>
            <a:r>
              <a:rPr lang="ru-RU" altLang="ru-RU" sz="2800" b="1" i="1" dirty="0">
                <a:solidFill>
                  <a:srgbClr val="686306"/>
                </a:solidFill>
                <a:latin typeface="Calibri" pitchFamily="34" charset="0"/>
              </a:rPr>
              <a:t> – «твердо темный», </a:t>
            </a:r>
          </a:p>
          <a:p>
            <a:pPr eaLnBrk="1" hangingPunct="1"/>
            <a:r>
              <a:rPr lang="ru-RU" altLang="ru-RU" sz="2800" b="1" i="1" dirty="0">
                <a:solidFill>
                  <a:srgbClr val="686306"/>
                </a:solidFill>
                <a:latin typeface="Calibri" pitchFamily="34" charset="0"/>
              </a:rPr>
              <a:t>т. е. средней твердости</a:t>
            </a:r>
            <a:r>
              <a:rPr lang="ru-RU" altLang="ru-RU" sz="2800" b="1" i="1" dirty="0" smtClean="0">
                <a:solidFill>
                  <a:srgbClr val="686306"/>
                </a:solidFill>
                <a:latin typeface="Calibri" pitchFamily="34" charset="0"/>
              </a:rPr>
              <a:t>).  </a:t>
            </a:r>
            <a:endParaRPr lang="ru-RU" altLang="ru-RU" sz="2800" b="1" i="1" dirty="0">
              <a:solidFill>
                <a:srgbClr val="686306"/>
              </a:solidFill>
              <a:latin typeface="Calibri" pitchFamily="34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0025"/>
            <a:ext cx="37433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140200" y="333375"/>
            <a:ext cx="3455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686306"/>
                </a:solidFill>
                <a:latin typeface="Calibri" pitchFamily="34" charset="0"/>
              </a:rPr>
              <a:t>Коробка запасных черных грифелей.</a:t>
            </a: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337050"/>
            <a:ext cx="204311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176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881854"/>
            <a:ext cx="8496497" cy="49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975" y="2486791"/>
            <a:ext cx="64087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 России же, богатой графитом и лесом, Михаил Ломоносов силами жителей одной из деревень Архангельской губернии развернул производство карандашей в деревянной оболочке.</a:t>
            </a:r>
            <a:r>
              <a:rPr lang="ru-RU" sz="2800" dirty="0" smtClean="0"/>
              <a:t> 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 оправкой графитового стержня в деревянную оболочку вид карандаша уже не изменяется более 200 лет.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2863"/>
            <a:ext cx="17240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478338"/>
            <a:ext cx="204311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668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783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407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История развития Карандаша</vt:lpstr>
      <vt:lpstr>Древний мир.</vt:lpstr>
      <vt:lpstr>Презентация PowerPoint</vt:lpstr>
      <vt:lpstr>Английские пастухи из местности Камберленд нашли в земле тёмную массу, которую приняли за уголь,  но она не горела. Подумали, что это металл – но пули из него нельзя было сделать.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1869 году американец А.Т. Кросс, решил, что много времени уходит на подточку карандаша, и создал первую модель механического изделия, поместив графитный стержень в металлическую трубку и создав приспособление для его выдвижения. Выдвинуть грифель из пишущего инструмента можно двумя способами: поворотом колпачка или корпуса, а также нажатием на ластик.</vt:lpstr>
      <vt:lpstr>Презентация PowerPoint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1</cp:lastModifiedBy>
  <cp:revision>94</cp:revision>
  <dcterms:created xsi:type="dcterms:W3CDTF">2012-04-03T07:17:18Z</dcterms:created>
  <dcterms:modified xsi:type="dcterms:W3CDTF">2017-02-16T10:08:01Z</dcterms:modified>
</cp:coreProperties>
</file>