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sldIdLst>
    <p:sldId id="256" r:id="rId2"/>
    <p:sldId id="257" r:id="rId3"/>
    <p:sldId id="266" r:id="rId4"/>
    <p:sldId id="270" r:id="rId5"/>
    <p:sldId id="269" r:id="rId6"/>
    <p:sldId id="274" r:id="rId7"/>
    <p:sldId id="277" r:id="rId8"/>
    <p:sldId id="259" r:id="rId9"/>
    <p:sldId id="268" r:id="rId10"/>
    <p:sldId id="288" r:id="rId11"/>
    <p:sldId id="295" r:id="rId12"/>
    <p:sldId id="286" r:id="rId13"/>
    <p:sldId id="287" r:id="rId14"/>
    <p:sldId id="289" r:id="rId15"/>
    <p:sldId id="290" r:id="rId16"/>
    <p:sldId id="291" r:id="rId17"/>
    <p:sldId id="292" r:id="rId18"/>
    <p:sldId id="293" r:id="rId19"/>
    <p:sldId id="297" r:id="rId20"/>
    <p:sldId id="298" r:id="rId21"/>
    <p:sldId id="300" r:id="rId22"/>
    <p:sldId id="299" r:id="rId23"/>
    <p:sldId id="296" r:id="rId24"/>
    <p:sldId id="301" r:id="rId25"/>
    <p:sldId id="294" r:id="rId26"/>
    <p:sldId id="302" r:id="rId27"/>
  </p:sldIdLst>
  <p:sldSz cx="9144000" cy="6858000" type="screen4x3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32962BD-6A0A-45F3-A772-C641B26544A2}">
          <p14:sldIdLst>
            <p14:sldId id="256"/>
            <p14:sldId id="257"/>
            <p14:sldId id="266"/>
            <p14:sldId id="270"/>
            <p14:sldId id="269"/>
            <p14:sldId id="274"/>
            <p14:sldId id="277"/>
          </p14:sldIdLst>
        </p14:section>
        <p14:section name="Раздел без заголовка" id="{1D26F1D5-CECF-4AC9-9071-9EC8EC040C8F}">
          <p14:sldIdLst>
            <p14:sldId id="259"/>
            <p14:sldId id="268"/>
            <p14:sldId id="288"/>
            <p14:sldId id="295"/>
            <p14:sldId id="286"/>
            <p14:sldId id="287"/>
            <p14:sldId id="289"/>
            <p14:sldId id="290"/>
            <p14:sldId id="291"/>
            <p14:sldId id="292"/>
            <p14:sldId id="293"/>
            <p14:sldId id="297"/>
            <p14:sldId id="298"/>
            <p14:sldId id="300"/>
            <p14:sldId id="299"/>
            <p14:sldId id="296"/>
            <p14:sldId id="301"/>
            <p14:sldId id="294"/>
            <p14:sldId id="30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967"/>
    <a:srgbClr val="FDDB9D"/>
    <a:srgbClr val="FBA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9924B0-ADA5-4A7F-8CA1-90552681BBDE}" v="2" dt="2021-05-27T06:13:13"/>
    <p1510:client id="{EF08B0C9-4005-49C1-A6A5-EF593223FE78}" v="1" dt="2021-05-27T06:12:23.1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47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rsakova-2008" clId="Web-{EF08B0C9-4005-49C1-A6A5-EF593223FE78}"/>
    <pc:docChg chg="modSld">
      <pc:chgData name="kursakova-2008" userId="" providerId="" clId="Web-{EF08B0C9-4005-49C1-A6A5-EF593223FE78}" dt="2021-05-27T06:12:23.129" v="0" actId="1076"/>
      <pc:docMkLst>
        <pc:docMk/>
      </pc:docMkLst>
      <pc:sldChg chg="modSp">
        <pc:chgData name="kursakova-2008" userId="" providerId="" clId="Web-{EF08B0C9-4005-49C1-A6A5-EF593223FE78}" dt="2021-05-27T06:12:23.129" v="0" actId="1076"/>
        <pc:sldMkLst>
          <pc:docMk/>
          <pc:sldMk cId="784979903" sldId="269"/>
        </pc:sldMkLst>
        <pc:spChg chg="mod">
          <ac:chgData name="kursakova-2008" userId="" providerId="" clId="Web-{EF08B0C9-4005-49C1-A6A5-EF593223FE78}" dt="2021-05-27T06:12:23.129" v="0" actId="1076"/>
          <ac:spMkLst>
            <pc:docMk/>
            <pc:sldMk cId="784979903" sldId="269"/>
            <ac:spMk id="3" creationId="{00000000-0000-0000-0000-000000000000}"/>
          </ac:spMkLst>
        </pc:spChg>
      </pc:sldChg>
    </pc:docChg>
  </pc:docChgLst>
  <pc:docChgLst>
    <pc:chgData name="kursakova-2008" clId="Web-{C79924B0-ADA5-4A7F-8CA1-90552681BBDE}"/>
    <pc:docChg chg="modSld">
      <pc:chgData name="kursakova-2008" userId="" providerId="" clId="Web-{C79924B0-ADA5-4A7F-8CA1-90552681BBDE}" dt="2021-05-27T06:13:13" v="1" actId="1076"/>
      <pc:docMkLst>
        <pc:docMk/>
      </pc:docMkLst>
      <pc:sldChg chg="modSp">
        <pc:chgData name="kursakova-2008" userId="" providerId="" clId="Web-{C79924B0-ADA5-4A7F-8CA1-90552681BBDE}" dt="2021-05-27T06:13:13" v="1" actId="1076"/>
        <pc:sldMkLst>
          <pc:docMk/>
          <pc:sldMk cId="784979903" sldId="269"/>
        </pc:sldMkLst>
        <pc:spChg chg="mod">
          <ac:chgData name="kursakova-2008" userId="" providerId="" clId="Web-{C79924B0-ADA5-4A7F-8CA1-90552681BBDE}" dt="2021-05-27T06:13:10.516" v="0" actId="1076"/>
          <ac:spMkLst>
            <pc:docMk/>
            <pc:sldMk cId="784979903" sldId="269"/>
            <ac:spMk id="3" creationId="{00000000-0000-0000-0000-000000000000}"/>
          </ac:spMkLst>
        </pc:spChg>
        <pc:picChg chg="mod">
          <ac:chgData name="kursakova-2008" userId="" providerId="" clId="Web-{C79924B0-ADA5-4A7F-8CA1-90552681BBDE}" dt="2021-05-27T06:13:13" v="1" actId="1076"/>
          <ac:picMkLst>
            <pc:docMk/>
            <pc:sldMk cId="784979903" sldId="269"/>
            <ac:picMk id="7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58904442500249E-2"/>
          <c:y val="9.8665321785232935E-2"/>
          <c:w val="0.54542663069894037"/>
          <c:h val="0.87235442678801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 педагогов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8D2-479A-AC9D-FA8D05F8CBC1}"/>
              </c:ext>
            </c:extLst>
          </c:dPt>
          <c:dPt>
            <c:idx val="1"/>
            <c:bubble3D val="0"/>
            <c:explosion val="5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8D2-479A-AC9D-FA8D05F8CBC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2400" b="1" dirty="0"/>
                      <a:t>31,4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8D2-479A-AC9D-FA8D05F8CBC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400" b="1" dirty="0"/>
                      <a:t>68,6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8D2-479A-AC9D-FA8D05F8CBC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молодые специалисты</c:v>
                </c:pt>
                <c:pt idx="1">
                  <c:v>педагоги с квалификационными категориями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31.4</c:v>
                </c:pt>
                <c:pt idx="1">
                  <c:v>68.599999999999994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8D2-479A-AC9D-FA8D05F8CBC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787182852143478"/>
          <c:y val="0.30765775877063845"/>
          <c:w val="0.33286891221930592"/>
          <c:h val="0.2785513761227184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14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0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869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78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44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1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9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21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3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05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57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4857293-198D-47DE-8876-5C392ED9C3ED}" type="datetimeFigureOut">
              <a:rPr lang="ru-RU" smtClean="0"/>
              <a:t>15.08.2021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0E1F85D-642C-4539-A4B2-3E9F436A5852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4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6D466C9-323A-4390-90F3-EDCF7E5AE0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2682" y="26351"/>
            <a:ext cx="913131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1B69A6-517A-49D7-96B5-0633862E4B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1935" y="-99392"/>
            <a:ext cx="3382065" cy="69573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0" y="548680"/>
            <a:ext cx="6120680" cy="3854192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проект 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«Обучение английскому языку в аспекте диалога культур»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419662-8BDE-4C68-A366-BDBC386DFB16}"/>
              </a:ext>
            </a:extLst>
          </p:cNvPr>
          <p:cNvSpPr txBox="1"/>
          <p:nvPr/>
        </p:nvSpPr>
        <p:spPr>
          <a:xfrm>
            <a:off x="251520" y="5013176"/>
            <a:ext cx="489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>
                <a:solidFill>
                  <a:srgbClr val="2B09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МБОУ города Иркутска СОШ №17</a:t>
            </a:r>
          </a:p>
        </p:txBody>
      </p:sp>
    </p:spTree>
    <p:extLst>
      <p:ext uri="{BB962C8B-B14F-4D97-AF65-F5344CB8AC3E}">
        <p14:creationId xmlns:p14="http://schemas.microsoft.com/office/powerpoint/2010/main" val="992740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75451B-FA4B-4F9A-90A1-5CFDAC9D62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проект «Обучение английскому языку в аспекте диалога культур»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134076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 о сетевом взаимодействии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1" t="19882" r="16692" b="6408"/>
          <a:stretch/>
        </p:blipFill>
        <p:spPr bwMode="auto">
          <a:xfrm>
            <a:off x="683568" y="1206583"/>
            <a:ext cx="7421745" cy="49229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915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учреждение дополнительного образования «Образовательный центр Эй-Би-Си</a:t>
            </a:r>
            <a:r>
              <a:rPr lang="ru-RU" sz="3200" b="1" dirty="0" smtClean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15" y="4869160"/>
            <a:ext cx="2403072" cy="1428715"/>
          </a:xfrm>
        </p:spPr>
        <p:txBody>
          <a:bodyPr>
            <a:normAutofit fontScale="70000" lnSpcReduction="20000"/>
          </a:bodyPr>
          <a:lstStyle/>
          <a:p>
            <a:r>
              <a:rPr lang="ru-RU" sz="3100" b="1" dirty="0" smtClean="0">
                <a:solidFill>
                  <a:srgbClr val="2B0967"/>
                </a:solidFill>
              </a:rPr>
              <a:t>Сергей Валентинович Распутин</a:t>
            </a:r>
          </a:p>
          <a:p>
            <a:r>
              <a:rPr lang="ru-RU" dirty="0" smtClean="0"/>
              <a:t> – директор  ЧУДО «Образовательный центр Эй-Би-Си»</a:t>
            </a:r>
            <a:endParaRPr lang="ru-RU" dirty="0"/>
          </a:p>
        </p:txBody>
      </p:sp>
      <p:pic>
        <p:nvPicPr>
          <p:cNvPr id="4" name="Picture 14" descr="Образовательный центр ABC | ВКонтакт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0"/>
          <a:stretch/>
        </p:blipFill>
        <p:spPr bwMode="auto">
          <a:xfrm>
            <a:off x="2655891" y="1700808"/>
            <a:ext cx="6452613" cy="18002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ереезд бизнеса в новый дом: истории предпринимателей из Иркутска | Регионы  | Селдон Новост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6" t="3766" r="34914" b="48816"/>
          <a:stretch/>
        </p:blipFill>
        <p:spPr bwMode="auto">
          <a:xfrm>
            <a:off x="53115" y="1700808"/>
            <a:ext cx="2403072" cy="309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Языковой центр &quot;Language Club ABC&quot; - kidsvisitor.co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r="12282"/>
          <a:stretch/>
        </p:blipFill>
        <p:spPr bwMode="auto">
          <a:xfrm>
            <a:off x="2555776" y="3631910"/>
            <a:ext cx="3540154" cy="263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ᐈ Образовательный центр ABC на Омулевскоге - быстрое изучение иностранного  языук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4" r="15993"/>
          <a:stretch/>
        </p:blipFill>
        <p:spPr bwMode="auto">
          <a:xfrm>
            <a:off x="6111394" y="3631909"/>
            <a:ext cx="3046941" cy="263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57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1B916D9-8902-49E3-809F-AA52E8A22D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498647" y="2170990"/>
            <a:ext cx="8496944" cy="38884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18994" y="2835560"/>
            <a:ext cx="4824536" cy="18722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проект «Обучение английскому языку в аспекте диалога культур»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1340768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сетевого проекта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411760" y="3068960"/>
            <a:ext cx="4104456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411760" y="3716863"/>
            <a:ext cx="1769064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МБОУ и ЧУДО участников сетевого проекта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656922" y="3771664"/>
            <a:ext cx="2003310" cy="8498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Ответственные организаторы (заместители директора , руководители МО)  от каждого ОО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95536" y="3379963"/>
            <a:ext cx="1632113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английского языка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3296292" y="2187707"/>
            <a:ext cx="2232247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977337" y="3123414"/>
            <a:ext cx="1804934" cy="1296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родительской общественности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1894502" y="5085184"/>
            <a:ext cx="5035826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b="1" dirty="0">
                <a:solidFill>
                  <a:srgbClr val="C00000"/>
                </a:solidFill>
              </a:rPr>
              <a:t>оптимизация работы в области обучения английскому языку учащихся  в рамках поликультурного диалога  участников образовательных отношений </a:t>
            </a:r>
            <a:endParaRPr 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9518291">
            <a:off x="1640659" y="2483826"/>
            <a:ext cx="525981" cy="162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9518291" flipH="1">
            <a:off x="1759040" y="2634121"/>
            <a:ext cx="537219" cy="1966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2072010">
            <a:off x="6989151" y="2543346"/>
            <a:ext cx="525981" cy="1625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072010" flipH="1">
            <a:off x="6859266" y="2690144"/>
            <a:ext cx="541363" cy="225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12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4ADCE6-A607-46C1-B4A6-8CC292DDBE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проект «Обучение английскому языку в аспекте диалога культур»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1556792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сетевого проекта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971600" y="2262882"/>
            <a:ext cx="7653536" cy="3542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ru-RU" sz="2400" b="1" dirty="0">
                <a:solidFill>
                  <a:srgbClr val="2B0967"/>
                </a:solidFill>
              </a:rPr>
              <a:t>- обеспечение открытости и доступности имеющихся образовательных ресурсов (</a:t>
            </a:r>
            <a:r>
              <a:rPr lang="ru-RU" sz="2400" b="1" dirty="0">
                <a:solidFill>
                  <a:srgbClr val="C00000"/>
                </a:solidFill>
              </a:rPr>
              <a:t>методических, информационных, кадровых</a:t>
            </a:r>
            <a:r>
              <a:rPr lang="ru-RU" sz="2400" b="1" dirty="0">
                <a:solidFill>
                  <a:srgbClr val="2B0967"/>
                </a:solidFill>
              </a:rPr>
              <a:t>)   для их сетевой консолидации;</a:t>
            </a:r>
          </a:p>
          <a:p>
            <a:pPr lvl="0" algn="just"/>
            <a:r>
              <a:rPr lang="ru-RU" sz="2400" b="1" dirty="0">
                <a:solidFill>
                  <a:srgbClr val="2B0967"/>
                </a:solidFill>
              </a:rPr>
              <a:t>- создание единого образовательного пространства для эффективного сетевого взаимодействия  в области обучения английскому языку </a:t>
            </a:r>
          </a:p>
          <a:p>
            <a:pPr algn="just"/>
            <a:r>
              <a:rPr lang="ru-RU" sz="2400" b="1" dirty="0">
                <a:solidFill>
                  <a:srgbClr val="2B0967"/>
                </a:solidFill>
              </a:rPr>
              <a:t>- обобщение опыта по результатам реализации Сетевого проекта.</a:t>
            </a:r>
            <a:endParaRPr lang="ru-RU" sz="2400" b="1" dirty="0">
              <a:solidFill>
                <a:srgbClr val="2B09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8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743FDEB-84FF-46E1-A08B-549CE490CB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96889" y="116632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и дорожная  карты проекта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17515" r="50000" b="9179"/>
          <a:stretch/>
        </p:blipFill>
        <p:spPr bwMode="auto">
          <a:xfrm>
            <a:off x="395536" y="1071869"/>
            <a:ext cx="4057844" cy="53285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92" t="15119" r="16341" b="6907"/>
          <a:stretch/>
        </p:blipFill>
        <p:spPr bwMode="auto">
          <a:xfrm>
            <a:off x="4838771" y="999860"/>
            <a:ext cx="3806005" cy="54006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351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DFFD6E8-1AFB-459F-B538-6AA9192A04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36181" y="188640"/>
            <a:ext cx="913131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87040" y="379970"/>
            <a:ext cx="4949056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5445224"/>
            <a:ext cx="69847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B0967"/>
                </a:solidFill>
              </a:rPr>
              <a:t>Соревнования   по </a:t>
            </a:r>
            <a:r>
              <a:rPr lang="ru-RU" sz="2400" b="1" dirty="0" err="1">
                <a:solidFill>
                  <a:srgbClr val="2B0967"/>
                </a:solidFill>
              </a:rPr>
              <a:t>тимбилдингу</a:t>
            </a:r>
            <a:r>
              <a:rPr lang="ru-RU" sz="2400" b="1" dirty="0">
                <a:solidFill>
                  <a:srgbClr val="2B0967"/>
                </a:solidFill>
              </a:rPr>
              <a:t> среди педагогов. </a:t>
            </a:r>
            <a:r>
              <a:rPr lang="ru-RU" dirty="0">
                <a:solidFill>
                  <a:srgbClr val="2B0967"/>
                </a:solidFill>
              </a:rPr>
              <a:t>19 октября 2020 г. (дистанционно)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52120" y="3140968"/>
            <a:ext cx="328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этап «Презентация команд» (название команды, связанное с тематикой проекта, представление членов команды</a:t>
            </a:r>
          </a:p>
          <a:p>
            <a:r>
              <a:rPr lang="ru-RU" dirty="0"/>
              <a:t>2 этап «</a:t>
            </a:r>
            <a:r>
              <a:rPr lang="ru-RU" dirty="0" err="1"/>
              <a:t>Квиз</a:t>
            </a:r>
            <a:r>
              <a:rPr lang="ru-RU" dirty="0"/>
              <a:t>»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7" t="16145" r="15782" b="14510"/>
          <a:stretch/>
        </p:blipFill>
        <p:spPr bwMode="auto">
          <a:xfrm>
            <a:off x="611560" y="1700808"/>
            <a:ext cx="4752528" cy="35049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EEFE17-A0FF-4FF1-A804-51E88E520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74703"/>
            <a:ext cx="2808312" cy="260646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616947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8E657A3-27B5-417A-B54B-D1CA12852D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9895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058172"/>
            <a:ext cx="8676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B0967"/>
                </a:solidFill>
              </a:rPr>
              <a:t>Методический семинар «Обучение английскому языку: современные аспекты» </a:t>
            </a:r>
          </a:p>
          <a:p>
            <a:pPr algn="ctr"/>
            <a:r>
              <a:rPr lang="ru-RU" sz="2400" b="1" dirty="0">
                <a:solidFill>
                  <a:srgbClr val="2B0967"/>
                </a:solidFill>
              </a:rPr>
              <a:t> </a:t>
            </a:r>
            <a:r>
              <a:rPr lang="ru-RU" dirty="0">
                <a:solidFill>
                  <a:srgbClr val="2B0967"/>
                </a:solidFill>
              </a:rPr>
              <a:t>ноябрь  2020 г. (дистанционно, платформа «</a:t>
            </a:r>
            <a:r>
              <a:rPr lang="en-US" dirty="0">
                <a:solidFill>
                  <a:srgbClr val="2B0967"/>
                </a:solidFill>
              </a:rPr>
              <a:t>Zoom</a:t>
            </a:r>
            <a:r>
              <a:rPr lang="ru-RU" dirty="0">
                <a:solidFill>
                  <a:srgbClr val="2B0967"/>
                </a:solidFill>
              </a:rPr>
              <a:t>») 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76505" y="1330633"/>
            <a:ext cx="3275166" cy="24498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29019" y="2053304"/>
            <a:ext cx="3369287" cy="25202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52120" y="2063757"/>
            <a:ext cx="3096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2B0967"/>
                </a:solidFill>
              </a:rPr>
              <a:t>21.11.2020 г., 8 докладов, 12 участников, среди них 3 педагога МБОУ </a:t>
            </a:r>
            <a:r>
              <a:rPr lang="ru-RU" sz="2800" dirty="0" err="1">
                <a:solidFill>
                  <a:srgbClr val="2B0967"/>
                </a:solidFill>
              </a:rPr>
              <a:t>г.Иркутска</a:t>
            </a:r>
            <a:r>
              <a:rPr lang="ru-RU" sz="2800" dirty="0">
                <a:solidFill>
                  <a:srgbClr val="2B0967"/>
                </a:solidFill>
              </a:rPr>
              <a:t> СОШ № 17</a:t>
            </a:r>
          </a:p>
        </p:txBody>
      </p:sp>
    </p:spTree>
    <p:extLst>
      <p:ext uri="{BB962C8B-B14F-4D97-AF65-F5344CB8AC3E}">
        <p14:creationId xmlns:p14="http://schemas.microsoft.com/office/powerpoint/2010/main" val="442562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4C03E1-50F3-4176-BFF0-C88CE0AC6A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476"/>
            <a:ext cx="913131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74746" y="67441"/>
            <a:ext cx="808558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433362"/>
            <a:ext cx="8676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B0967"/>
                </a:solidFill>
              </a:rPr>
              <a:t>Исследовательские лаборатории</a:t>
            </a:r>
          </a:p>
          <a:p>
            <a:pPr algn="ctr"/>
            <a:r>
              <a:rPr lang="ru-RU" dirty="0">
                <a:solidFill>
                  <a:srgbClr val="2B0967"/>
                </a:solidFill>
              </a:rPr>
              <a:t>Октябрь-май</a:t>
            </a:r>
            <a:r>
              <a:rPr lang="ru-RU" sz="2400" b="1" dirty="0">
                <a:solidFill>
                  <a:srgbClr val="2B0967"/>
                </a:solidFill>
              </a:rPr>
              <a:t> </a:t>
            </a:r>
            <a:r>
              <a:rPr lang="ru-RU" dirty="0">
                <a:solidFill>
                  <a:srgbClr val="2B0967"/>
                </a:solidFill>
              </a:rPr>
              <a:t>2021 г. (6 лабораторий)</a:t>
            </a:r>
          </a:p>
        </p:txBody>
      </p:sp>
      <p:pic>
        <p:nvPicPr>
          <p:cNvPr id="17410" name="Picture 2" descr="Шекспир-изобретатель: 10 актуальных и сегодня слов, придуманных гением |  MyLingvo — Школа обучения английскому языку онлайн - Школа обучения  английскому языку онлай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77240"/>
            <a:ext cx="305666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Необычные традиции Шотландии: история культуры и обычаи стран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23877"/>
            <a:ext cx="3266628" cy="16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День святого Патрика, или как веселятся ирландцы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56731"/>
            <a:ext cx="2874907" cy="158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218476" y="1751174"/>
            <a:ext cx="46805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B0967"/>
                </a:solidFill>
              </a:rPr>
              <a:t>С октября 2020 г. в школах открыты исследовательские лаборатории (педагоги – </a:t>
            </a:r>
            <a:r>
              <a:rPr lang="ru-RU" sz="2000" dirty="0" err="1">
                <a:solidFill>
                  <a:srgbClr val="2B0967"/>
                </a:solidFill>
              </a:rPr>
              <a:t>тьюторы</a:t>
            </a:r>
            <a:r>
              <a:rPr lang="ru-RU" sz="2000" dirty="0">
                <a:solidFill>
                  <a:srgbClr val="2B0967"/>
                </a:solidFill>
              </a:rPr>
              <a:t> НИР обучающихся). </a:t>
            </a:r>
            <a:r>
              <a:rPr lang="ru-RU" sz="2000" dirty="0">
                <a:solidFill>
                  <a:srgbClr val="C00000"/>
                </a:solidFill>
              </a:rPr>
              <a:t>Направления (изучение языковых особенностей, культуры, литературы,  национальных праздников</a:t>
            </a:r>
          </a:p>
        </p:txBody>
      </p:sp>
      <p:pic>
        <p:nvPicPr>
          <p:cNvPr id="12" name="Picture 2" descr="Шекспир-изобретатель: 10 актуальных и сегодня слов, придуманных гением |  MyLingvo — Школа обучения английскому языку онлайн - Школа обучения  английскому языку онлайн">
            <a:extLst>
              <a:ext uri="{FF2B5EF4-FFF2-40B4-BE49-F238E27FC236}">
                <a16:creationId xmlns:a16="http://schemas.microsoft.com/office/drawing/2014/main" xmlns="" id="{EB958E5A-4CC9-4EDB-87DC-04362CAB6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19" y="974111"/>
            <a:ext cx="305666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Необычные традиции Шотландии: история культуры и обычаи страны">
            <a:extLst>
              <a:ext uri="{FF2B5EF4-FFF2-40B4-BE49-F238E27FC236}">
                <a16:creationId xmlns:a16="http://schemas.microsoft.com/office/drawing/2014/main" xmlns="" id="{EFFBF701-8A25-4537-858D-3F4A13CED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15" y="3520748"/>
            <a:ext cx="3266628" cy="16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День святого Патрика, или как веселятся ирландцы?">
            <a:extLst>
              <a:ext uri="{FF2B5EF4-FFF2-40B4-BE49-F238E27FC236}">
                <a16:creationId xmlns:a16="http://schemas.microsoft.com/office/drawing/2014/main" xmlns="" id="{FC89DCDA-6CFD-4D30-B776-4977F8E10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94" y="3966336"/>
            <a:ext cx="2874907" cy="15841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Шекспир-изобретатель: 10 актуальных и сегодня слов, придуманных гением |  MyLingvo — Школа обучения английскому языку онлайн - Школа обучения  английскому языку онлайн">
            <a:extLst>
              <a:ext uri="{FF2B5EF4-FFF2-40B4-BE49-F238E27FC236}">
                <a16:creationId xmlns:a16="http://schemas.microsoft.com/office/drawing/2014/main" xmlns="" id="{0C6D809A-C9CE-468C-BA7B-9530EC6B8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5" y="1093737"/>
            <a:ext cx="3056666" cy="23042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Необычные традиции Шотландии: история культуры и обычаи страны">
            <a:extLst>
              <a:ext uri="{FF2B5EF4-FFF2-40B4-BE49-F238E27FC236}">
                <a16:creationId xmlns:a16="http://schemas.microsoft.com/office/drawing/2014/main" xmlns="" id="{F23F21CD-028A-4186-9454-54FD1638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008" y="3807549"/>
            <a:ext cx="3266628" cy="163331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419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109E67-77C2-4F11-A4C3-259C80FE75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0844" y="0"/>
            <a:ext cx="913131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77933" y="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294" y="720080"/>
            <a:ext cx="8153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Фестиваль национальных культур «Лучики дружбы»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творческие площадки</a:t>
            </a:r>
            <a:endParaRPr lang="ru-RU" dirty="0">
              <a:solidFill>
                <a:srgbClr val="2B0967"/>
              </a:solidFill>
            </a:endParaRPr>
          </a:p>
        </p:txBody>
      </p:sp>
      <p:pic>
        <p:nvPicPr>
          <p:cNvPr id="2050" name="Picture 2" descr="http://i.siteapi.org/vQxMkwkhy5G3Yh9fY6M3Ft_7q7A=/0x0:675x900/s.siteapi.org/63d27cf614d31dd.ru/img/61ue0bf3ao840sw0cskowkcg804s4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" t="3893" r="12249" b="9394"/>
          <a:stretch/>
        </p:blipFill>
        <p:spPr bwMode="auto">
          <a:xfrm>
            <a:off x="124609" y="1738618"/>
            <a:ext cx="2481947" cy="449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78764" y="1988840"/>
            <a:ext cx="4081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Конкурс рисунков «Англия  глазами детей»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31 участник</a:t>
            </a:r>
            <a:endParaRPr lang="ru-RU" dirty="0">
              <a:solidFill>
                <a:srgbClr val="2B0967"/>
              </a:solidFill>
            </a:endParaRPr>
          </a:p>
        </p:txBody>
      </p:sp>
      <p:pic>
        <p:nvPicPr>
          <p:cNvPr id="2052" name="Picture 4" descr="http://i.siteapi.org/q6GMAIDQ0bf0DqIGoKJCCk7eoRQ=/0x0:506x900/s.siteapi.org/63d27cf614d31dd.ru/img/69gmqvc08800ogco0kkwws4k400cs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716115"/>
            <a:ext cx="2460242" cy="461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.siteapi.org/q9OHMeH_0WeRP8PK4Sfde7ixgT8=/0x0:1200x849/s.siteapi.org/63d27cf614d31dd.ru/img/7cdsltn8jtwk408sgoso4k8s0kcs4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56" y="3229106"/>
            <a:ext cx="4002995" cy="310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618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109E67-77C2-4F11-A4C3-259C80FE75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0844" y="0"/>
            <a:ext cx="913131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77933" y="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294" y="720080"/>
            <a:ext cx="8153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Фестиваль национальных культур «Лучики дружбы»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творческие площадки</a:t>
            </a:r>
            <a:endParaRPr lang="ru-RU" dirty="0">
              <a:solidFill>
                <a:srgbClr val="2B0967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78764" y="1725153"/>
            <a:ext cx="40814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Конкурс декоративно-прикладного искусства «Символ страны»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8 участников</a:t>
            </a:r>
            <a:endParaRPr lang="ru-RU" dirty="0">
              <a:solidFill>
                <a:srgbClr val="2B0967"/>
              </a:solidFill>
            </a:endParaRPr>
          </a:p>
        </p:txBody>
      </p:sp>
      <p:pic>
        <p:nvPicPr>
          <p:cNvPr id="3076" name="Picture 4" descr="http://i.siteapi.org/yoF4W70Bip-k2u5s1LiyxlK60lQ=/0x0:675x900/s.siteapi.org/63d27cf614d31dd.ru/img/lohnr4qn6lw8ws8okgowowwkg0wgw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1" b="13319"/>
          <a:stretch/>
        </p:blipFill>
        <p:spPr bwMode="auto">
          <a:xfrm>
            <a:off x="0" y="1551077"/>
            <a:ext cx="2627784" cy="47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.siteapi.org/CADhqqRb0FR9IeImSjnL1JWdAmA=/0x0:506x900/s.siteapi.org/63d27cf614d31dd.ru/img/itj8ipvjzmogs4w48gwc0044ok48k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5" b="19714"/>
          <a:stretch/>
        </p:blipFill>
        <p:spPr bwMode="auto">
          <a:xfrm>
            <a:off x="6660232" y="1551077"/>
            <a:ext cx="2441483" cy="473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i.siteapi.org/mb_oQELJsPBVhqXhpUfGx-lxK1o=/0x0:673x900/s.siteapi.org/63d27cf614d31dd.ru/img/ct9qdop8kagwwg48kwwc8wwg8cgo0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 b="11455"/>
          <a:stretch/>
        </p:blipFill>
        <p:spPr bwMode="auto">
          <a:xfrm>
            <a:off x="2843808" y="3250178"/>
            <a:ext cx="3528392" cy="301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545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B2C8AA-1095-436B-AD12-34FC806DAB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7344816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молодых специалистов в МБОУ г. Иркутска СОШ №17 в 2020 – 2021 учебном году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5759427"/>
              </p:ext>
            </p:extLst>
          </p:nvPr>
        </p:nvGraphicFramePr>
        <p:xfrm>
          <a:off x="1033264" y="1844824"/>
          <a:ext cx="7077472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380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77933" y="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294" y="720080"/>
            <a:ext cx="8153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Фестиваль национальных культур «Лучики дружбы»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творческие площадки</a:t>
            </a:r>
            <a:endParaRPr lang="ru-RU" dirty="0">
              <a:solidFill>
                <a:srgbClr val="2B0967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1725153"/>
            <a:ext cx="34563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Конкурс мастер-классов «Национальное блюдо  страны»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7  участников</a:t>
            </a:r>
            <a:endParaRPr lang="ru-RU" dirty="0">
              <a:solidFill>
                <a:srgbClr val="2B0967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018" y="1772816"/>
            <a:ext cx="242835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8" r="28245"/>
          <a:stretch/>
        </p:blipFill>
        <p:spPr bwMode="auto">
          <a:xfrm>
            <a:off x="-90" y="1772815"/>
            <a:ext cx="2987914" cy="448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12" y="3711316"/>
            <a:ext cx="4195403" cy="252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3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77933" y="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294" y="720080"/>
            <a:ext cx="8153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Фестиваль национальных культур «Лучики дружбы»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творческие площадки</a:t>
            </a:r>
            <a:endParaRPr lang="ru-RU" dirty="0">
              <a:solidFill>
                <a:srgbClr val="2B0967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7864" y="1725153"/>
            <a:ext cx="38884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Конкурс «Песенная культура англоязычных стран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20 участников</a:t>
            </a:r>
            <a:endParaRPr lang="ru-RU" dirty="0">
              <a:solidFill>
                <a:srgbClr val="2B0967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6" t="17738" r="53328" b="18361"/>
          <a:stretch/>
        </p:blipFill>
        <p:spPr bwMode="auto">
          <a:xfrm>
            <a:off x="7020272" y="1725153"/>
            <a:ext cx="2016224" cy="259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9444" r="45888" b="23439"/>
          <a:stretch/>
        </p:blipFill>
        <p:spPr bwMode="auto">
          <a:xfrm>
            <a:off x="3635888" y="3645025"/>
            <a:ext cx="3312383" cy="262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1" t="31159" r="52942" b="29393"/>
          <a:stretch/>
        </p:blipFill>
        <p:spPr bwMode="auto">
          <a:xfrm>
            <a:off x="7030094" y="3662528"/>
            <a:ext cx="2016224" cy="260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5" t="16582" r="34837" b="23308"/>
          <a:stretch/>
        </p:blipFill>
        <p:spPr bwMode="auto">
          <a:xfrm>
            <a:off x="-23167" y="1725153"/>
            <a:ext cx="3731056" cy="286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t="36914" b="44266"/>
          <a:stretch/>
        </p:blipFill>
        <p:spPr bwMode="auto">
          <a:xfrm>
            <a:off x="-44970" y="4549054"/>
            <a:ext cx="368085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928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77933" y="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294" y="720080"/>
            <a:ext cx="8153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Фестиваль национальных культур «Лучики дружбы»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творческие площадки</a:t>
            </a:r>
            <a:endParaRPr lang="ru-RU" dirty="0">
              <a:solidFill>
                <a:srgbClr val="2B0967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1848423"/>
            <a:ext cx="4945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Научно-практическая конференция «Познаем, исследуем, проектируем»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sz="2400" dirty="0">
                <a:solidFill>
                  <a:srgbClr val="2B0967"/>
                </a:solidFill>
              </a:rPr>
              <a:t> </a:t>
            </a:r>
            <a:r>
              <a:rPr lang="ru-RU" sz="2000" b="1" dirty="0" smtClean="0">
                <a:solidFill>
                  <a:srgbClr val="2B0967"/>
                </a:solidFill>
              </a:rPr>
              <a:t>февраль</a:t>
            </a:r>
            <a:r>
              <a:rPr lang="ru-RU" sz="2400" b="1" dirty="0" smtClean="0">
                <a:solidFill>
                  <a:srgbClr val="2B0967"/>
                </a:solidFill>
              </a:rPr>
              <a:t>-</a:t>
            </a:r>
            <a:r>
              <a:rPr lang="ru-RU" sz="2000" b="1" dirty="0" smtClean="0">
                <a:solidFill>
                  <a:srgbClr val="2B0967"/>
                </a:solidFill>
              </a:rPr>
              <a:t>март </a:t>
            </a:r>
            <a:r>
              <a:rPr lang="ru-RU" dirty="0" smtClean="0">
                <a:solidFill>
                  <a:srgbClr val="2B0967"/>
                </a:solidFill>
              </a:rPr>
              <a:t>2021 </a:t>
            </a:r>
            <a:r>
              <a:rPr lang="ru-RU" dirty="0">
                <a:solidFill>
                  <a:srgbClr val="2B0967"/>
                </a:solidFill>
              </a:rPr>
              <a:t>г. : </a:t>
            </a:r>
            <a:r>
              <a:rPr lang="ru-RU" dirty="0" smtClean="0">
                <a:solidFill>
                  <a:srgbClr val="2B0967"/>
                </a:solidFill>
              </a:rPr>
              <a:t>9  участников</a:t>
            </a:r>
            <a:endParaRPr lang="ru-RU" dirty="0">
              <a:solidFill>
                <a:srgbClr val="2B0967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4" y="1725146"/>
            <a:ext cx="3936020" cy="220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87" t="12945" r="12751" b="12375"/>
          <a:stretch/>
        </p:blipFill>
        <p:spPr bwMode="auto">
          <a:xfrm>
            <a:off x="3851920" y="3789040"/>
            <a:ext cx="5209713" cy="242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9" t="14023" r="11158" b="7970"/>
          <a:stretch/>
        </p:blipFill>
        <p:spPr bwMode="auto">
          <a:xfrm>
            <a:off x="131924" y="3933056"/>
            <a:ext cx="3719996" cy="231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024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109E67-77C2-4F11-A4C3-259C80FE75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0844" y="0"/>
            <a:ext cx="913131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77933" y="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620688"/>
            <a:ext cx="77768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2B0967"/>
                </a:solidFill>
              </a:rPr>
              <a:t>Олимпиада для студентов старших классов «</a:t>
            </a:r>
            <a:r>
              <a:rPr lang="en-US" sz="2400" b="1" dirty="0">
                <a:solidFill>
                  <a:srgbClr val="2B0967"/>
                </a:solidFill>
              </a:rPr>
              <a:t>English Expert</a:t>
            </a:r>
            <a:r>
              <a:rPr lang="ru-RU" sz="2400" b="1" dirty="0">
                <a:solidFill>
                  <a:srgbClr val="2B0967"/>
                </a:solidFill>
              </a:rPr>
              <a:t>»</a:t>
            </a:r>
          </a:p>
          <a:p>
            <a:pPr algn="ctr"/>
            <a:r>
              <a:rPr lang="ru-RU" dirty="0">
                <a:solidFill>
                  <a:srgbClr val="2B0967"/>
                </a:solidFill>
              </a:rPr>
              <a:t>апрель 2021 г.</a:t>
            </a:r>
            <a:endParaRPr lang="ru-RU" b="1" dirty="0">
              <a:solidFill>
                <a:srgbClr val="2B0967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2831" r="28465" b="3407"/>
          <a:stretch/>
        </p:blipFill>
        <p:spPr bwMode="auto">
          <a:xfrm>
            <a:off x="245689" y="1779875"/>
            <a:ext cx="4147043" cy="459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8" t="14779" r="25853" b="60321"/>
          <a:stretch/>
        </p:blipFill>
        <p:spPr bwMode="auto">
          <a:xfrm>
            <a:off x="4716016" y="1779875"/>
            <a:ext cx="4184763" cy="1444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4" t="20315" r="21901" b="4372"/>
          <a:stretch/>
        </p:blipFill>
        <p:spPr bwMode="auto">
          <a:xfrm>
            <a:off x="6298287" y="3349313"/>
            <a:ext cx="2602492" cy="30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067944" y="3376430"/>
            <a:ext cx="2139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2B0967"/>
                </a:solidFill>
              </a:rPr>
              <a:t>МБОУ СОШ № 17 – 7 победителей</a:t>
            </a:r>
            <a:endParaRPr lang="ru-RU" sz="1600" b="1" dirty="0">
              <a:solidFill>
                <a:srgbClr val="2B0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03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8109E67-77C2-4F11-A4C3-259C80FE75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0844" y="0"/>
            <a:ext cx="913131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77933" y="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в рамках дорожной карты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620688"/>
            <a:ext cx="72008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B0967"/>
                </a:solidFill>
              </a:rPr>
              <a:t>Интеллектуальный марафон «Англоязычные  страны»</a:t>
            </a:r>
            <a:endParaRPr lang="ru-RU" sz="2400" b="1" dirty="0">
              <a:solidFill>
                <a:srgbClr val="2B0967"/>
              </a:solidFill>
            </a:endParaRPr>
          </a:p>
          <a:p>
            <a:pPr algn="ctr"/>
            <a:r>
              <a:rPr lang="ru-RU" dirty="0">
                <a:solidFill>
                  <a:srgbClr val="2B0967"/>
                </a:solidFill>
              </a:rPr>
              <a:t>апрель 2021 г.</a:t>
            </a:r>
            <a:endParaRPr lang="ru-RU" b="1" dirty="0">
              <a:solidFill>
                <a:srgbClr val="2B0967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1" b="11831"/>
          <a:stretch/>
        </p:blipFill>
        <p:spPr bwMode="auto">
          <a:xfrm>
            <a:off x="2666196" y="3917625"/>
            <a:ext cx="2985924" cy="242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875455"/>
            <a:ext cx="1825337" cy="243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760164"/>
            <a:ext cx="2558693" cy="4549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366" y="1760165"/>
            <a:ext cx="3223108" cy="2115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43808" y="2204864"/>
            <a:ext cx="2808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19 участников (МБОУ </a:t>
            </a:r>
            <a:r>
              <a:rPr lang="ru-RU" sz="2000" b="1" dirty="0" err="1" smtClean="0">
                <a:solidFill>
                  <a:srgbClr val="C00000"/>
                </a:solidFill>
              </a:rPr>
              <a:t>г.Иркутска</a:t>
            </a:r>
            <a:r>
              <a:rPr lang="ru-RU" sz="2000" b="1" dirty="0" smtClean="0">
                <a:solidFill>
                  <a:srgbClr val="C00000"/>
                </a:solidFill>
              </a:rPr>
              <a:t> СОШ № 17, МБОУ </a:t>
            </a:r>
            <a:r>
              <a:rPr lang="ru-RU" sz="2000" b="1" dirty="0" err="1" smtClean="0">
                <a:solidFill>
                  <a:srgbClr val="C00000"/>
                </a:solidFill>
              </a:rPr>
              <a:t>г.Иркутска</a:t>
            </a:r>
            <a:r>
              <a:rPr lang="ru-RU" sz="2000" b="1" dirty="0" smtClean="0">
                <a:solidFill>
                  <a:srgbClr val="C00000"/>
                </a:solidFill>
              </a:rPr>
              <a:t> СОШ № 1)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4" r="24536"/>
          <a:stretch/>
        </p:blipFill>
        <p:spPr bwMode="auto">
          <a:xfrm>
            <a:off x="5261389" y="3875454"/>
            <a:ext cx="2046915" cy="2433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440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486AD38-896F-44B9-91FC-D144618084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CF45E6-F8C4-4F00-B54F-8A1C6574E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6" y="3657376"/>
            <a:ext cx="4356250" cy="308246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116632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эффект от реализации сетевого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908720"/>
            <a:ext cx="74424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>
                <a:solidFill>
                  <a:srgbClr val="2B0967"/>
                </a:solidFill>
              </a:rPr>
              <a:t>Молодые специалисты стали </a:t>
            </a:r>
            <a:r>
              <a:rPr lang="ru-RU" sz="2000" dirty="0" err="1">
                <a:solidFill>
                  <a:srgbClr val="2B0967"/>
                </a:solidFill>
              </a:rPr>
              <a:t>тьюторами</a:t>
            </a:r>
            <a:r>
              <a:rPr lang="ru-RU" sz="2000" dirty="0">
                <a:solidFill>
                  <a:srgbClr val="2B0967"/>
                </a:solidFill>
              </a:rPr>
              <a:t> НИР работ обучающихся в рамках созданных исследовательских лабораторий.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2B0967"/>
                </a:solidFill>
              </a:rPr>
              <a:t>Молодые специалисты стали спикерами школьного методического семинара «Приемы формирование функциональной грамотности»</a:t>
            </a:r>
          </a:p>
          <a:p>
            <a:pPr marL="457200" indent="-457200">
              <a:buAutoNum type="arabicPeriod"/>
            </a:pPr>
            <a:r>
              <a:rPr lang="ru-RU" sz="2000" dirty="0">
                <a:solidFill>
                  <a:srgbClr val="2B0967"/>
                </a:solidFill>
              </a:rPr>
              <a:t>Молодые специалисты стали спикерами методического семинара в рамках сетевого проекта «Обучение английскому языку: современные аспекты» </a:t>
            </a:r>
          </a:p>
          <a:p>
            <a:pPr marL="342900" indent="-342900" algn="ctr">
              <a:buAutoNum type="arabicPeriod"/>
            </a:pPr>
            <a:endParaRPr lang="ru-RU" dirty="0">
              <a:solidFill>
                <a:srgbClr val="2B0967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6C13E69-133A-4C98-9AA3-A36DACB3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113" y="3926115"/>
            <a:ext cx="4718024" cy="266429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568206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486AD38-896F-44B9-91FC-D144618084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12682" y="0"/>
            <a:ext cx="9131318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95536" y="116632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проекта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340768"/>
            <a:ext cx="74424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2B0967"/>
                </a:solidFill>
              </a:rPr>
              <a:t>Расширение спектра социальных партнеров</a:t>
            </a:r>
            <a:endParaRPr lang="ru-RU" sz="2000" dirty="0">
              <a:solidFill>
                <a:srgbClr val="2B09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2B0967"/>
                </a:solidFill>
              </a:rPr>
              <a:t>Внедрение инновационных технологий социального взаимодействия</a:t>
            </a:r>
            <a:endParaRPr lang="ru-RU" sz="2000" dirty="0">
              <a:solidFill>
                <a:srgbClr val="2B0967"/>
              </a:solidFill>
            </a:endParaRPr>
          </a:p>
          <a:p>
            <a:pPr marL="457200" indent="-457200">
              <a:buAutoNum type="arabicPeriod"/>
            </a:pPr>
            <a:r>
              <a:rPr lang="ru-RU" sz="2000" dirty="0" smtClean="0">
                <a:solidFill>
                  <a:srgbClr val="2B0967"/>
                </a:solidFill>
              </a:rPr>
              <a:t>Создание инновационных образовательных продуктов</a:t>
            </a:r>
            <a:endParaRPr lang="ru-RU" sz="2000" dirty="0">
              <a:solidFill>
                <a:srgbClr val="2B0967"/>
              </a:solidFill>
            </a:endParaRPr>
          </a:p>
          <a:p>
            <a:pPr marL="342900" indent="-342900" algn="ctr">
              <a:buAutoNum type="arabicPeriod"/>
            </a:pPr>
            <a:endParaRPr lang="ru-RU" dirty="0">
              <a:solidFill>
                <a:srgbClr val="2B09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4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053C7E3-99FE-4CC6-A1B4-8B2DE7C33A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объединение  учителей английского языка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2132856"/>
            <a:ext cx="8229600" cy="30243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педагога:</a:t>
            </a:r>
          </a:p>
          <a:p>
            <a:pPr algn="l"/>
            <a:r>
              <a:rPr lang="ru-RU" sz="3600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педагога – первая квалификационная категория,</a:t>
            </a:r>
          </a:p>
          <a:p>
            <a:pPr algn="l"/>
            <a:r>
              <a:rPr lang="ru-RU" sz="3600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педагога – молодые специалисты</a:t>
            </a:r>
          </a:p>
        </p:txBody>
      </p:sp>
    </p:spTree>
    <p:extLst>
      <p:ext uri="{BB962C8B-B14F-4D97-AF65-F5344CB8AC3E}">
        <p14:creationId xmlns:p14="http://schemas.microsoft.com/office/powerpoint/2010/main" val="2943029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C1E581-127C-44E0-AD9F-B29C8750E7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43124" y="3072605"/>
            <a:ext cx="8518400" cy="27326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581" y="497907"/>
            <a:ext cx="864096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профессиональной компетентности педагога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1520" y="3325634"/>
            <a:ext cx="2664296" cy="576064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Педагог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649823" y="3861048"/>
            <a:ext cx="1954314" cy="576064"/>
          </a:xfrm>
          <a:prstGeom prst="rect">
            <a:avLst/>
          </a:prstGeom>
          <a:ln>
            <a:solidFill>
              <a:srgbClr val="2B0967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Анкетирование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918385" y="3645024"/>
            <a:ext cx="720080" cy="491953"/>
          </a:xfrm>
          <a:prstGeom prst="straightConnector1">
            <a:avLst/>
          </a:prstGeom>
          <a:ln w="76200">
            <a:solidFill>
              <a:srgbClr val="FBA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бъект 2"/>
          <p:cNvSpPr txBox="1">
            <a:spLocks/>
          </p:cNvSpPr>
          <p:nvPr/>
        </p:nvSpPr>
        <p:spPr>
          <a:xfrm>
            <a:off x="251520" y="4149080"/>
            <a:ext cx="2664296" cy="115212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Член административной команды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947458" y="4287044"/>
            <a:ext cx="720080" cy="588167"/>
          </a:xfrm>
          <a:prstGeom prst="straightConnector1">
            <a:avLst/>
          </a:prstGeom>
          <a:ln w="76200">
            <a:solidFill>
              <a:srgbClr val="FBA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бъект 2"/>
          <p:cNvSpPr txBox="1">
            <a:spLocks/>
          </p:cNvSpPr>
          <p:nvPr/>
        </p:nvSpPr>
        <p:spPr>
          <a:xfrm>
            <a:off x="6326786" y="4087110"/>
            <a:ext cx="1872208" cy="1030940"/>
          </a:xfrm>
          <a:prstGeom prst="rect">
            <a:avLst/>
          </a:prstGeom>
          <a:solidFill>
            <a:srgbClr val="FBA711"/>
          </a:solidFill>
          <a:ln>
            <a:solidFill>
              <a:srgbClr val="2B0967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1200" b="1" dirty="0">
              <a:solidFill>
                <a:srgbClr val="2B096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2400" b="1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251520" y="1052736"/>
            <a:ext cx="830160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Посещение уроков администрацией МБОУ г. Иркутска СОШ № 17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Посещение занятий внеурочной деятельности администрацией МБОУ г. Иркутска СОШ № 17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ru-RU" sz="20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Анкета "Профессиональная компетентность педагога»</a:t>
            </a:r>
          </a:p>
          <a:p>
            <a:pPr marL="457200" indent="-457200" algn="ctr">
              <a:buFont typeface="Arial" panose="020B0604020202020204" pitchFamily="34" charset="0"/>
              <a:buAutoNum type="arabicPeriod"/>
            </a:pPr>
            <a:endParaRPr lang="ru-RU" sz="2000" dirty="0">
              <a:solidFill>
                <a:srgbClr val="2B096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2B09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Объект 2"/>
          <p:cNvSpPr txBox="1">
            <a:spLocks/>
          </p:cNvSpPr>
          <p:nvPr/>
        </p:nvSpPr>
        <p:spPr>
          <a:xfrm>
            <a:off x="3721832" y="4602581"/>
            <a:ext cx="1872207" cy="986660"/>
          </a:xfrm>
          <a:prstGeom prst="rect">
            <a:avLst/>
          </a:prstGeom>
          <a:ln>
            <a:solidFill>
              <a:srgbClr val="2B0967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Посещение уроков, занятий внеурочной деятельности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2947458" y="4875211"/>
            <a:ext cx="774375" cy="0"/>
          </a:xfrm>
          <a:prstGeom prst="straightConnector1">
            <a:avLst/>
          </a:prstGeom>
          <a:ln w="76200">
            <a:solidFill>
              <a:srgbClr val="FBA7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A2CC7E-68B2-417C-8211-0E1EF6ACF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972" y="3995113"/>
            <a:ext cx="1103472" cy="8839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984BF69-BB53-4C0A-94BA-057CEBF6C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4490835"/>
            <a:ext cx="1103472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90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33B5BC4-1E83-4416-9B5A-D84925966C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профессиональной компетентности педагога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816" y="1292002"/>
            <a:ext cx="8229600" cy="35283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Анкета "Профессиональная компетентность педагога»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Анкета состояла из 38 вопросов и была направлена на изучение  базовых компетентностей педагога: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Личностные качества;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Постановка целей и задач педагогической деятельности;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Мотивация учебной деятельности;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Информационная компетентность;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Разработка программ педагогической деятельности и принятие педагогических решений;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Компетенции в организации учебной деятельности.</a:t>
            </a:r>
            <a:endParaRPr lang="ru-RU" dirty="0"/>
          </a:p>
          <a:p>
            <a:pPr marL="0" lvl="0" indent="0">
              <a:spcBef>
                <a:spcPts val="0"/>
              </a:spcBef>
              <a:buNone/>
            </a:pPr>
            <a:r>
              <a:rPr lang="ru-RU" sz="18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Анкета создана через </a:t>
            </a:r>
            <a:r>
              <a:rPr lang="ru-RU" sz="1800" dirty="0" err="1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гугл</a:t>
            </a:r>
            <a:r>
              <a:rPr lang="ru-RU" sz="1800" dirty="0">
                <a:solidFill>
                  <a:srgbClr val="2B0967"/>
                </a:solidFill>
                <a:latin typeface="Times New Roman" pitchFamily="18" charset="0"/>
                <a:cs typeface="Times New Roman" pitchFamily="18" charset="0"/>
              </a:rPr>
              <a:t>-форму.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0" t="18522" r="25805" b="8567"/>
          <a:stretch/>
        </p:blipFill>
        <p:spPr bwMode="auto">
          <a:xfrm>
            <a:off x="2256699" y="4149080"/>
            <a:ext cx="3532437" cy="26038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4" t="15969" r="37713" b="17087"/>
          <a:stretch/>
        </p:blipFill>
        <p:spPr bwMode="auto">
          <a:xfrm>
            <a:off x="6084168" y="3577900"/>
            <a:ext cx="2825303" cy="28210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97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BE597C3-D29E-4C44-A9DC-1EA51E8388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5750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профессиональной компетентности педагога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1" t="31559" r="37553" b="37265"/>
          <a:stretch/>
        </p:blipFill>
        <p:spPr bwMode="auto">
          <a:xfrm>
            <a:off x="326540" y="1299968"/>
            <a:ext cx="4461484" cy="270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8" t="35433" r="36664" b="38711"/>
          <a:stretch/>
        </p:blipFill>
        <p:spPr bwMode="auto">
          <a:xfrm>
            <a:off x="4695642" y="1311013"/>
            <a:ext cx="4442017" cy="211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3" t="37558" r="34559" b="31221"/>
          <a:stretch/>
        </p:blipFill>
        <p:spPr bwMode="auto">
          <a:xfrm>
            <a:off x="4988646" y="4071824"/>
            <a:ext cx="3915657" cy="221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6" t="39000" r="36904" b="35190"/>
          <a:stretch/>
        </p:blipFill>
        <p:spPr bwMode="auto">
          <a:xfrm>
            <a:off x="323528" y="4101123"/>
            <a:ext cx="4369631" cy="219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21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372FE6-62E5-4450-8112-F92D22C6F9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профессиональной компетентности педагога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1268760"/>
            <a:ext cx="828092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400" dirty="0">
                <a:solidFill>
                  <a:srgbClr val="2B0967"/>
                </a:solidFill>
              </a:rPr>
              <a:t>частично знакомы с индивидуальными  и возрастными особенностями обучающихся;</a:t>
            </a:r>
          </a:p>
          <a:p>
            <a:pPr marL="285750" lvl="0" indent="-285750">
              <a:buFontTx/>
              <a:buChar char="-"/>
            </a:pPr>
            <a:r>
              <a:rPr lang="ru-RU" sz="2400" dirty="0">
                <a:solidFill>
                  <a:srgbClr val="2B0967"/>
                </a:solidFill>
              </a:rPr>
              <a:t>трудности в постановке учебных задач в соответствии с возможностями ученика;</a:t>
            </a:r>
          </a:p>
          <a:p>
            <a:pPr marL="285750" lvl="0" indent="-285750">
              <a:buFontTx/>
              <a:buChar char="-"/>
            </a:pPr>
            <a:r>
              <a:rPr lang="ru-RU" sz="2400" dirty="0">
                <a:solidFill>
                  <a:srgbClr val="2B0967"/>
                </a:solidFill>
              </a:rPr>
              <a:t>умение показать роль и значение изучаемого материала в реализации личных планов;</a:t>
            </a:r>
          </a:p>
          <a:p>
            <a:pPr marL="285750" lvl="0" indent="-285750">
              <a:buFontTx/>
              <a:buChar char="-"/>
            </a:pPr>
            <a:r>
              <a:rPr lang="ru-RU" sz="2400" dirty="0">
                <a:solidFill>
                  <a:srgbClr val="2B0967"/>
                </a:solidFill>
              </a:rPr>
              <a:t>не владеют достаточным спектром методических приемов;</a:t>
            </a:r>
          </a:p>
          <a:p>
            <a:pPr marL="285750" lvl="0" indent="-285750">
              <a:buFontTx/>
              <a:buChar char="-"/>
            </a:pPr>
            <a:r>
              <a:rPr lang="ru-RU" sz="2400" dirty="0">
                <a:solidFill>
                  <a:srgbClr val="2B0967"/>
                </a:solidFill>
              </a:rPr>
              <a:t>проблемы в организации </a:t>
            </a:r>
            <a:r>
              <a:rPr lang="ru-RU" sz="2400" dirty="0" err="1">
                <a:solidFill>
                  <a:srgbClr val="2B0967"/>
                </a:solidFill>
              </a:rPr>
              <a:t>субьект-субьектного</a:t>
            </a:r>
            <a:r>
              <a:rPr lang="ru-RU" sz="2400" dirty="0">
                <a:solidFill>
                  <a:srgbClr val="2B0967"/>
                </a:solidFill>
              </a:rPr>
              <a:t> подхода;</a:t>
            </a:r>
          </a:p>
          <a:p>
            <a:pPr marL="285750" lvl="0" indent="-285750">
              <a:buFontTx/>
              <a:buChar char="-"/>
            </a:pPr>
            <a:r>
              <a:rPr lang="ru-RU" sz="2400" dirty="0">
                <a:solidFill>
                  <a:srgbClr val="2B0967"/>
                </a:solidFill>
              </a:rPr>
              <a:t>низкий уровень инновационной активности;</a:t>
            </a:r>
          </a:p>
          <a:p>
            <a:pPr marL="285750" lvl="0" indent="-285750">
              <a:buFontTx/>
              <a:buChar char="-"/>
            </a:pPr>
            <a:r>
              <a:rPr lang="ru-RU" sz="2400" dirty="0">
                <a:solidFill>
                  <a:srgbClr val="2B0967"/>
                </a:solidFill>
              </a:rPr>
              <a:t>трудности в разработке и реализации программы, проектов, обоснование выбора УМК.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096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AAC660F-0F8D-4A58-B088-3FC79B842B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6341" y="0"/>
            <a:ext cx="9131318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сетевого взаимодействия</a:t>
            </a:r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6516216" y="1706136"/>
            <a:ext cx="2207079" cy="1584176"/>
          </a:xfrm>
          <a:prstGeom prst="striped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Сетевой проект - Ассоциация учителей иностранного язы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00" y="920225"/>
            <a:ext cx="4853758" cy="364031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62A768B-6F06-4BB2-9E75-9F2A54A0E7BC}"/>
              </a:ext>
            </a:extLst>
          </p:cNvPr>
          <p:cNvSpPr txBox="1"/>
          <p:nvPr/>
        </p:nvSpPr>
        <p:spPr>
          <a:xfrm>
            <a:off x="834400" y="4590062"/>
            <a:ext cx="74820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проект - </a:t>
            </a:r>
            <a:r>
              <a:rPr lang="ru-RU" sz="1800" dirty="0"/>
              <a:t>совместная  учебно-познавательная, исследовательская, творческая   деятельность  партнеров, организованная на основе компьютерной телекоммуникации, имеющая общую проблему, цель, согласованные методы, способы деятельности, направленная на достижение совместного результата деятельности. (</a:t>
            </a:r>
            <a:r>
              <a:rPr lang="ru-RU" sz="1800" dirty="0" err="1"/>
              <a:t>Полат</a:t>
            </a:r>
            <a:r>
              <a:rPr lang="ru-RU" sz="1800" dirty="0"/>
              <a:t> Е.С.)</a:t>
            </a:r>
            <a:r>
              <a:rPr lang="ru-RU" sz="18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712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5267B7B-4FB3-48F1-82BF-32C5CE762A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3131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проект «Обучение английскому языку в аспекте диалога культур»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48625" y="1522581"/>
            <a:ext cx="8229600" cy="92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сетевого проекта</a:t>
            </a:r>
          </a:p>
        </p:txBody>
      </p:sp>
      <p:pic>
        <p:nvPicPr>
          <p:cNvPr id="8194" name="Picture 2" descr="Школа №17 г.Иркутск | ВКонтакт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33" b="15656"/>
          <a:stretch/>
        </p:blipFill>
        <p:spPr bwMode="auto">
          <a:xfrm>
            <a:off x="490620" y="1810248"/>
            <a:ext cx="1480018" cy="17739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Иркутск исторический. II часть. — DRIVE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12798" r="28332" b="25653"/>
          <a:stretch/>
        </p:blipFill>
        <p:spPr bwMode="auto">
          <a:xfrm>
            <a:off x="3892720" y="4408485"/>
            <a:ext cx="1337189" cy="14157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Средняя общеобразовательная школа №3, Госпитальная, 2, Иркутск — 2ГИ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7" b="46096"/>
          <a:stretch/>
        </p:blipFill>
        <p:spPr bwMode="auto">
          <a:xfrm>
            <a:off x="7327902" y="1905408"/>
            <a:ext cx="1501727" cy="17739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Средняя общеобразовательная школа № 7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t="16680" r="12412" b="17730"/>
          <a:stretch/>
        </p:blipFill>
        <p:spPr bwMode="auto">
          <a:xfrm>
            <a:off x="1400293" y="4242892"/>
            <a:ext cx="1728192" cy="150873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Лицей-интернат № 1, школа-интернат, Ленская ул., 4, Иркутск, Россия —  Яндекс.Карт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17" y="4363510"/>
            <a:ext cx="1824203" cy="13681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Образовательный центр ABC | ВКонтакт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0"/>
          <a:stretch/>
        </p:blipFill>
        <p:spPr bwMode="auto">
          <a:xfrm>
            <a:off x="2319540" y="2279393"/>
            <a:ext cx="4608078" cy="8700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08612" y="3578560"/>
            <a:ext cx="2221296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dirty="0" err="1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г.Иркутска</a:t>
            </a:r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17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814094" y="3738886"/>
            <a:ext cx="2221296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dirty="0" err="1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г.Иркутска</a:t>
            </a:r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3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200425" y="5758709"/>
            <a:ext cx="2221296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dirty="0" err="1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г.Иркутска</a:t>
            </a:r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73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552777" y="5751630"/>
            <a:ext cx="2221296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dirty="0" err="1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г.Иркутска</a:t>
            </a:r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 № 1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859164" y="5758438"/>
            <a:ext cx="2221296" cy="622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dirty="0" err="1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г.Иркутска</a:t>
            </a:r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гимназия № 1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454917" y="3191750"/>
            <a:ext cx="4472701" cy="886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Частное учреждение дополнительного образования «Образовательный центр Эй-Би-Си»                                </a:t>
            </a:r>
          </a:p>
          <a:p>
            <a:r>
              <a:rPr lang="ru-RU" sz="1600" b="1" dirty="0">
                <a:solidFill>
                  <a:srgbClr val="2B09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Сергей Валентинович Распутин</a:t>
            </a:r>
          </a:p>
        </p:txBody>
      </p:sp>
    </p:spTree>
    <p:extLst>
      <p:ext uri="{BB962C8B-B14F-4D97-AF65-F5344CB8AC3E}">
        <p14:creationId xmlns:p14="http://schemas.microsoft.com/office/powerpoint/2010/main" val="218971945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Ретро</Template>
  <TotalTime>2279</TotalTime>
  <Words>886</Words>
  <Application>Microsoft Office PowerPoint</Application>
  <PresentationFormat>Экран (4:3)</PresentationFormat>
  <Paragraphs>122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Ретро</vt:lpstr>
      <vt:lpstr>Сетевой проект  «Обучение английскому языку в аспекте диалога культур»</vt:lpstr>
      <vt:lpstr>Количество молодых специалистов в МБОУ г. Иркутска СОШ №17 в 2020 – 2021 учебном году</vt:lpstr>
      <vt:lpstr>Методическое объединение  учителей английского языка</vt:lpstr>
      <vt:lpstr>Изучение профессиональной компетентности педагога</vt:lpstr>
      <vt:lpstr>Изучение профессиональной компетентности педагога</vt:lpstr>
      <vt:lpstr>Изучение профессиональной компетентности педагога</vt:lpstr>
      <vt:lpstr>Изучение профессиональной компетентности педагога</vt:lpstr>
      <vt:lpstr>Презентация PowerPoint</vt:lpstr>
      <vt:lpstr>Сетевой проект «Обучение английскому языку в аспекте диалога культур»</vt:lpstr>
      <vt:lpstr>Сетевой проект «Обучение английскому языку в аспекте диалога культур»</vt:lpstr>
      <vt:lpstr>Частное учреждение дополнительного образования «Образовательный центр Эй-Би-Си»</vt:lpstr>
      <vt:lpstr>Сетевой проект «Обучение английскому языку в аспекте диалога культур»</vt:lpstr>
      <vt:lpstr>Сетевой проект «Обучение английскому языку в аспекте диалога культур»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 Pavilion g series</dc:creator>
  <cp:lastModifiedBy>Смолянинова Марина Валерьевна</cp:lastModifiedBy>
  <cp:revision>127</cp:revision>
  <cp:lastPrinted>2021-01-26T05:11:32Z</cp:lastPrinted>
  <dcterms:created xsi:type="dcterms:W3CDTF">2020-11-29T07:39:55Z</dcterms:created>
  <dcterms:modified xsi:type="dcterms:W3CDTF">2021-08-15T05:14:48Z</dcterms:modified>
</cp:coreProperties>
</file>