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57" r:id="rId2"/>
    <p:sldId id="311" r:id="rId3"/>
    <p:sldId id="260" r:id="rId4"/>
    <p:sldId id="288" r:id="rId5"/>
    <p:sldId id="306" r:id="rId6"/>
    <p:sldId id="312" r:id="rId7"/>
    <p:sldId id="322" r:id="rId8"/>
    <p:sldId id="305" r:id="rId9"/>
    <p:sldId id="307" r:id="rId10"/>
    <p:sldId id="318" r:id="rId11"/>
    <p:sldId id="314" r:id="rId12"/>
    <p:sldId id="308" r:id="rId13"/>
    <p:sldId id="315" r:id="rId14"/>
    <p:sldId id="264" r:id="rId15"/>
    <p:sldId id="275" r:id="rId16"/>
    <p:sldId id="316" r:id="rId17"/>
    <p:sldId id="299" r:id="rId18"/>
    <p:sldId id="317" r:id="rId19"/>
    <p:sldId id="319" r:id="rId20"/>
    <p:sldId id="291" r:id="rId21"/>
    <p:sldId id="289" r:id="rId22"/>
    <p:sldId id="320" r:id="rId23"/>
    <p:sldId id="321" r:id="rId24"/>
    <p:sldId id="324" r:id="rId25"/>
    <p:sldId id="325" r:id="rId26"/>
    <p:sldId id="293" r:id="rId27"/>
    <p:sldId id="294" r:id="rId28"/>
    <p:sldId id="333" r:id="rId29"/>
    <p:sldId id="334" r:id="rId30"/>
    <p:sldId id="332" r:id="rId31"/>
    <p:sldId id="335" r:id="rId32"/>
    <p:sldId id="295" r:id="rId33"/>
    <p:sldId id="323" r:id="rId34"/>
    <p:sldId id="326" r:id="rId35"/>
    <p:sldId id="329" r:id="rId36"/>
    <p:sldId id="327" r:id="rId37"/>
    <p:sldId id="328" r:id="rId38"/>
    <p:sldId id="330" r:id="rId39"/>
    <p:sldId id="331" r:id="rId40"/>
    <p:sldId id="28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FFCC"/>
    <a:srgbClr val="FF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615" autoAdjust="0"/>
    <p:restoredTop sz="82130" autoAdjust="0"/>
  </p:normalViewPr>
  <p:slideViewPr>
    <p:cSldViewPr>
      <p:cViewPr>
        <p:scale>
          <a:sx n="80" d="100"/>
          <a:sy n="80" d="100"/>
        </p:scale>
        <p:origin x="-594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34C03A-9EDA-44ED-9279-D083835D7B6F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125101-953D-4223-9F1D-95AA390169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0275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125101-953D-4223-9F1D-95AA39016927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125101-953D-4223-9F1D-95AA39016927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/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vkcson@vlpost.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1.jpeg"/><Relationship Id="rId7" Type="http://schemas.openxmlformats.org/officeDocument/2006/relationships/image" Target="../media/image65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5143512"/>
            <a:ext cx="8358247" cy="1285884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ГБУ СО  </a:t>
            </a: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«Волжский центр социального обслуживания населения»</a:t>
            </a:r>
            <a:endParaRPr lang="ru-RU" sz="32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36809"/>
            <a:ext cx="5140311" cy="44777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328229995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42976" y="714356"/>
            <a:ext cx="7091387" cy="5214974"/>
          </a:xfrm>
        </p:spPr>
        <p:txBody>
          <a:bodyPr/>
          <a:lstStyle/>
          <a:p>
            <a:pPr algn="ctr">
              <a:buNone/>
            </a:pPr>
            <a:r>
              <a:rPr lang="ru-RU" sz="4000" i="1" dirty="0" smtClean="0"/>
              <a:t> </a:t>
            </a: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Доступность </a:t>
            </a:r>
            <a:b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 и объектов </a:t>
            </a:r>
            <a:b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ГБУ СО «Волжский ЦСОН» для инвалидов и других </a:t>
            </a:r>
            <a:r>
              <a:rPr lang="ru-RU" sz="44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маломобильных</a:t>
            </a:r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групп населения</a:t>
            </a:r>
            <a:r>
              <a:rPr lang="ru-RU" sz="4400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4400" dirty="0"/>
          </a:p>
        </p:txBody>
      </p:sp>
      <p:pic>
        <p:nvPicPr>
          <p:cNvPr id="7" name="Рисунок 6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043828"/>
            <a:ext cx="7572428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>
              <a:buNone/>
            </a:pPr>
            <a:r>
              <a:rPr lang="ru-RU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ru-RU" sz="360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Предоставление социальных услуг гражданам, признанным нуждающимися в социальном обслуживании</a:t>
            </a:r>
            <a:br>
              <a:rPr lang="ru-RU" sz="360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360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360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Повышение качества и доступности социальных услуг</a:t>
            </a:r>
            <a:endParaRPr lang="ru-RU" sz="3600" dirty="0">
              <a:solidFill>
                <a:srgbClr val="00B05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85794"/>
            <a:ext cx="9217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Цель деятельности  учреждения</a:t>
            </a:r>
            <a:r>
              <a:rPr lang="ru-RU" sz="4800" b="1" dirty="0" smtClean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endParaRPr lang="ru-RU" sz="4800" b="1" dirty="0">
              <a:ln w="1905"/>
              <a:solidFill>
                <a:schemeClr val="accent1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Рисунок 4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57488" y="285728"/>
            <a:ext cx="3357586" cy="114300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ГБУ СО ВЦСОН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643702" y="1428736"/>
            <a:ext cx="2214577" cy="150019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1" algn="just">
              <a:buFont typeface="Arial" pitchFamily="34" charset="0"/>
              <a:buChar char="•"/>
            </a:pPr>
            <a:r>
              <a:rPr lang="ru-RU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Служба срочного социального обслуживания</a:t>
            </a:r>
            <a:endParaRPr lang="ru-RU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9" name="Скругленный прямоугольник 98"/>
          <p:cNvSpPr/>
          <p:nvPr/>
        </p:nvSpPr>
        <p:spPr>
          <a:xfrm>
            <a:off x="2000232" y="1571612"/>
            <a:ext cx="2071702" cy="185738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Социально-реабилитацион</a:t>
            </a:r>
            <a:endParaRPr lang="ru-RU" sz="1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1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ное</a:t>
            </a:r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отделение для граждан пожилого возраста и инвалидов</a:t>
            </a:r>
            <a:endParaRPr lang="ru-RU" sz="1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1" name="Скругленный прямоугольник 100"/>
          <p:cNvSpPr/>
          <p:nvPr/>
        </p:nvSpPr>
        <p:spPr>
          <a:xfrm>
            <a:off x="428596" y="4071942"/>
            <a:ext cx="3143272" cy="135732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Реабилитационное отделение граждан пожилого возраста и инвалидов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2" name="Скругленный прямоугольник 101"/>
          <p:cNvSpPr/>
          <p:nvPr/>
        </p:nvSpPr>
        <p:spPr>
          <a:xfrm>
            <a:off x="4214810" y="1500174"/>
            <a:ext cx="2286016" cy="16430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Отделение психолого-педагогической помощи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7" name="Скругленный прямоугольник 136"/>
          <p:cNvSpPr/>
          <p:nvPr/>
        </p:nvSpPr>
        <p:spPr>
          <a:xfrm>
            <a:off x="142844" y="1428736"/>
            <a:ext cx="1785950" cy="2214578"/>
          </a:xfrm>
          <a:prstGeom prst="roundRect">
            <a:avLst>
              <a:gd name="adj" fmla="val 1302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Отделение социального обслуживания на дому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9" name="Рисунок 48" descr="логотип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714480" cy="14934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83" name="Прямая со стрелкой 82"/>
          <p:cNvCxnSpPr>
            <a:stCxn id="4" idx="1"/>
          </p:cNvCxnSpPr>
          <p:nvPr/>
        </p:nvCxnSpPr>
        <p:spPr>
          <a:xfrm rot="10800000" flipV="1">
            <a:off x="1714480" y="857232"/>
            <a:ext cx="114300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6143636" y="1000108"/>
            <a:ext cx="121444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 rot="5400000">
            <a:off x="2928926" y="2857496"/>
            <a:ext cx="357190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 стрелкой 94"/>
          <p:cNvCxnSpPr/>
          <p:nvPr/>
        </p:nvCxnSpPr>
        <p:spPr>
          <a:xfrm rot="16200000" flipH="1">
            <a:off x="5411396" y="1375158"/>
            <a:ext cx="21431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 rot="5400000">
            <a:off x="3250397" y="1393017"/>
            <a:ext cx="214314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6215074" y="3500438"/>
            <a:ext cx="2357454" cy="235745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ru-RU" sz="1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Отделение приема граждан, социального сопровождения и организационно-технической работы</a:t>
            </a:r>
            <a:endParaRPr lang="ru-RU" sz="1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 rot="5400000">
            <a:off x="2428860" y="2285992"/>
            <a:ext cx="2571768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6200000" flipH="1">
            <a:off x="5322099" y="2035959"/>
            <a:ext cx="2286016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4643438" y="4000504"/>
            <a:ext cx="914400" cy="914400"/>
          </a:xfrm>
          <a:prstGeom prst="roundRect">
            <a:avLst/>
          </a:prstGeom>
          <a:solidFill>
            <a:schemeClr val="bg1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3786182" y="3500438"/>
            <a:ext cx="2214578" cy="2214578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Отделение дневного пребывания граждан пожилого возраста и инвалидов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>
            <a:off x="3643306" y="2428868"/>
            <a:ext cx="214314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4591046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85720" y="0"/>
            <a:ext cx="8572592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ГБУ СО «Волжский центр социального обслуживания населения».</a:t>
            </a:r>
            <a:r>
              <a:rPr lang="ru-RU" sz="1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>
              <a:buNone/>
            </a:pPr>
            <a:endParaRPr lang="ru-RU" sz="1400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 </a:t>
            </a:r>
            <a:r>
              <a:rPr lang="ru-RU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адрес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sz="2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Волгоградская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обл., г. Волжский, ул. Кирова, 22</a:t>
            </a:r>
          </a:p>
          <a:p>
            <a:pPr algn="ctr">
              <a:buNone/>
            </a:pP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Телефон:   8(8443)31-50-62; </a:t>
            </a:r>
          </a:p>
          <a:p>
            <a:pPr algn="ctr">
              <a:buNone/>
            </a:pP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8(8443)31-56-61; 8(8443)31-24-72.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электронная почта: </a:t>
            </a:r>
            <a:r>
              <a:rPr lang="ru-RU" sz="2200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vkcson@vlpost.ru</a:t>
            </a:r>
            <a:endParaRPr lang="ru-RU" sz="2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None/>
            </a:pP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В целях обеспечения уровня доступности для </a:t>
            </a:r>
            <a:r>
              <a:rPr lang="ru-RU" sz="2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маломобильных</a:t>
            </a: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групп населения при входе в здание установлены пандус, поручни, вывеска со шрифтом Брайля, кнопка вызова персонала, дверной доводчик, звуковой маяк.</a:t>
            </a:r>
          </a:p>
          <a:p>
            <a:pPr algn="just">
              <a:buNone/>
            </a:pP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Необходимая дополнительная помощь оказывается силами сотрудников учреждения. Для вызова сотрудника воспользуйтесь сигналом для вызова сотрудника или по телефону:8(8443)31-13-99 или 8(8443)31-65-53.</a:t>
            </a:r>
            <a:endParaRPr lang="ru-RU" sz="2200" dirty="0" smtClean="0"/>
          </a:p>
          <a:p>
            <a:pPr>
              <a:buNone/>
            </a:pPr>
            <a:endParaRPr lang="ru-RU" sz="2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ru-RU" sz="2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</a:t>
            </a:r>
          </a:p>
          <a:p>
            <a:pPr>
              <a:buNone/>
            </a:pP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ru-RU" sz="2200" dirty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071546"/>
            <a:ext cx="3071834" cy="4095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428868"/>
            <a:ext cx="2500986" cy="3324227"/>
          </a:xfrm>
          <a:prstGeom prst="rect">
            <a:avLst/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12500"/>
          </a:effectLst>
        </p:spPr>
      </p:pic>
      <p:pic>
        <p:nvPicPr>
          <p:cNvPr id="5" name="Рисунок 4" descr="http://442fz.volganet.ru/025177/current/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857232"/>
            <a:ext cx="3071802" cy="36623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АКТЫ В СОЦЗАЩИТУ\фото кирова22\8а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285860"/>
            <a:ext cx="2750344" cy="366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user\Рабочий стол\АКТЫ В СОЦЗАЩИТУ\фото кирова22\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143116"/>
            <a:ext cx="2571758" cy="3286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Содержимое 3" descr="логотип -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Documents and Settings\user\Рабочий стол\АКТЫ В СОЦЗАЩИТУ\фото кирова22\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214422"/>
            <a:ext cx="2643206" cy="3500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00166" y="428605"/>
            <a:ext cx="7429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FF0000"/>
                </a:solidFill>
              </a:rPr>
              <a:t>   </a:t>
            </a:r>
            <a:r>
              <a:rPr lang="ru-RU" sz="2400" i="1" dirty="0" smtClean="0">
                <a:solidFill>
                  <a:srgbClr val="FF0000"/>
                </a:solidFill>
              </a:rPr>
              <a:t>Реабилитационное  отделение для граждан пожилого возраста и инвалидов.</a:t>
            </a:r>
          </a:p>
          <a:p>
            <a:pPr>
              <a:buFont typeface="Wingdings" pitchFamily="2" charset="2"/>
              <a:buChar char="v"/>
            </a:pPr>
            <a:r>
              <a:rPr lang="ru-RU" sz="2400" i="1" dirty="0" smtClean="0">
                <a:solidFill>
                  <a:srgbClr val="FF0000"/>
                </a:solidFill>
              </a:rPr>
              <a:t>   Социально-реабилитационное отделение </a:t>
            </a:r>
          </a:p>
          <a:p>
            <a:pPr algn="ctr"/>
            <a:r>
              <a:rPr lang="ru-RU" sz="2400" i="1" dirty="0" smtClean="0">
                <a:solidFill>
                  <a:srgbClr val="FF0000"/>
                </a:solidFill>
              </a:rPr>
              <a:t>для граждан пожилого возраста и инвалидов.</a:t>
            </a:r>
          </a:p>
        </p:txBody>
      </p:sp>
      <p:pic>
        <p:nvPicPr>
          <p:cNvPr id="8" name="Содержимое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71472" y="2071678"/>
            <a:ext cx="821537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Адрес: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Волгоградская область, г. Волжский,  ул. Оломоуцкая, д. 68.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Телефон: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8(8443)52-11-79; 8(8443) 52-36-75.</a:t>
            </a:r>
          </a:p>
          <a:p>
            <a:pPr algn="ctr"/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В целях обеспечения уровня доступности для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маломобильных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групп населения при входе в здание установлен пандус, вывеска со шрифтом Брайля, кнопка вызова персонала, звуковой маяк. </a:t>
            </a:r>
          </a:p>
          <a:p>
            <a:pPr algn="just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Внутри помещения установлены поручни, схема направления движения внутри здания, дублированная шрифтом Брайля (мнемосхема), для инвалидов оборудована санитарно-гигиеническая комната. На дверях кабинетов – тактильные таблички.</a:t>
            </a:r>
          </a:p>
          <a:p>
            <a:pPr algn="just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Необходимая помощь оказывается силами сотрудников учреждения. Для вызова сотрудника воспользуйтесь кнопкой вызова персонала, расположенной у входа, или по </a:t>
            </a:r>
            <a:r>
              <a:rPr lang="ru-RU" dirty="0" smtClean="0"/>
              <a:t>телефону: </a:t>
            </a:r>
            <a:r>
              <a:rPr lang="ru-RU" b="1" dirty="0" smtClean="0"/>
              <a:t>8(8443)52-11-79  </a:t>
            </a:r>
          </a:p>
          <a:p>
            <a:pPr algn="just"/>
            <a:r>
              <a:rPr lang="ru-RU" b="1" dirty="0" smtClean="0"/>
              <a:t>                                                                    8(8443)52-36-75.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428728" y="0"/>
            <a:ext cx="75724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FF0000"/>
                </a:solidFill>
              </a:rPr>
              <a:t> </a:t>
            </a:r>
            <a:r>
              <a:rPr lang="ru-RU" i="1" dirty="0" smtClean="0">
                <a:solidFill>
                  <a:srgbClr val="FF0000"/>
                </a:solidFill>
              </a:rPr>
              <a:t>Реабилитационное  отделение для граждан пожилого возраста и инвалидов.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solidFill>
                  <a:srgbClr val="FF0000"/>
                </a:solidFill>
              </a:rPr>
              <a:t>   Социально-реабилитационное отделение 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</a:rPr>
              <a:t>для граждан пожилого возраста и инвалидов</a:t>
            </a:r>
            <a:r>
              <a:rPr lang="ru-RU" sz="2400" i="1" dirty="0" smtClean="0">
                <a:solidFill>
                  <a:srgbClr val="FF0000"/>
                </a:solidFill>
              </a:rPr>
              <a:t>.</a:t>
            </a:r>
            <a:endParaRPr lang="ru-RU" sz="2400" dirty="0" smtClean="0">
              <a:solidFill>
                <a:srgbClr val="FF0000"/>
              </a:solidFill>
            </a:endParaRPr>
          </a:p>
        </p:txBody>
      </p:sp>
      <p:pic>
        <p:nvPicPr>
          <p:cNvPr id="8" name="Рисунок 7" descr="\\192.168.0.3\documents\ОРГ. ОТДЕЛ\ДЛЯ САЙТА\2017\для сайта\Доступ. среда фото\Новая папка\IMG-d954de35d035b7f600fe5e420948307d-V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428736"/>
            <a:ext cx="3124199" cy="392909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6" name="Рисунок 15" descr="C:\Documents and Settings\user\Local Settings\Temporary Internet Files\Content.Word\IMG-18690778574299d7fcce0ed4d2d780dd-V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2643182"/>
            <a:ext cx="2071702" cy="349911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7" name="Рисунок 16" descr="\\192.168.0.3\documents\ОРГ. ОТДЕЛ\ДЛЯ САЙТА\2017\для сайта\Доступ. среда фото\Оломоуцкая, 68\3 вход в здание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3786190"/>
            <a:ext cx="2357454" cy="250033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10" name="Рисунок 9" descr="C:\Documents and Settings\user\Рабочий стол\АКТЫ В СОЦЗАЩИТУ\Оломоуц., 68\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388" y="1428736"/>
            <a:ext cx="2428892" cy="232696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192.168.0.3\documents\ОРГ. ОТДЕЛ\ДЛЯ САЙТА\2017\для сайта\Доступ. среда фото\Оломоуцкая, 68\IMG_704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1785926"/>
            <a:ext cx="3286148" cy="278608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3" name="Рисунок 2" descr="\\192.168.0.3\documents\Кабинет 7\Фото\3)Оломоуцкая 68\Фото 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00174"/>
            <a:ext cx="2214578" cy="335758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" name="Рисунок 3" descr="C:\Documents and Settings\user\Рабочий стол\АКТЫ В СОЦЗАЩИТУ\Оломоуц., 68\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1500174"/>
            <a:ext cx="2428860" cy="371477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" name="Содержимое 3" descr="логотип - коп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357290" y="214290"/>
            <a:ext cx="728667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i="1" dirty="0" smtClean="0">
                <a:solidFill>
                  <a:srgbClr val="FF0000"/>
                </a:solidFill>
              </a:rPr>
              <a:t>Реабилитационное  отделение для граждан пожилого возраста и инвалидов.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solidFill>
                  <a:srgbClr val="FF0000"/>
                </a:solidFill>
              </a:rPr>
              <a:t>   Социально-реабилитационное отделение 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</a:rPr>
              <a:t>для граждан пожилого возраста и инвалидов</a:t>
            </a:r>
            <a:r>
              <a:rPr lang="ru-RU" sz="2400" i="1" dirty="0" smtClean="0">
                <a:solidFill>
                  <a:srgbClr val="FF0000"/>
                </a:solidFill>
              </a:rPr>
              <a:t>.</a:t>
            </a:r>
            <a:endParaRPr lang="ru-RU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\\192.168.0.3\documents\ОРГ. ОТДЕЛ\ДЛЯ САЙТА\2017\для сайта\Доступ. среда фото\Оломоуцкая, 68\2 20170331_08193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071546"/>
            <a:ext cx="2928958" cy="429101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\\192.168.0.3\documents\ОРГ. ОТДЕЛ\ДЛЯ САЙТА\2017\для сайта\Доступ. среда фото\Оломоуцкая, 68\информационный стенд с планом эвакуации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42852"/>
            <a:ext cx="3533805" cy="1862731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pic>
        <p:nvPicPr>
          <p:cNvPr id="6" name="Содержимое 3" descr="логотип -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\\192.168.0.3\documents\ОРГ. ОТДЕЛ\ДЛЯ САЙТА\2017\для сайта\Доступ. среда фото\Оломоуцкая, 68\Коридор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2643182"/>
            <a:ext cx="3191930" cy="2643206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 descr="C:\Documents and Settings\user\Рабочий стол\АКТЫ В СОЦЗАЩИТУ\Оломоуц., 68\18а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3000372"/>
            <a:ext cx="2071702" cy="3071834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Documents and Settings\user\Рабочий стол\АКТЫ В СОЦЗАЩИТУ\Оломоуц., 68\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643050"/>
            <a:ext cx="2286016" cy="4071966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9" name="Рисунок 8" descr="C:\Documents and Settings\user\Рабочий стол\АКТЫ В СОЦЗАЩИТУ\Оломоуц., 68\2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428736"/>
            <a:ext cx="3643337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Documents and Settings\user\Рабочий стол\АКТЫ В СОЦЗАЩИТУ\Оломоуц., 68\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3500438"/>
            <a:ext cx="3214710" cy="2714644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4" name="Содержимое 3" descr="логотип - коп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1357290" y="214290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i="1" dirty="0" smtClean="0">
                <a:solidFill>
                  <a:srgbClr val="FF0000"/>
                </a:solidFill>
              </a:rPr>
              <a:t>Реабилитационное  отделение для граждан пожилого возраста и инвалидов.</a:t>
            </a:r>
          </a:p>
          <a:p>
            <a:pPr>
              <a:buFont typeface="Wingdings" pitchFamily="2" charset="2"/>
              <a:buChar char="v"/>
            </a:pPr>
            <a:r>
              <a:rPr lang="ru-RU" i="1" dirty="0" smtClean="0">
                <a:solidFill>
                  <a:srgbClr val="FF0000"/>
                </a:solidFill>
              </a:rPr>
              <a:t>   Социально-реабилитационное отделение </a:t>
            </a:r>
          </a:p>
          <a:p>
            <a:pPr algn="ctr"/>
            <a:r>
              <a:rPr lang="ru-RU" i="1" dirty="0" smtClean="0">
                <a:solidFill>
                  <a:srgbClr val="FF0000"/>
                </a:solidFill>
              </a:rPr>
              <a:t>для граждан пожилого возраста и инвалидов.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C:\Documents and Settings\user\Рабочий стол\АКТЫ В СОЦЗАЩИТУ\Оломоуц., 68\19а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000108"/>
            <a:ext cx="3500462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user\Local Settings\Temporary Internet Files\Content.Word\2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285860"/>
            <a:ext cx="2571768" cy="31146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571604" y="285728"/>
            <a:ext cx="7000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i="1" dirty="0" smtClean="0">
                <a:solidFill>
                  <a:srgbClr val="FF0000"/>
                </a:solidFill>
              </a:rPr>
              <a:t>Реабилитационное  отделение для граждан пожилого возраста и инвалидов.</a:t>
            </a:r>
          </a:p>
        </p:txBody>
      </p:sp>
      <p:pic>
        <p:nvPicPr>
          <p:cNvPr id="7" name="Рисунок 6" descr="C:\Documents and Settings\user\Рабочий стол\АКТЫ В СОЦЗАЩИТУ\Оломоуц., 68\1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3357562"/>
            <a:ext cx="2957514" cy="2128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857356" y="0"/>
            <a:ext cx="62151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dirty="0" smtClean="0"/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Реабилитационное  отделение для граждан пожилого возраста и инвалидов</a:t>
            </a:r>
          </a:p>
          <a:p>
            <a:pPr algn="ctr"/>
            <a:endParaRPr lang="ru-RU" sz="2400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ru-RU" sz="2000" dirty="0" smtClean="0"/>
              <a:t>  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57224" y="1357297"/>
            <a:ext cx="77153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 Осуществляет мероприятия по медицинской реабилитации.</a:t>
            </a:r>
          </a:p>
          <a:p>
            <a:r>
              <a:rPr lang="ru-RU" dirty="0" smtClean="0"/>
              <a:t>  Предоставляются  услуги: массаж, лечебная физкультура (тренажерный зал), </a:t>
            </a:r>
            <a:r>
              <a:rPr lang="ru-RU" dirty="0" err="1" smtClean="0"/>
              <a:t>физиопроцедуры</a:t>
            </a:r>
            <a:r>
              <a:rPr lang="ru-RU" dirty="0" smtClean="0"/>
              <a:t>, психологическая разгрузка, физиотерапия и др. 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r>
              <a:rPr lang="ru-RU" dirty="0" smtClean="0"/>
              <a:t>-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</a:p>
        </p:txBody>
      </p:sp>
      <p:pic>
        <p:nvPicPr>
          <p:cNvPr id="13" name="Рисунок 12" descr="\\SERV\documents\ОРГ. ОТДЕЛ\Орготдел ФОТО\фото реабилитация\IMG_527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928934"/>
            <a:ext cx="3857652" cy="25003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" name="Рисунок 14" descr="\\SERV\documents\ОРГ. ОТДЕЛ\Орготдел ФОТО\фото реабилитация\IMG_528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643314"/>
            <a:ext cx="3929090" cy="28575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214414" y="214290"/>
            <a:ext cx="7286676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Реабилитационное отделение для граждан пожилого возраста и инвалидов </a:t>
            </a:r>
          </a:p>
          <a:p>
            <a:pPr algn="just">
              <a:buFontTx/>
              <a:buChar char="-"/>
            </a:pPr>
            <a:r>
              <a:rPr lang="ru-RU" sz="2000" dirty="0" smtClean="0"/>
              <a:t> </a:t>
            </a:r>
            <a:r>
              <a:rPr lang="ru-RU" sz="2000" dirty="0" smtClean="0">
                <a:latin typeface="+mj-lt"/>
              </a:rPr>
              <a:t>Оказание услуг реабилитационного отделения возможно и </a:t>
            </a:r>
            <a:r>
              <a:rPr lang="ru-RU" sz="2000" b="1" dirty="0" smtClean="0">
                <a:latin typeface="+mj-lt"/>
              </a:rPr>
              <a:t>на дому</a:t>
            </a:r>
            <a:r>
              <a:rPr lang="ru-RU" sz="2000" dirty="0" smtClean="0">
                <a:latin typeface="+mj-lt"/>
              </a:rPr>
              <a:t>.  </a:t>
            </a:r>
            <a:r>
              <a:rPr lang="ru-RU" b="1" dirty="0" smtClean="0">
                <a:latin typeface="+mj-lt"/>
              </a:rPr>
              <a:t>Выездная бригада  </a:t>
            </a:r>
            <a:r>
              <a:rPr lang="ru-RU" dirty="0" smtClean="0">
                <a:latin typeface="+mj-lt"/>
              </a:rPr>
              <a:t>оказывает услуги: консультация врача, массаж, лечебная физкультура, </a:t>
            </a:r>
            <a:r>
              <a:rPr lang="ru-RU" dirty="0" err="1" smtClean="0">
                <a:latin typeface="+mj-lt"/>
              </a:rPr>
              <a:t>физио</a:t>
            </a:r>
            <a:r>
              <a:rPr lang="ru-RU" dirty="0" smtClean="0">
                <a:latin typeface="+mj-lt"/>
              </a:rPr>
              <a:t>- процедуры.</a:t>
            </a:r>
          </a:p>
          <a:p>
            <a:endParaRPr lang="ru-RU" sz="2000" dirty="0" smtClean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5429264"/>
            <a:ext cx="378621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Char char="-"/>
            </a:pPr>
            <a:endParaRPr lang="ru-RU" sz="2000" dirty="0" smtClean="0">
              <a:latin typeface="+mj-lt"/>
            </a:endParaRPr>
          </a:p>
          <a:p>
            <a:pPr algn="just"/>
            <a:r>
              <a:rPr lang="ru-RU" dirty="0" smtClean="0">
                <a:latin typeface="+mj-lt"/>
              </a:rPr>
              <a:t>На базе отделения работает компьютерный класс для     пожилых.</a:t>
            </a:r>
          </a:p>
          <a:p>
            <a:endParaRPr lang="ru-RU" dirty="0" smtClean="0"/>
          </a:p>
        </p:txBody>
      </p:sp>
      <p:pic>
        <p:nvPicPr>
          <p:cNvPr id="10" name="Рисунок 9" descr="\\SERV\documents\ОРГ. ОТДЕЛ\Орготдел ФОТО\фото компьютер. класс\IMG_142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786190"/>
            <a:ext cx="3929090" cy="28575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 descr="\\SERV\documents\ОРГ. ОТДЕЛ\Орготдел ФОТО\фото реабилитация\IMG_528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357430"/>
            <a:ext cx="4357718" cy="28575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Прямоугольник 11"/>
          <p:cNvSpPr/>
          <p:nvPr/>
        </p:nvSpPr>
        <p:spPr>
          <a:xfrm>
            <a:off x="4786314" y="2285992"/>
            <a:ext cx="392909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Обращаться по телефону: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8(8443) 52-11-79, 52-36-75  или 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по адресу: г. Волжский, </a:t>
            </a:r>
          </a:p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ул. Оломоуцкая, 68. </a:t>
            </a:r>
          </a:p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                    Мы ждем Вас.</a:t>
            </a:r>
          </a:p>
        </p:txBody>
      </p:sp>
    </p:spTree>
    <p:extLst>
      <p:ext uri="{BB962C8B-B14F-4D97-AF65-F5344CB8AC3E}">
        <p14:creationId xmlns="" xmlns:p14="http://schemas.microsoft.com/office/powerpoint/2010/main" val="2273764839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928670"/>
            <a:ext cx="2714644" cy="18106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Прямоугольник 5"/>
          <p:cNvSpPr/>
          <p:nvPr/>
        </p:nvSpPr>
        <p:spPr>
          <a:xfrm>
            <a:off x="2928926" y="2071678"/>
            <a:ext cx="6000776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+mj-lt"/>
              </a:rPr>
              <a:t> </a:t>
            </a:r>
            <a:r>
              <a:rPr lang="ru-RU" sz="1600" b="1" dirty="0" smtClean="0">
                <a:latin typeface="Arial Black" pitchFamily="34" charset="0"/>
              </a:rPr>
              <a:t>Для молодых людей с ограниченными возможностями в возрасте от 18 до 35 лет  создан клуб молодых инвалидов «Божья коровка».</a:t>
            </a:r>
          </a:p>
          <a:p>
            <a:pPr algn="just"/>
            <a:r>
              <a:rPr lang="ru-RU" sz="1600" b="1" dirty="0" smtClean="0">
                <a:latin typeface="Arial Black" pitchFamily="34" charset="0"/>
              </a:rPr>
              <a:t>  Работа клуба нацелена на вовлечение молодых  людей с ограниченными возможностями в общественную жизнь, формирование активной жизненной позиции, повышение самооценки и  формирования самостоятельности. Участники     клуба принимают активное участие в различных городских мероприятиях, посещают музеи, театры, концерты, выставки и др. </a:t>
            </a:r>
          </a:p>
          <a:p>
            <a:pPr algn="ctr"/>
            <a:r>
              <a:rPr lang="ru-RU" sz="1600" b="1" dirty="0" smtClean="0">
                <a:solidFill>
                  <a:srgbClr val="C00000"/>
                </a:solidFill>
                <a:latin typeface="Arial Black" pitchFamily="34" charset="0"/>
              </a:rPr>
              <a:t>  </a:t>
            </a:r>
            <a:r>
              <a:rPr lang="ru-RU" sz="1600" dirty="0" smtClean="0">
                <a:solidFill>
                  <a:srgbClr val="C00000"/>
                </a:solidFill>
                <a:latin typeface="Arial Black" pitchFamily="34" charset="0"/>
              </a:rPr>
              <a:t>Обращаться по телефону:</a:t>
            </a:r>
            <a:r>
              <a:rPr lang="ru-RU" dirty="0" smtClean="0">
                <a:solidFill>
                  <a:srgbClr val="C00000"/>
                </a:solidFill>
              </a:rPr>
              <a:t>       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</a:rPr>
              <a:t>                 8(8443)52-11-79,     52-36-75</a:t>
            </a:r>
          </a:p>
          <a:p>
            <a:pPr algn="ctr"/>
            <a:r>
              <a:rPr lang="ru-RU" dirty="0" smtClean="0">
                <a:solidFill>
                  <a:srgbClr val="C00000"/>
                </a:solidFill>
              </a:rPr>
              <a:t>                             по адресу: г. Волжский, 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</a:rPr>
              <a:t>ул. Оломоуцкая, 68.        </a:t>
            </a:r>
          </a:p>
          <a:p>
            <a:pPr algn="r"/>
            <a:r>
              <a:rPr lang="ru-RU" dirty="0" smtClean="0">
                <a:solidFill>
                  <a:srgbClr val="C00000"/>
                </a:solidFill>
              </a:rPr>
              <a:t>  Мы ждем Вас.</a:t>
            </a:r>
          </a:p>
          <a:p>
            <a:pPr algn="just"/>
            <a:endParaRPr lang="ru-RU" b="1" dirty="0" smtClean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57290" y="214290"/>
            <a:ext cx="757242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Социально-реабилитационное отделение для граждан пожилого возраста и инвалидов.</a:t>
            </a:r>
          </a:p>
          <a:p>
            <a:pPr algn="ctr"/>
            <a:endParaRPr lang="ru-RU" sz="2000" dirty="0" smtClean="0">
              <a:solidFill>
                <a:srgbClr val="FF0000"/>
              </a:solidFill>
            </a:endParaRPr>
          </a:p>
          <a:p>
            <a:pPr lvl="4" algn="ctr">
              <a:buFont typeface="Wingdings" pitchFamily="2" charset="2"/>
              <a:buChar char="v"/>
            </a:pPr>
            <a:r>
              <a:rPr lang="ru-RU" sz="2400" i="1" dirty="0" smtClean="0">
                <a:solidFill>
                  <a:schemeClr val="accent1">
                    <a:lumMod val="75000"/>
                  </a:schemeClr>
                </a:solidFill>
              </a:rPr>
              <a:t>Клуб молодых инвалидов «Божья коровка».</a:t>
            </a:r>
            <a:endParaRPr lang="ru-RU" sz="24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857496"/>
            <a:ext cx="2512207" cy="18841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714884"/>
            <a:ext cx="2571736" cy="19288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12700"/>
          </a:effectLst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1500174"/>
            <a:ext cx="5286412" cy="714380"/>
          </a:xfrm>
        </p:spPr>
        <p:txBody>
          <a:bodyPr/>
          <a:lstStyle/>
          <a:p>
            <a:r>
              <a:rPr lang="ru-RU" sz="2000" dirty="0" smtClean="0"/>
              <a:t>Клуб «Любава» для граждан пожилого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/>
              <a:t>возраста и инвалидов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7686" y="2285992"/>
            <a:ext cx="4500594" cy="3143272"/>
          </a:xfrm>
        </p:spPr>
        <p:txBody>
          <a:bodyPr>
            <a:noAutofit/>
          </a:bodyPr>
          <a:lstStyle/>
          <a:p>
            <a:r>
              <a:rPr lang="ru-RU" sz="1450" b="1" dirty="0" smtClean="0">
                <a:latin typeface="Arial Black" pitchFamily="34" charset="0"/>
              </a:rPr>
              <a:t>В клубе  проводятся «круглые столы», встречи с интересными людьми, вечера отдыха, праздничные мероприятия, концертные программы, ярмарки-продажи, мастер-классы, а также консультации с приглашением специалистов различных ведомств. Участники Клуба поздравляют именинников, отмечают общероссийские и православные праздники, посещают музеи и просто собираются, чтобы душевно поговорить и приятно провести время.</a:t>
            </a:r>
          </a:p>
          <a:p>
            <a:endParaRPr lang="ru-RU" sz="145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00430" y="5143512"/>
            <a:ext cx="5072097" cy="100013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Обращаться по телефону: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8(8443) 52-11-79, 52-36-75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или по адресу: г. Волжский, ул. Оломоуцкая, 68.       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 Black" pitchFamily="34" charset="0"/>
              </a:rPr>
              <a:t>  Мы ждем Вас.</a:t>
            </a:r>
          </a:p>
        </p:txBody>
      </p:sp>
      <p:pic>
        <p:nvPicPr>
          <p:cNvPr id="5" name="Рисунок 4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643042" y="357166"/>
            <a:ext cx="6572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Социально-реабилитационное отделение для граждан пожилого возраста и инвалидов </a:t>
            </a:r>
          </a:p>
        </p:txBody>
      </p:sp>
      <p:pic>
        <p:nvPicPr>
          <p:cNvPr id="9" name="Рисунок 8" descr="\\Serv\documents\ОРГ. ОТДЕЛ\ДЛЯ САЙТА\2016\ЛЮБАВА\ОМСР РЕПКА\Новая папка\P11106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928934"/>
            <a:ext cx="2740770" cy="2038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\\Serv\documents\ОРГ. ОТДЕЛ\ДЛЯ САЙТА\2016\День матери\Фото РО\P112059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14422"/>
            <a:ext cx="2486871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\\Serv\documents\ОРГ. ОТДЕЛ\ДЛЯ САЙТА\2016\P111006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929198"/>
            <a:ext cx="2285380" cy="1714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357290" y="214291"/>
            <a:ext cx="75724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Служба срочного социального обслуживания</a:t>
            </a:r>
          </a:p>
          <a:p>
            <a:pPr algn="ctr"/>
            <a:endParaRPr lang="ru-RU" sz="2000" dirty="0" smtClean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00232" y="785793"/>
            <a:ext cx="650085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Адрес: </a:t>
            </a:r>
            <a:r>
              <a:rPr lang="ru-RU" sz="2000" dirty="0" smtClean="0"/>
              <a:t>Волгоградская область, г. Волжский,  ул. 19 Партсъезда, д. 65.</a:t>
            </a:r>
            <a:br>
              <a:rPr lang="ru-RU" sz="2000" dirty="0" smtClean="0"/>
            </a:br>
            <a:r>
              <a:rPr lang="ru-RU" sz="2000" b="1" dirty="0" smtClean="0"/>
              <a:t>Телефон: 8(8443)31-78-89.</a:t>
            </a:r>
          </a:p>
          <a:p>
            <a:endParaRPr lang="ru-RU" sz="2000" dirty="0" smtClean="0"/>
          </a:p>
          <a:p>
            <a:r>
              <a:rPr lang="ru-RU" sz="2000" dirty="0" smtClean="0"/>
              <a:t>Наше Учреждение имеет следующее оснащение, обеспечивающее доступ на объект и к оказываемым услугам инвалидам и другим </a:t>
            </a:r>
            <a:r>
              <a:rPr lang="ru-RU" sz="2000" dirty="0" err="1" smtClean="0"/>
              <a:t>маломобильным</a:t>
            </a:r>
            <a:r>
              <a:rPr lang="ru-RU" sz="2000" dirty="0" smtClean="0"/>
              <a:t> группам населения:</a:t>
            </a:r>
          </a:p>
          <a:p>
            <a:r>
              <a:rPr lang="ru-RU" sz="2000" dirty="0" smtClean="0"/>
              <a:t>1) пандус (наружный)</a:t>
            </a:r>
          </a:p>
          <a:p>
            <a:r>
              <a:rPr lang="ru-RU" sz="2000" dirty="0" smtClean="0"/>
              <a:t>2) поручни</a:t>
            </a:r>
          </a:p>
          <a:p>
            <a:r>
              <a:rPr lang="ru-RU" sz="2000" dirty="0" smtClean="0"/>
              <a:t>3) автоматические дверные доводчики</a:t>
            </a:r>
          </a:p>
          <a:p>
            <a:r>
              <a:rPr lang="ru-RU" sz="2000" b="1" dirty="0" smtClean="0"/>
              <a:t>Необходимая дополнительная помощь</a:t>
            </a:r>
            <a:r>
              <a:rPr lang="ru-RU" sz="2000" dirty="0" smtClean="0"/>
              <a:t> </a:t>
            </a:r>
            <a:r>
              <a:rPr lang="ru-RU" sz="2000" b="1" dirty="0" smtClean="0"/>
              <a:t>оказывается силами сотрудников Учреждения</a:t>
            </a:r>
            <a:r>
              <a:rPr lang="ru-RU" sz="2000" dirty="0" smtClean="0"/>
              <a:t>. Вызов сотрудников по телефону:  </a:t>
            </a:r>
            <a:r>
              <a:rPr lang="ru-RU" sz="2000" b="1" dirty="0" smtClean="0"/>
              <a:t>8(8443)31-32-02 или 8(8443)31-78-89.</a:t>
            </a:r>
            <a:r>
              <a:rPr lang="ru-RU" sz="2000" dirty="0" smtClean="0"/>
              <a:t>	</a:t>
            </a:r>
            <a:endParaRPr lang="ru-RU" sz="2000" dirty="0"/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4" descr="C:\Documents and Settings\user\Рабочий стол\АКТЫ В СОЦЗАЩИТУ\Фото 19Партсъезда,65\Ф 2018\1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2"/>
            <a:ext cx="4000528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Documents and Settings\user\Рабочий стол\АКТЫ В СОЦЗАЩИТУ\Фото 19Партсъезда,65\Ф 2018\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3643314"/>
            <a:ext cx="300039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user\Рабочий стол\АКТЫ В СОЦЗАЩИТУ\Фото 19Партсъезда,65\Ф 2018\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4466" y="642918"/>
            <a:ext cx="306231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логотип - коп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7290" y="142852"/>
            <a:ext cx="7358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Служба срочного социального обслуживания</a:t>
            </a:r>
          </a:p>
          <a:p>
            <a:pPr algn="ctr"/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00100" y="1142984"/>
            <a:ext cx="7572428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endParaRPr lang="ru-RU" dirty="0" smtClean="0"/>
          </a:p>
          <a:p>
            <a:pPr algn="just">
              <a:buFontTx/>
              <a:buChar char="-"/>
            </a:pPr>
            <a:r>
              <a:rPr lang="ru-RU" sz="2400" dirty="0" smtClean="0"/>
              <a:t>Проводит оценку условий жизнедеятельности граждан для признания их нуждающимися  в социальном обслуживании.</a:t>
            </a:r>
          </a:p>
          <a:p>
            <a:pPr algn="just">
              <a:buFontTx/>
              <a:buChar char="-"/>
            </a:pPr>
            <a:r>
              <a:rPr lang="ru-RU" sz="2400" u="sng" dirty="0" smtClean="0"/>
              <a:t>Оказывают социальные услуги:</a:t>
            </a:r>
          </a:p>
          <a:p>
            <a:pPr algn="just"/>
            <a:r>
              <a:rPr lang="ru-RU" sz="2400" dirty="0" smtClean="0"/>
              <a:t>-Содействие в оформлении граждан на социальное обслуживание в т.ч. в государственные специализированные стационарные учреждения социального обслуживания (дома-интернаты), на социальное обслуживание на дому и т.д.</a:t>
            </a:r>
          </a:p>
          <a:p>
            <a:r>
              <a:rPr lang="ru-RU" sz="2400" dirty="0" smtClean="0"/>
              <a:t>-Юридические услуги,</a:t>
            </a:r>
          </a:p>
          <a:p>
            <a:pPr>
              <a:buFontTx/>
              <a:buChar char="-"/>
            </a:pPr>
            <a:r>
              <a:rPr lang="ru-RU" sz="2400" dirty="0" smtClean="0"/>
              <a:t>Психологическое  консультирование и др.</a:t>
            </a:r>
          </a:p>
          <a:p>
            <a:r>
              <a:rPr lang="ru-RU" sz="2400" dirty="0" smtClean="0"/>
              <a:t>  Возможно оказание услуг юриста и психолога на дому.</a:t>
            </a:r>
          </a:p>
          <a:p>
            <a:pPr>
              <a:buFontTx/>
              <a:buChar char="-"/>
            </a:pPr>
            <a:endParaRPr lang="ru-RU" sz="2400" dirty="0" smtClean="0"/>
          </a:p>
          <a:p>
            <a:endParaRPr lang="ru-RU" sz="2400" dirty="0" smtClean="0"/>
          </a:p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2500305"/>
            <a:ext cx="72152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dirty="0" smtClean="0"/>
              <a:t> </a:t>
            </a:r>
          </a:p>
          <a:p>
            <a:endParaRPr lang="ru-RU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5786455"/>
            <a:ext cx="55007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</a:rPr>
              <a:t>Обращаться по телефону:31-78-89 или 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по адресу: г. Волжский, </a:t>
            </a:r>
          </a:p>
          <a:p>
            <a:r>
              <a:rPr lang="ru-RU" sz="2000" b="1" dirty="0" smtClean="0">
                <a:solidFill>
                  <a:srgbClr val="C00000"/>
                </a:solidFill>
              </a:rPr>
              <a:t>ул. 19 Партсъезда, 65.    Мы ждем Вас.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8434"/>
          <a:stretch/>
        </p:blipFill>
        <p:spPr>
          <a:xfrm>
            <a:off x="4762987" y="2649082"/>
            <a:ext cx="3888432" cy="4075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99" y="1916832"/>
            <a:ext cx="3543858" cy="47251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604" t="20287" r="25920" b="24402"/>
          <a:stretch/>
        </p:blipFill>
        <p:spPr>
          <a:xfrm>
            <a:off x="6822757" y="150528"/>
            <a:ext cx="2101933" cy="2208811"/>
          </a:xfrm>
          <a:prstGeom prst="rect">
            <a:avLst/>
          </a:prstGeom>
        </p:spPr>
      </p:pic>
      <p:pic>
        <p:nvPicPr>
          <p:cNvPr id="7" name="Рисунок 6" descr="логотип - коп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394154" cy="1214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142976" y="285728"/>
            <a:ext cx="54292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Служба«Социальное     такси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» </a:t>
            </a:r>
            <a:r>
              <a:rPr lang="ru-RU" dirty="0" smtClean="0"/>
              <a:t>                    </a:t>
            </a:r>
            <a:r>
              <a:rPr lang="ru-RU" dirty="0" smtClean="0">
                <a:solidFill>
                  <a:srgbClr val="C00000"/>
                </a:solidFill>
              </a:rPr>
              <a:t>тел: 8(8443)31-27-14</a:t>
            </a:r>
          </a:p>
          <a:p>
            <a:pPr algn="ctr"/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00100" y="1357298"/>
            <a:ext cx="571504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 Black" pitchFamily="34" charset="0"/>
                <a:ea typeface="Times New Roman" pitchFamily="18" charset="0"/>
              </a:rPr>
              <a:t>Заявки на оказание транспортных услуг</a:t>
            </a:r>
            <a:r>
              <a:rPr lang="ru-RU" sz="13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 Black" pitchFamily="34" charset="0"/>
                <a:ea typeface="Times New Roman" pitchFamily="18" charset="0"/>
              </a:rPr>
              <a:t>принимаются не позднее, чем за сутки</a:t>
            </a:r>
            <a:r>
              <a:rPr lang="ru-RU" sz="13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 Black" pitchFamily="34" charset="0"/>
                <a:ea typeface="Times New Roman" pitchFamily="18" charset="0"/>
              </a:rPr>
              <a:t>до срока их выполнения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 Black" pitchFamily="34" charset="0"/>
                <a:ea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94769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571604" y="142853"/>
            <a:ext cx="72152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Отделение психолого-педагогической помощи.</a:t>
            </a:r>
            <a:r>
              <a:rPr lang="ru-RU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ru-RU" sz="2400" b="1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</a:rPr>
            </a:b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1071546"/>
            <a:ext cx="785818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Располагается по двум адресам: </a:t>
            </a:r>
            <a:br>
              <a:rPr lang="ru-RU" dirty="0" smtClean="0"/>
            </a:br>
            <a:r>
              <a:rPr lang="ru-RU" dirty="0" smtClean="0"/>
              <a:t>1) г. Волжский, ул. К. Нечаевой, 4 </a:t>
            </a:r>
            <a:br>
              <a:rPr lang="ru-RU" dirty="0" smtClean="0"/>
            </a:br>
            <a:r>
              <a:rPr lang="ru-RU" dirty="0" smtClean="0"/>
              <a:t>тел. 8(8443)56-85-25 </a:t>
            </a:r>
            <a:br>
              <a:rPr lang="ru-RU" dirty="0" smtClean="0"/>
            </a:br>
            <a:r>
              <a:rPr lang="ru-RU" dirty="0" smtClean="0"/>
              <a:t>2) г. Волжский, ул. Карбышева, 82 </a:t>
            </a:r>
            <a:br>
              <a:rPr lang="ru-RU" dirty="0" smtClean="0"/>
            </a:br>
            <a:r>
              <a:rPr lang="ru-RU" dirty="0" smtClean="0"/>
              <a:t>тел. 8(8443)27-14-11</a:t>
            </a:r>
          </a:p>
          <a:p>
            <a:r>
              <a:rPr lang="ru-RU" b="1" dirty="0" smtClean="0"/>
              <a:t>Наше отделение имеет следующее оснащение, обеспечивающее доступ на объект и к оказываемым услугам инвалидам и другим </a:t>
            </a:r>
            <a:r>
              <a:rPr lang="ru-RU" b="1" dirty="0" err="1" smtClean="0"/>
              <a:t>маломобильным</a:t>
            </a:r>
            <a:r>
              <a:rPr lang="ru-RU" b="1" dirty="0" smtClean="0"/>
              <a:t> группам населения:</a:t>
            </a:r>
            <a:endParaRPr lang="ru-RU" dirty="0" smtClean="0"/>
          </a:p>
          <a:p>
            <a:r>
              <a:rPr lang="ru-RU" b="1" dirty="0" smtClean="0"/>
              <a:t>1) пандус при входе в здание</a:t>
            </a:r>
            <a:endParaRPr lang="ru-RU" dirty="0" smtClean="0"/>
          </a:p>
          <a:p>
            <a:r>
              <a:rPr lang="ru-RU" b="1" dirty="0" smtClean="0"/>
              <a:t>2) поручни</a:t>
            </a:r>
            <a:endParaRPr lang="ru-RU" dirty="0" smtClean="0"/>
          </a:p>
          <a:p>
            <a:r>
              <a:rPr lang="ru-RU" b="1" dirty="0" smtClean="0"/>
              <a:t>3) автоматические дверные доводчики</a:t>
            </a:r>
            <a:endParaRPr lang="ru-RU" dirty="0" smtClean="0"/>
          </a:p>
          <a:p>
            <a:r>
              <a:rPr lang="ru-RU" b="1" dirty="0" smtClean="0"/>
              <a:t>4) кнопка вызова персонала у входа в учреждение</a:t>
            </a:r>
            <a:endParaRPr lang="ru-RU" dirty="0" smtClean="0"/>
          </a:p>
          <a:p>
            <a:r>
              <a:rPr lang="ru-RU" b="1" u="sng" dirty="0" smtClean="0"/>
              <a:t>Необходимая дополнительная помощь оказывается силами сотрудников отделения.</a:t>
            </a:r>
            <a:r>
              <a:rPr lang="ru-RU" b="1" dirty="0" smtClean="0"/>
              <a:t>  Для вызова сотрудника воспользуйтесь кнопкой вызова персонала, расположенной  у входа в учреждение или  по телефону: </a:t>
            </a:r>
            <a:r>
              <a:rPr lang="ru-RU" b="1" u="sng" dirty="0" smtClean="0"/>
              <a:t>8(8443)56-85-25 (</a:t>
            </a:r>
            <a:r>
              <a:rPr lang="ru-RU" dirty="0" smtClean="0"/>
              <a:t>ул. К. Нечаевой, 4)</a:t>
            </a:r>
            <a:r>
              <a:rPr lang="ru-RU" b="1" dirty="0" smtClean="0"/>
              <a:t>;	</a:t>
            </a:r>
          </a:p>
          <a:p>
            <a:r>
              <a:rPr lang="ru-RU" b="1" dirty="0" smtClean="0"/>
              <a:t>                               </a:t>
            </a:r>
            <a:r>
              <a:rPr lang="ru-RU" dirty="0" smtClean="0"/>
              <a:t> </a:t>
            </a:r>
            <a:r>
              <a:rPr lang="ru-RU" b="1" dirty="0" smtClean="0"/>
              <a:t>8(8443)27-14-11 (ул. Карбышева, 82).</a:t>
            </a:r>
          </a:p>
          <a:p>
            <a:endParaRPr lang="ru-RU" b="1" dirty="0" smtClean="0"/>
          </a:p>
          <a:p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Доступная СРЕДА\доступная среда\карбышева, нечаева\IMG_20180821_09591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357298"/>
            <a:ext cx="3214710" cy="42862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 descr="логотип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Documents and Settings\user\Рабочий стол\Доступная СРЕДА\доступная среда\карбышева, нечаева\IMG_20180821_09572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1571612"/>
            <a:ext cx="2857520" cy="37147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 descr="\\192.168.0.3\documents\ОРГ. ОТДЕЛ\ДЛЯ САЙТА\2018\ДОСТУПНАЯ СРЕДА\Новая папка\НЕчаева и Карбышева\IMG_20180821_10000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214554"/>
            <a:ext cx="1785950" cy="28757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1785918" y="214291"/>
            <a:ext cx="70009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Отделение психолого-педагогической помощи.</a:t>
            </a:r>
          </a:p>
          <a:p>
            <a:r>
              <a:rPr lang="ru-RU" sz="22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Адрес: ул. Карбышева, 82</a:t>
            </a:r>
            <a:endParaRPr lang="ru-RU" sz="2200" dirty="0"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Documents and Settings\user\Local Settings\Temporary Internet Files\Content.Word\Нечаева,4 маркир.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1571612"/>
            <a:ext cx="2549462" cy="36433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C:\Documents and Settings\user\Рабочий стол\АКТЫ В СОЦЗАЩИТУ\Фото К.Нечаева,4\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357298"/>
            <a:ext cx="4489456" cy="41434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логотип -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928794" y="214291"/>
            <a:ext cx="6929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Отделение психолого-педагогической помощи.</a:t>
            </a:r>
          </a:p>
          <a:p>
            <a:r>
              <a:rPr lang="ru-RU" sz="2200" b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Адрес: г. Волжский, ул. К.Нечаевой, 4.</a:t>
            </a:r>
            <a:endParaRPr lang="ru-RU" sz="2200" dirty="0"/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142852"/>
            <a:ext cx="728667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Отделение психолого-педагогической помощи.</a:t>
            </a:r>
          </a:p>
          <a:p>
            <a:r>
              <a:rPr lang="ru-RU" sz="22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Адрес: г. Волжский, ул. К.Нечаевой, 4.</a:t>
            </a:r>
            <a:endParaRPr lang="ru-RU" sz="2200" dirty="0"/>
          </a:p>
        </p:txBody>
      </p:sp>
      <p:pic>
        <p:nvPicPr>
          <p:cNvPr id="3" name="Рисунок 2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Documents and Settings\user\Рабочий стол\АКТЫ В СОЦЗАЩИТУ\Фото К.Нечаева,4\1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357298"/>
            <a:ext cx="4829187" cy="34290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C:\Documents and Settings\user\Рабочий стол\АКТЫ В СОЦЗАЩИТУ\Фото К.Нечаева,4\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1285860"/>
            <a:ext cx="2143140" cy="38100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857364"/>
            <a:ext cx="850112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 </a:t>
            </a:r>
            <a:r>
              <a:rPr lang="ru-RU" sz="2000" b="1" dirty="0" smtClean="0"/>
              <a:t>Специалисты оказывают</a:t>
            </a:r>
            <a:r>
              <a:rPr lang="ru-RU" sz="2000" dirty="0" smtClean="0"/>
              <a:t> </a:t>
            </a:r>
            <a:r>
              <a:rPr lang="ru-RU" sz="2000" b="1" dirty="0" smtClean="0"/>
              <a:t>социально-психологические, социально-        педагогические и социально-правовые услуги;</a:t>
            </a:r>
          </a:p>
          <a:p>
            <a:r>
              <a:rPr lang="ru-RU" sz="2000" b="1" dirty="0" smtClean="0"/>
              <a:t> Работает Клуб семейного общения «Радуга».</a:t>
            </a:r>
          </a:p>
          <a:p>
            <a:r>
              <a:rPr lang="ru-RU" sz="2000" b="1" dirty="0" smtClean="0"/>
              <a:t>Проводится тренинг эффективного </a:t>
            </a:r>
            <a:r>
              <a:rPr lang="ru-RU" sz="2000" b="1" dirty="0" err="1" smtClean="0"/>
              <a:t>родительства</a:t>
            </a:r>
            <a:r>
              <a:rPr lang="ru-RU" sz="2000" b="1" dirty="0" smtClean="0"/>
              <a:t>, профориентация подростков.</a:t>
            </a:r>
            <a:endParaRPr lang="ru-RU" sz="2000" dirty="0" smtClean="0"/>
          </a:p>
          <a:p>
            <a:r>
              <a:rPr lang="ru-RU" sz="2000" b="1" dirty="0" smtClean="0"/>
              <a:t> 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Обращаться по адресу: ул. Карбышева д. 82, тел.: 27-14-11</a:t>
            </a:r>
            <a:endParaRPr lang="ru-RU" sz="20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sz="2000" b="1" dirty="0" smtClean="0"/>
              <a:t> Профориентация подростков</a:t>
            </a:r>
          </a:p>
          <a:p>
            <a:pPr>
              <a:buNone/>
            </a:pPr>
            <a:endParaRPr lang="ru-RU" sz="2000" b="1" dirty="0" smtClean="0"/>
          </a:p>
          <a:p>
            <a:pPr>
              <a:buNone/>
            </a:pPr>
            <a:endParaRPr lang="ru-RU" sz="2000" b="1" dirty="0" smtClean="0"/>
          </a:p>
          <a:p>
            <a:pPr>
              <a:buNone/>
            </a:pPr>
            <a:endParaRPr lang="ru-RU" sz="2000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</p:txBody>
      </p:sp>
      <p:pic>
        <p:nvPicPr>
          <p:cNvPr id="3" name="Рисунок 2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28596" y="714356"/>
            <a:ext cx="8143932" cy="928694"/>
          </a:xfrm>
          <a:prstGeom prst="rect">
            <a:avLst/>
          </a:prstGeom>
        </p:spPr>
        <p:txBody>
          <a:bodyPr>
            <a:noAutofit/>
          </a:bodyPr>
          <a:lstStyle/>
          <a:p>
            <a:pPr marL="320040" marR="0" lvl="0" indent="-32004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28000"/>
              <a:tabLst/>
              <a:defRPr/>
            </a:pPr>
            <a:r>
              <a:rPr kumimoji="0" lang="ru-RU" sz="2800" b="1" i="1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Отделение психолого-педагогической помощи: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800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chemeClr val="tx1"/>
                  </a:gs>
                  <a:gs pos="4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2">
                      <a:alpha val="65000"/>
                    </a:schemeClr>
                  </a:gs>
                </a:gsLst>
                <a:lin ang="5400000" scaled="0"/>
              </a:gradFill>
              <a:effectLst>
                <a:reflection blurRad="6350" stA="55000" endA="300" endPos="45500" dir="5400000" sy="-10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\\SERV\documents\ОРГ. ОТДЕЛ\Орготдел ФОТО\особый ребёнок 2014г\Прием логопеда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929066"/>
            <a:ext cx="3214710" cy="25717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C:\Users\Пользователь\AppData\Local\Microsoft\Windows\Temporary Internet Files\Content.Word\DSC0221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857628"/>
            <a:ext cx="4071966" cy="27146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SERV\documents\ОРГ. ОТДЕЛ\Орготдел ФОТО\особый ребёнок 2014г\IMG_06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428736"/>
            <a:ext cx="3786214" cy="25717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Прямоугольник 3"/>
          <p:cNvSpPr/>
          <p:nvPr/>
        </p:nvSpPr>
        <p:spPr>
          <a:xfrm>
            <a:off x="1214414" y="857232"/>
            <a:ext cx="6929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Детская творческая мастерская «Фантазия» на период летних каникул для детей от 7 до 10лет.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86050" y="30718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                             </a:t>
            </a:r>
            <a:endParaRPr lang="ru-RU" dirty="0" smtClean="0"/>
          </a:p>
        </p:txBody>
      </p:sp>
      <p:pic>
        <p:nvPicPr>
          <p:cNvPr id="6" name="Рисунок 5" descr="\\SERV\documents\ОРГ. ОТДЕЛ\Орготдел ФОТО\особый ребёнок 2014г\IMG_062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929066"/>
            <a:ext cx="3857652" cy="25003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 descr="\\SERV\documents\ОРГ. ОТДЕЛ\Орготдел ФОТО\фото меропр. псих\IMG_164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786190"/>
            <a:ext cx="3786214" cy="25717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 descr="логотип - копия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500166" y="142853"/>
            <a:ext cx="7072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Отделение психолого-педагогической помощи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500166" y="357166"/>
            <a:ext cx="69294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Отделение </a:t>
            </a:r>
            <a:r>
              <a:rPr lang="ru-RU" sz="2400" b="1" i="1" dirty="0" smtClean="0">
                <a:solidFill>
                  <a:srgbClr val="FF000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дневного пребывания граждан пожилого возраста и инвалидов: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1285860"/>
            <a:ext cx="750099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Адрес: </a:t>
            </a:r>
            <a:r>
              <a:rPr lang="ru-RU" dirty="0" smtClean="0"/>
              <a:t>Волгоградская область, г. Волжский, </a:t>
            </a:r>
            <a:r>
              <a:rPr lang="ru-RU" dirty="0" smtClean="0"/>
              <a:t>о. Зеленый, </a:t>
            </a:r>
            <a:r>
              <a:rPr lang="ru-RU" dirty="0" smtClean="0"/>
              <a:t>ул. </a:t>
            </a:r>
            <a:r>
              <a:rPr lang="ru-RU" dirty="0" smtClean="0"/>
              <a:t>Зеленая, </a:t>
            </a:r>
            <a:r>
              <a:rPr lang="ru-RU" dirty="0" smtClean="0"/>
              <a:t>д. 7</a:t>
            </a:r>
            <a:r>
              <a:rPr lang="ru-RU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Телефон: </a:t>
            </a:r>
            <a:r>
              <a:rPr lang="ru-RU" b="1" dirty="0" smtClean="0"/>
              <a:t>8(8443)34-24-44.</a:t>
            </a:r>
            <a:endParaRPr lang="ru-RU" b="1" dirty="0" smtClean="0"/>
          </a:p>
          <a:p>
            <a:endParaRPr lang="ru-RU" dirty="0" smtClean="0"/>
          </a:p>
          <a:p>
            <a:r>
              <a:rPr lang="ru-RU" dirty="0" smtClean="0"/>
              <a:t>Наше </a:t>
            </a:r>
            <a:r>
              <a:rPr lang="ru-RU" dirty="0" smtClean="0"/>
              <a:t>отделение </a:t>
            </a:r>
            <a:r>
              <a:rPr lang="ru-RU" dirty="0" smtClean="0"/>
              <a:t>имеет следующее оснащение, обеспечивающее доступ на объект и к оказываемым услугам инвалидам и другим </a:t>
            </a:r>
            <a:r>
              <a:rPr lang="ru-RU" dirty="0" err="1" smtClean="0"/>
              <a:t>маломобильным</a:t>
            </a:r>
            <a:r>
              <a:rPr lang="ru-RU" dirty="0" smtClean="0"/>
              <a:t> группам населения:</a:t>
            </a:r>
          </a:p>
          <a:p>
            <a:r>
              <a:rPr lang="ru-RU" dirty="0" smtClean="0"/>
              <a:t>1) </a:t>
            </a:r>
            <a:r>
              <a:rPr lang="ru-RU" dirty="0" smtClean="0"/>
              <a:t>Парковка для инвалидов </a:t>
            </a:r>
          </a:p>
          <a:p>
            <a:r>
              <a:rPr lang="ru-RU" dirty="0" smtClean="0"/>
              <a:t>2) Пандус съемный</a:t>
            </a:r>
            <a:endParaRPr lang="ru-RU" dirty="0" smtClean="0"/>
          </a:p>
          <a:p>
            <a:r>
              <a:rPr lang="ru-RU" dirty="0" smtClean="0"/>
              <a:t>3) автоматические дверные доводчики</a:t>
            </a:r>
          </a:p>
          <a:p>
            <a:r>
              <a:rPr lang="ru-RU" b="1" dirty="0" smtClean="0"/>
              <a:t>Необходимая дополнительная помощь</a:t>
            </a:r>
            <a:r>
              <a:rPr lang="ru-RU" dirty="0" smtClean="0"/>
              <a:t> </a:t>
            </a:r>
            <a:r>
              <a:rPr lang="ru-RU" b="1" dirty="0" smtClean="0"/>
              <a:t>оказывается силами сотрудников Учреждения</a:t>
            </a:r>
            <a:r>
              <a:rPr lang="ru-RU" dirty="0" smtClean="0"/>
              <a:t>. Вызов сотрудников по телефону:  </a:t>
            </a:r>
            <a:r>
              <a:rPr lang="ru-RU" b="1" dirty="0" smtClean="0"/>
              <a:t>8(8443)31-32-02 или 8(8443)31-78-89.</a:t>
            </a:r>
            <a:r>
              <a:rPr lang="ru-RU" dirty="0" smtClean="0"/>
              <a:t>	</a:t>
            </a:r>
            <a:endParaRPr lang="ru-RU" dirty="0"/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\\192.168.0.3\documents\ОРГ. ОТДЕЛ\Благоустройство\2019г\PHOTO-2019-06-21-14-01-3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785794"/>
            <a:ext cx="354807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\\192.168.0.3\documents\Доступная СРЕДА\фото по паспортам\зеленая 7\1.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214422"/>
            <a:ext cx="414340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071538" y="214290"/>
            <a:ext cx="785818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b="1" dirty="0" smtClean="0"/>
              <a:t>    </a:t>
            </a:r>
            <a:r>
              <a:rPr lang="ru-RU" dirty="0" smtClean="0"/>
              <a:t>Предлагаем </a:t>
            </a:r>
            <a:r>
              <a:rPr lang="ru-RU" dirty="0" smtClean="0"/>
              <a:t>гражданам старше 60 лет социальное обслуживание  в условиях дневного пребывания (по типу «детский сад», только для </a:t>
            </a:r>
            <a:r>
              <a:rPr lang="ru-RU" dirty="0" smtClean="0"/>
              <a:t>пожилых и инвалидов).</a:t>
            </a:r>
            <a:r>
              <a:rPr lang="ru-RU" b="1" dirty="0" smtClean="0"/>
              <a:t> </a:t>
            </a:r>
            <a:r>
              <a:rPr lang="ru-RU" dirty="0" smtClean="0"/>
              <a:t>Возможна </a:t>
            </a:r>
            <a:r>
              <a:rPr lang="ru-RU" dirty="0" smtClean="0"/>
              <a:t>доставка к месту оказания услуг и обратно транспортом  учреждения. </a:t>
            </a:r>
          </a:p>
          <a:p>
            <a:r>
              <a:rPr lang="ru-RU" dirty="0" smtClean="0"/>
              <a:t>Получателям социальных услуг предоставляется 2-х разовое питание, </a:t>
            </a:r>
            <a:r>
              <a:rPr lang="ru-RU" dirty="0" smtClean="0"/>
              <a:t>организуется </a:t>
            </a:r>
            <a:r>
              <a:rPr lang="ru-RU" dirty="0" smtClean="0"/>
              <a:t>проведение </a:t>
            </a:r>
            <a:r>
              <a:rPr lang="ru-RU" dirty="0" smtClean="0"/>
              <a:t>оздоровительных мероприятий</a:t>
            </a:r>
            <a:r>
              <a:rPr lang="ru-RU" dirty="0" smtClean="0"/>
              <a:t>: прогулки,</a:t>
            </a:r>
            <a:r>
              <a:rPr lang="ru-RU" b="1" dirty="0" smtClean="0"/>
              <a:t> </a:t>
            </a:r>
            <a:r>
              <a:rPr lang="ru-RU" dirty="0" smtClean="0"/>
              <a:t>адаптивная </a:t>
            </a:r>
            <a:r>
              <a:rPr lang="ru-RU" dirty="0" smtClean="0"/>
              <a:t>физкультура</a:t>
            </a:r>
            <a:r>
              <a:rPr lang="ru-RU" b="1" dirty="0" smtClean="0"/>
              <a:t>,</a:t>
            </a:r>
            <a:r>
              <a:rPr lang="ru-RU" dirty="0" smtClean="0"/>
              <a:t> оздоровительная </a:t>
            </a:r>
            <a:r>
              <a:rPr lang="ru-RU" dirty="0" smtClean="0"/>
              <a:t>гимнастика.  </a:t>
            </a:r>
          </a:p>
          <a:p>
            <a:r>
              <a:rPr lang="ru-RU" dirty="0" smtClean="0"/>
              <a:t>Проводятся занятия по восстановлению утраченных функций, помощь в проведении гигиенических процедур, мероприятия по обеспечению позитивного настроя, </a:t>
            </a:r>
            <a:r>
              <a:rPr lang="ru-RU" dirty="0" smtClean="0"/>
              <a:t>уверенности</a:t>
            </a:r>
          </a:p>
          <a:p>
            <a:r>
              <a:rPr lang="ru-RU" dirty="0" smtClean="0"/>
              <a:t> </a:t>
            </a:r>
            <a:r>
              <a:rPr lang="ru-RU" dirty="0" smtClean="0"/>
              <a:t>в себе</a:t>
            </a:r>
            <a:r>
              <a:rPr lang="ru-RU" dirty="0" smtClean="0"/>
              <a:t>, </a:t>
            </a:r>
            <a:r>
              <a:rPr lang="ru-RU" dirty="0" smtClean="0"/>
              <a:t>тренировка памяти, внимания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 smtClean="0"/>
              <a:t>мелкой моторики рук, </a:t>
            </a:r>
            <a:endParaRPr lang="ru-RU" dirty="0" smtClean="0"/>
          </a:p>
          <a:p>
            <a:r>
              <a:rPr lang="ru-RU" dirty="0" smtClean="0"/>
              <a:t>обучение </a:t>
            </a:r>
            <a:r>
              <a:rPr lang="ru-RU" dirty="0" smtClean="0"/>
              <a:t>пользованию компьютером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smtClean="0"/>
              <a:t>Психологическая и </a:t>
            </a:r>
            <a:r>
              <a:rPr lang="ru-RU" dirty="0" smtClean="0"/>
              <a:t>социальная </a:t>
            </a:r>
            <a:r>
              <a:rPr lang="ru-RU" dirty="0" smtClean="0"/>
              <a:t>помощь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smtClean="0"/>
              <a:t>Социальное обслуживание </a:t>
            </a:r>
            <a:endParaRPr lang="ru-RU" dirty="0" smtClean="0"/>
          </a:p>
          <a:p>
            <a:r>
              <a:rPr lang="ru-RU" dirty="0" smtClean="0"/>
              <a:t>осуществляется </a:t>
            </a:r>
            <a:r>
              <a:rPr lang="ru-RU" dirty="0" smtClean="0"/>
              <a:t>с </a:t>
            </a:r>
            <a:r>
              <a:rPr lang="ru-RU" dirty="0" smtClean="0"/>
              <a:t>учетом</a:t>
            </a:r>
          </a:p>
          <a:p>
            <a:r>
              <a:rPr lang="ru-RU" dirty="0" smtClean="0"/>
              <a:t> </a:t>
            </a:r>
            <a:r>
              <a:rPr lang="ru-RU" dirty="0" smtClean="0"/>
              <a:t>индивидуальных потребностей </a:t>
            </a:r>
            <a:endParaRPr lang="ru-RU" dirty="0" smtClean="0"/>
          </a:p>
          <a:p>
            <a:r>
              <a:rPr lang="ru-RU" dirty="0" smtClean="0"/>
              <a:t>граждан</a:t>
            </a:r>
            <a:r>
              <a:rPr lang="ru-RU" dirty="0" smtClean="0"/>
              <a:t>.</a:t>
            </a:r>
            <a:r>
              <a:rPr lang="ru-RU" i="1" dirty="0" smtClean="0"/>
              <a:t> 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4" name="Picture 10" descr="P10109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786058"/>
            <a:ext cx="340519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\\192.168.0.3\documents\ОРГ. ОТДЕЛ\Благоустройство\2019г\PHOTO-2019-06-19-16-37-1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357166"/>
            <a:ext cx="385764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1" name="Picture 1" descr="P1030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500438"/>
            <a:ext cx="2404008" cy="3071834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</p:pic>
      <p:pic>
        <p:nvPicPr>
          <p:cNvPr id="56322" name="Picture 2" descr="P10108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57166"/>
            <a:ext cx="4007309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480" y="357167"/>
            <a:ext cx="6500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FF0000"/>
                </a:solidFill>
              </a:rPr>
              <a:t>Отделение социального обслуживания на дому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3" name="Рисунок 2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71604" cy="1369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14282" y="1357298"/>
            <a:ext cx="6715172" cy="56169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 smtClean="0"/>
              <a:t>Услуги социальных работников на дому:</a:t>
            </a:r>
          </a:p>
          <a:p>
            <a:pPr>
              <a:buNone/>
            </a:pPr>
            <a:endParaRPr lang="ru-RU" b="1" dirty="0" smtClean="0"/>
          </a:p>
          <a:p>
            <a:pPr>
              <a:spcAft>
                <a:spcPts val="600"/>
              </a:spcAft>
            </a:pPr>
            <a:r>
              <a:rPr lang="ru-RU" b="1" dirty="0" smtClean="0"/>
              <a:t>-Покупка и доставка товаров.</a:t>
            </a:r>
          </a:p>
          <a:p>
            <a:pPr>
              <a:spcAft>
                <a:spcPts val="600"/>
              </a:spcAft>
            </a:pPr>
            <a:r>
              <a:rPr lang="ru-RU" b="1" dirty="0" smtClean="0"/>
              <a:t>-Приготовление пищи.</a:t>
            </a:r>
          </a:p>
          <a:p>
            <a:pPr>
              <a:spcAft>
                <a:spcPts val="600"/>
              </a:spcAft>
            </a:pPr>
            <a:r>
              <a:rPr lang="ru-RU" b="1" dirty="0" smtClean="0"/>
              <a:t>- Оплата коммунальных услуг.</a:t>
            </a:r>
            <a:endParaRPr lang="ru-RU" dirty="0" smtClean="0"/>
          </a:p>
          <a:p>
            <a:pPr>
              <a:spcAft>
                <a:spcPts val="600"/>
              </a:spcAft>
            </a:pPr>
            <a:r>
              <a:rPr lang="ru-RU" b="1" dirty="0" smtClean="0"/>
              <a:t>-Выписка и приобретение медикаментов в аптеках.</a:t>
            </a:r>
            <a:endParaRPr lang="ru-RU" dirty="0" smtClean="0"/>
          </a:p>
          <a:p>
            <a:pPr>
              <a:spcAft>
                <a:spcPts val="600"/>
              </a:spcAft>
            </a:pPr>
            <a:r>
              <a:rPr lang="ru-RU" b="1" dirty="0" smtClean="0"/>
              <a:t>-Сопровождение в медицинские учреждения.</a:t>
            </a:r>
            <a:endParaRPr lang="ru-RU" dirty="0" smtClean="0"/>
          </a:p>
          <a:p>
            <a:r>
              <a:rPr lang="ru-RU" b="1" dirty="0" smtClean="0"/>
              <a:t>-Уборка жилых помещений.</a:t>
            </a:r>
          </a:p>
          <a:p>
            <a:pPr>
              <a:buFontTx/>
              <a:buChar char="-"/>
            </a:pPr>
            <a:r>
              <a:rPr lang="ru-RU" b="1" dirty="0" smtClean="0"/>
              <a:t>Услуги гигиенического характера и многое другое.</a:t>
            </a:r>
          </a:p>
          <a:p>
            <a:endParaRPr lang="ru-RU" b="1" dirty="0" smtClean="0"/>
          </a:p>
          <a:p>
            <a:r>
              <a:rPr lang="ru-RU" b="1" dirty="0" smtClean="0"/>
              <a:t>Социальные работники посещают до 5 раз в неделю </a:t>
            </a:r>
          </a:p>
          <a:p>
            <a:endParaRPr lang="ru-RU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Услугами могут воспользоваться граждане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пожилого возраста, инвалиды, семьи с детьми-инвалидами.</a:t>
            </a:r>
          </a:p>
          <a:p>
            <a:endParaRPr lang="ru-RU" sz="1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По вопросам обслуживания  обращайтесь по адресу: </a:t>
            </a:r>
          </a:p>
          <a:p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</a:rPr>
              <a:t>г. Волжский, ул. Кирова, 22.   Тел.: 8(8443)31-56-61</a:t>
            </a:r>
          </a:p>
          <a:p>
            <a:pPr>
              <a:spcAft>
                <a:spcPts val="600"/>
              </a:spcAft>
            </a:pPr>
            <a:endParaRPr lang="ru-RU" b="1" dirty="0" smtClean="0"/>
          </a:p>
        </p:txBody>
      </p:sp>
      <p:pic>
        <p:nvPicPr>
          <p:cNvPr id="5" name="Рисунок 4" descr="\\SERV\documents\ОРГ. ОТДЕЛ\Орготдел ФОТО\александрина\DSC0268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4000504"/>
            <a:ext cx="2786082" cy="21431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\\SERV\documents\ОРГ. ОТДЕЛ\Орготдел ФОТО\александрина\DSC0265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1000108"/>
            <a:ext cx="2571736" cy="22145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42852"/>
            <a:ext cx="1178068" cy="10268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3" descr="логотип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714480" y="285728"/>
            <a:ext cx="70723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На каждом объекте есть информация (памятки) о доступности объекта и оказываемых услугах  инвалидам и </a:t>
            </a:r>
            <a:r>
              <a:rPr lang="ru-RU" b="1" i="1" dirty="0" err="1" smtClean="0">
                <a:solidFill>
                  <a:schemeClr val="bg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маломобильным</a:t>
            </a: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 гражданам.</a:t>
            </a:r>
          </a:p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C:\Documents and Settings\user\Local Settings\Temporary Internet Files\Content.Word\IMG_20180822_103029_HDR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7620" y="1214422"/>
            <a:ext cx="5053203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Documents and Settings\user\Local Settings\Temporary Internet Files\Content.Word\IMG_20180822_103029_HDR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214422"/>
            <a:ext cx="4641879" cy="308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Documents and Settings\user\Local Settings\Temporary Internet Files\Content.Word\IMG_20180822_103331_HDR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3571876"/>
            <a:ext cx="4616450" cy="29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Documents and Settings\user\Рабочий стол\Доступная СРЕДА\фото презент\IMG_20180822_102717_HDR.jpg"/>
          <p:cNvPicPr/>
          <p:nvPr/>
        </p:nvPicPr>
        <p:blipFill>
          <a:blip r:embed="rId7" cstate="print"/>
          <a:srcRect r="51605" b="-1030"/>
          <a:stretch>
            <a:fillRect/>
          </a:stretch>
        </p:blipFill>
        <p:spPr bwMode="auto">
          <a:xfrm rot="5400000">
            <a:off x="4115808" y="3528001"/>
            <a:ext cx="2500330" cy="3445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Documents and Settings\user\Рабочий стол\Доступная СРЕДА\фото презент\IMG_20180822_102717_HDR.jpg"/>
          <p:cNvPicPr/>
          <p:nvPr/>
        </p:nvPicPr>
        <p:blipFill>
          <a:blip r:embed="rId8" cstate="print"/>
          <a:srcRect l="48522" b="-1264"/>
          <a:stretch>
            <a:fillRect/>
          </a:stretch>
        </p:blipFill>
        <p:spPr bwMode="auto">
          <a:xfrm rot="5400000">
            <a:off x="6080254" y="4206762"/>
            <a:ext cx="1841244" cy="3143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user\Рабочий стол\Доступная СРЕДА\фото презент\IMG_20180822_110715_HD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86561" y="1642211"/>
            <a:ext cx="4713225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логотип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0"/>
            <a:ext cx="1285884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Documents and Settings\user\Рабочий стол\Доступная СРЕДА\фото презент\IMG_20180822_105329_HDR.jpg"/>
          <p:cNvPicPr/>
          <p:nvPr/>
        </p:nvPicPr>
        <p:blipFill>
          <a:blip r:embed="rId4" cstate="print"/>
          <a:srcRect t="24675"/>
          <a:stretch>
            <a:fillRect/>
          </a:stretch>
        </p:blipFill>
        <p:spPr bwMode="auto">
          <a:xfrm>
            <a:off x="4714876" y="214290"/>
            <a:ext cx="357190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8"/>
          <p:cNvSpPr>
            <a:spLocks noGrp="1"/>
          </p:cNvSpPr>
          <p:nvPr>
            <p:ph type="title" idx="4294967295"/>
          </p:nvPr>
        </p:nvSpPr>
        <p:spPr>
          <a:xfrm>
            <a:off x="4572001" y="4071943"/>
            <a:ext cx="4143404" cy="2214578"/>
          </a:xfrm>
        </p:spPr>
        <p:txBody>
          <a:bodyPr/>
          <a:lstStyle/>
          <a:p>
            <a:r>
              <a:rPr lang="ru-RU" sz="1800" dirty="0" smtClean="0">
                <a:solidFill>
                  <a:srgbClr val="0070C0"/>
                </a:solidFill>
              </a:rPr>
              <a:t>Для специалистов разработаны инструкция  оказания помощи инвалидами другим </a:t>
            </a:r>
            <a:r>
              <a:rPr lang="ru-RU" sz="1800" dirty="0" err="1" smtClean="0">
                <a:solidFill>
                  <a:srgbClr val="0070C0"/>
                </a:solidFill>
              </a:rPr>
              <a:t>маломобильным</a:t>
            </a:r>
            <a:r>
              <a:rPr lang="ru-RU" sz="1800" dirty="0" smtClean="0">
                <a:solidFill>
                  <a:srgbClr val="0070C0"/>
                </a:solidFill>
              </a:rPr>
              <a:t> гражданам при посещении учреждения, буклеты по этике общения с инвалидами.</a:t>
            </a:r>
            <a:endParaRPr lang="ru-RU" sz="18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428604"/>
            <a:ext cx="828680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solidFill>
                  <a:srgbClr val="C00000"/>
                </a:solidFill>
              </a:rPr>
              <a:t>В ГБУ СО «Волжский ЦСОН» разработаны следующие нормативные документы:</a:t>
            </a:r>
          </a:p>
          <a:p>
            <a:pPr algn="ctr"/>
            <a:endParaRPr lang="ru-RU" sz="2400" i="1" dirty="0" smtClean="0">
              <a:solidFill>
                <a:srgbClr val="C0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200" i="1" dirty="0" smtClean="0">
                <a:solidFill>
                  <a:schemeClr val="accent1">
                    <a:lumMod val="75000"/>
                  </a:schemeClr>
                </a:solidFill>
              </a:rPr>
              <a:t>  «Политика обеспечения доступности для инвалидов и других </a:t>
            </a:r>
            <a:r>
              <a:rPr lang="ru-RU" sz="2200" i="1" dirty="0" err="1" smtClean="0">
                <a:solidFill>
                  <a:schemeClr val="accent1">
                    <a:lumMod val="75000"/>
                  </a:schemeClr>
                </a:solidFill>
              </a:rPr>
              <a:t>маломобильных</a:t>
            </a:r>
            <a:r>
              <a:rPr lang="ru-RU" sz="2200" i="1" dirty="0" smtClean="0">
                <a:solidFill>
                  <a:schemeClr val="accent1">
                    <a:lumMod val="75000"/>
                  </a:schemeClr>
                </a:solidFill>
              </a:rPr>
              <a:t> граждан объектов и предоставляемых услуг, а также оказания им при этом необходимой помощи», </a:t>
            </a:r>
          </a:p>
          <a:p>
            <a:pPr>
              <a:buFont typeface="Wingdings" pitchFamily="2" charset="2"/>
              <a:buChar char="Ø"/>
            </a:pPr>
            <a:r>
              <a:rPr lang="ru-RU" sz="2200" i="1" dirty="0" smtClean="0">
                <a:solidFill>
                  <a:schemeClr val="accent1">
                    <a:lumMod val="75000"/>
                  </a:schemeClr>
                </a:solidFill>
              </a:rPr>
              <a:t>    «Порядок допуска собаки –поводыря», </a:t>
            </a:r>
          </a:p>
          <a:p>
            <a:pPr>
              <a:buFont typeface="Wingdings" pitchFamily="2" charset="2"/>
              <a:buChar char="Ø"/>
            </a:pPr>
            <a:r>
              <a:rPr lang="ru-RU" sz="2200" i="1" dirty="0" smtClean="0">
                <a:solidFill>
                  <a:schemeClr val="accent1">
                    <a:lumMod val="75000"/>
                  </a:schemeClr>
                </a:solidFill>
              </a:rPr>
              <a:t>заключен договор о сотрудничестве  с ГКУ СО  «Вдохновение» для обеспечения предоставления услуг инвалидам по слуху. </a:t>
            </a:r>
          </a:p>
          <a:p>
            <a:pPr>
              <a:buFont typeface="Wingdings" pitchFamily="2" charset="2"/>
              <a:buChar char="Ø"/>
            </a:pPr>
            <a:r>
              <a:rPr lang="ru-RU" sz="2200" i="1" dirty="0" smtClean="0">
                <a:solidFill>
                  <a:schemeClr val="accent1">
                    <a:lumMod val="75000"/>
                  </a:schemeClr>
                </a:solidFill>
              </a:rPr>
              <a:t>Приказом директора  на каждом объекте закреплены специалисты, ответственные за мероприятия по обеспечению доступности объектов для МГН.</a:t>
            </a:r>
          </a:p>
          <a:p>
            <a:r>
              <a:rPr lang="ru-RU" sz="2200" i="1" dirty="0" smtClean="0">
                <a:solidFill>
                  <a:schemeClr val="accent1">
                    <a:lumMod val="75000"/>
                  </a:schemeClr>
                </a:solidFill>
              </a:rPr>
              <a:t>     С сотрудниками Учреждения проводится инструктаж по вопросам доступности для инвалидов и МГН объектов и услуг  в Учреждении. </a:t>
            </a:r>
            <a:endParaRPr lang="ru-RU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Доступная СРЕДА\фото презент\IMG_20180822_104553_HD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2857496"/>
            <a:ext cx="2590800" cy="34535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Рисунок 2" descr="C:\Documents and Settings\user\Рабочий стол\Доступная СРЕДА\фото презент\IMG_20180822_101252_HDR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353075">
            <a:off x="492895" y="2221131"/>
            <a:ext cx="4738025" cy="35045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Содержимое 3" descr="логотип - копи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643042" y="214290"/>
            <a:ext cx="72866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solidFill>
                  <a:srgbClr val="FF0000"/>
                </a:solidFill>
              </a:rPr>
              <a:t>В общественно-значимых местах города Волжского размещаются плакаты об оказываемых социальных услугах в Учреждении, распространяются буклеты с информацией для </a:t>
            </a:r>
            <a:r>
              <a:rPr lang="ru-RU" sz="2000" i="1" dirty="0" err="1" smtClean="0">
                <a:solidFill>
                  <a:srgbClr val="FF0000"/>
                </a:solidFill>
              </a:rPr>
              <a:t>маломобильных</a:t>
            </a:r>
            <a:r>
              <a:rPr lang="ru-RU" sz="2000" i="1" dirty="0" smtClean="0">
                <a:solidFill>
                  <a:srgbClr val="FF0000"/>
                </a:solidFill>
              </a:rPr>
              <a:t> граждан о доступности объектов и услуг в Учреждении. 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user\Рабочий стол\Доступная СРЕДА\фото презент\IMG_20180822_101340_HDR.jpg"/>
          <p:cNvPicPr/>
          <p:nvPr/>
        </p:nvPicPr>
        <p:blipFill>
          <a:blip r:embed="rId2" cstate="print"/>
          <a:srcRect r="392" b="6892"/>
          <a:stretch>
            <a:fillRect/>
          </a:stretch>
        </p:blipFill>
        <p:spPr bwMode="auto">
          <a:xfrm rot="10617831">
            <a:off x="1683792" y="473274"/>
            <a:ext cx="6289069" cy="44029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Содержимое 3" descr="логотип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44" y="15240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928794" y="214290"/>
            <a:ext cx="68580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В мае 2018 г. в Центре культуры и искусства «Октябрь» г. Волжского. была проведена выставка поделок прикладного творчества участников клуба «Любава» и  клуба молодых инвалидов «Божья коровка» социально-реабилитационного отделения для граждан пожилого возраста и инвалидов ГКУ СО «Волжский ЦСОН</a:t>
            </a:r>
            <a:r>
              <a:rPr lang="ru-RU" i="1" dirty="0" smtClean="0"/>
              <a:t>».</a:t>
            </a:r>
            <a:endParaRPr lang="ru-RU" dirty="0" smtClean="0"/>
          </a:p>
          <a:p>
            <a:r>
              <a:rPr lang="ru-RU" dirty="0" smtClean="0"/>
              <a:t>      На выставке были представлены  работы, выполненные  в разных техниках: плетение, вышивка из бисера, оригами, картины, сделанные из природного материала, поделки из бумаги, картона, ткани и  др.</a:t>
            </a:r>
          </a:p>
        </p:txBody>
      </p:sp>
      <p:pic>
        <p:nvPicPr>
          <p:cNvPr id="11" name="Рисунок 10" descr="\\192.168.0.3\documents\ОРГ. ОТДЕЛ\ДЛЯ САЙТА\2018\выставка\IMG_217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3214686"/>
            <a:ext cx="4500594" cy="31432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логотип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44" y="152400"/>
            <a:ext cx="1392382" cy="12136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\\192.168.0.3\documents\ОРГ. ОТДЕЛ\ДЛЯ САЙТА\2018\выставка\IMG_22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929066"/>
            <a:ext cx="3568700" cy="23791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\\192.168.0.3\documents\ОРГ. ОТДЕЛ\ДЛЯ САЙТА\2018\выставка\IMG_218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571876"/>
            <a:ext cx="3805239" cy="267970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\\192.168.0.3\documents\ОРГ. ОТДЕЛ\ДЛЯ САЙТА\2018\выставка\IMG_217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500042"/>
            <a:ext cx="4286280" cy="28733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676456" cy="650734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="" xmlns:p14="http://schemas.microsoft.com/office/powerpoint/2010/main" val="3620533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4324</TotalTime>
  <Words>1199</Words>
  <Application>Microsoft Office PowerPoint</Application>
  <PresentationFormat>Экран (4:3)</PresentationFormat>
  <Paragraphs>200</Paragraphs>
  <Slides>40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Воздушный поток</vt:lpstr>
      <vt:lpstr>ГБУ СО  «Волжский центр социального обслуживания населения»</vt:lpstr>
      <vt:lpstr> Доступность  услуг и объектов   ГБУ СО «Волжский ЦСОН» для инвалидов и других маломобильных групп населения.</vt:lpstr>
      <vt:lpstr>- Предоставление социальных услуг гражданам, признанным нуждающимися в социальном обслуживании  - Повышение качества и доступности социальных услуг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Клуб «Любава» для граждан пожилого  возраста и инвалидов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Для специалистов разработаны инструкция  оказания помощи инвалидами другим маломобильным гражданам при посещении учреждения, буклеты по этике общения с инвалидами.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программист</dc:creator>
  <cp:lastModifiedBy>c400</cp:lastModifiedBy>
  <cp:revision>336</cp:revision>
  <dcterms:created xsi:type="dcterms:W3CDTF">2015-04-07T10:23:09Z</dcterms:created>
  <dcterms:modified xsi:type="dcterms:W3CDTF">2019-07-05T09:37:52Z</dcterms:modified>
</cp:coreProperties>
</file>