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57" r:id="rId3"/>
    <p:sldId id="258" r:id="rId4"/>
    <p:sldId id="259" r:id="rId5"/>
    <p:sldId id="261" r:id="rId6"/>
    <p:sldId id="262" r:id="rId7"/>
    <p:sldId id="263" r:id="rId8"/>
    <p:sldId id="264" r:id="rId9"/>
    <p:sldId id="265" r:id="rId10"/>
    <p:sldId id="266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18" d="100"/>
          <a:sy n="118" d="100"/>
        </p:scale>
        <p:origin x="-1434" y="19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CD445A-A067-4472-9CFB-F24BE9032122}" type="datetimeFigureOut">
              <a:rPr lang="ru-RU" smtClean="0"/>
              <a:pPr/>
              <a:t>14.05.2020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CD15C4-6165-4260-B14A-E2175937A49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CD445A-A067-4472-9CFB-F24BE9032122}" type="datetimeFigureOut">
              <a:rPr lang="ru-RU" smtClean="0"/>
              <a:pPr/>
              <a:t>14.05.2020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CD15C4-6165-4260-B14A-E2175937A49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CD445A-A067-4472-9CFB-F24BE9032122}" type="datetimeFigureOut">
              <a:rPr lang="ru-RU" smtClean="0"/>
              <a:pPr/>
              <a:t>14.05.2020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CD15C4-6165-4260-B14A-E2175937A49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CD445A-A067-4472-9CFB-F24BE9032122}" type="datetimeFigureOut">
              <a:rPr lang="ru-RU" smtClean="0"/>
              <a:pPr/>
              <a:t>14.05.2020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CD15C4-6165-4260-B14A-E2175937A49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CD445A-A067-4472-9CFB-F24BE9032122}" type="datetimeFigureOut">
              <a:rPr lang="ru-RU" smtClean="0"/>
              <a:pPr/>
              <a:t>14.05.2020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CD15C4-6165-4260-B14A-E2175937A49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CD445A-A067-4472-9CFB-F24BE9032122}" type="datetimeFigureOut">
              <a:rPr lang="ru-RU" smtClean="0"/>
              <a:pPr/>
              <a:t>14.05.2020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CD15C4-6165-4260-B14A-E2175937A49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CD445A-A067-4472-9CFB-F24BE9032122}" type="datetimeFigureOut">
              <a:rPr lang="ru-RU" smtClean="0"/>
              <a:pPr/>
              <a:t>14.05.2020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CD15C4-6165-4260-B14A-E2175937A49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CD445A-A067-4472-9CFB-F24BE9032122}" type="datetimeFigureOut">
              <a:rPr lang="ru-RU" smtClean="0"/>
              <a:pPr/>
              <a:t>14.05.2020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CD15C4-6165-4260-B14A-E2175937A49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CD445A-A067-4472-9CFB-F24BE9032122}" type="datetimeFigureOut">
              <a:rPr lang="ru-RU" smtClean="0"/>
              <a:pPr/>
              <a:t>14.05.2020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CD15C4-6165-4260-B14A-E2175937A49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CD445A-A067-4472-9CFB-F24BE9032122}" type="datetimeFigureOut">
              <a:rPr lang="ru-RU" smtClean="0"/>
              <a:pPr/>
              <a:t>14.05.2020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CD15C4-6165-4260-B14A-E2175937A49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CD445A-A067-4472-9CFB-F24BE9032122}" type="datetimeFigureOut">
              <a:rPr lang="ru-RU" smtClean="0"/>
              <a:pPr/>
              <a:t>14.05.2020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CD15C4-6165-4260-B14A-E2175937A49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9CCD445A-A067-4472-9CFB-F24BE9032122}" type="datetimeFigureOut">
              <a:rPr lang="ru-RU" smtClean="0"/>
              <a:pPr/>
              <a:t>14.05.2020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77CD15C4-6165-4260-B14A-E2175937A49C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9552" y="332656"/>
            <a:ext cx="7632848" cy="5739550"/>
          </a:xfrm>
        </p:spPr>
        <p:txBody>
          <a:bodyPr/>
          <a:lstStyle/>
          <a:p>
            <a:pPr marL="182880" indent="0" algn="ctr">
              <a:buNone/>
            </a:pPr>
            <a:r>
              <a:rPr lang="ru-RU" sz="2400" dirty="0" smtClean="0"/>
              <a:t>  ГБУ СО «ВЦСОН»</a:t>
            </a:r>
            <a:br>
              <a:rPr lang="ru-RU" sz="2400" dirty="0" smtClean="0"/>
            </a:br>
            <a:r>
              <a:rPr lang="ru-RU" sz="2400" dirty="0" smtClean="0"/>
              <a:t>Отделение психолого-педагогической             помощи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>«Я учусь </a:t>
            </a:r>
            <a:r>
              <a:rPr lang="ru-RU" dirty="0"/>
              <a:t>владеть </a:t>
            </a:r>
            <a:r>
              <a:rPr lang="ru-RU" dirty="0" smtClean="0"/>
              <a:t>собой»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sz="2400" dirty="0" smtClean="0"/>
              <a:t>Программа коррекционных занятий для детей 7-10 лет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7843851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r>
              <a:rPr lang="ru-RU" sz="2800" b="1" dirty="0" smtClean="0">
                <a:solidFill>
                  <a:schemeClr val="tx1"/>
                </a:solidFill>
              </a:rPr>
              <a:t>Цель программы</a:t>
            </a:r>
            <a:r>
              <a:rPr lang="ru-RU" sz="2800" dirty="0" smtClean="0">
                <a:solidFill>
                  <a:schemeClr val="tx1"/>
                </a:solidFill>
              </a:rPr>
              <a:t>: научить детей осознавать собственные эмоциональные состояния и обучить их способам эмоциональной </a:t>
            </a:r>
            <a:r>
              <a:rPr lang="ru-RU" sz="2800" dirty="0" err="1" smtClean="0">
                <a:solidFill>
                  <a:schemeClr val="tx1"/>
                </a:solidFill>
              </a:rPr>
              <a:t>саморегуляции</a:t>
            </a:r>
            <a:r>
              <a:rPr lang="ru-RU" sz="2800" dirty="0" smtClean="0"/>
              <a:t>.</a:t>
            </a:r>
            <a:endParaRPr lang="ru-RU" sz="2800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2987950"/>
            <a:ext cx="4536504" cy="37747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133186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4697744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2400" b="1" dirty="0" smtClean="0">
                <a:solidFill>
                  <a:schemeClr val="tx1"/>
                </a:solidFill>
              </a:rPr>
              <a:t>Задачи</a:t>
            </a:r>
            <a:r>
              <a:rPr lang="ru-RU" sz="2400" dirty="0" smtClean="0">
                <a:solidFill>
                  <a:schemeClr val="tx1"/>
                </a:solidFill>
              </a:rPr>
              <a:t>:</a:t>
            </a:r>
          </a:p>
          <a:p>
            <a:pPr>
              <a:buNone/>
            </a:pPr>
            <a:endParaRPr lang="ru-RU" sz="2400" dirty="0" smtClean="0">
              <a:solidFill>
                <a:schemeClr val="tx1"/>
              </a:solidFill>
            </a:endParaRPr>
          </a:p>
          <a:p>
            <a:pPr marL="45720" indent="0">
              <a:buNone/>
            </a:pPr>
            <a:r>
              <a:rPr lang="ru-RU" sz="2400" dirty="0" smtClean="0">
                <a:solidFill>
                  <a:schemeClr val="tx1"/>
                </a:solidFill>
              </a:rPr>
              <a:t>1. Обучить навыкам </a:t>
            </a:r>
            <a:r>
              <a:rPr lang="ru-RU" sz="2400" dirty="0" err="1" smtClean="0">
                <a:solidFill>
                  <a:schemeClr val="tx1"/>
                </a:solidFill>
              </a:rPr>
              <a:t>саморегуляции</a:t>
            </a:r>
            <a:r>
              <a:rPr lang="ru-RU" sz="2400" dirty="0" smtClean="0">
                <a:solidFill>
                  <a:schemeClr val="tx1"/>
                </a:solidFill>
              </a:rPr>
              <a:t> и самоконтроля.</a:t>
            </a:r>
          </a:p>
          <a:p>
            <a:r>
              <a:rPr lang="ru-RU" sz="2400" dirty="0" smtClean="0">
                <a:solidFill>
                  <a:schemeClr val="tx1"/>
                </a:solidFill>
              </a:rPr>
              <a:t>2. Снизить уровень школьной тревожности.</a:t>
            </a:r>
          </a:p>
          <a:p>
            <a:r>
              <a:rPr lang="ru-RU" sz="2400" dirty="0" smtClean="0">
                <a:solidFill>
                  <a:schemeClr val="tx1"/>
                </a:solidFill>
              </a:rPr>
              <a:t>3. Сформировать положительную самооценку.</a:t>
            </a:r>
          </a:p>
          <a:p>
            <a:r>
              <a:rPr lang="ru-RU" sz="2400" dirty="0" smtClean="0">
                <a:solidFill>
                  <a:schemeClr val="tx1"/>
                </a:solidFill>
              </a:rPr>
              <a:t>4. Создать условия для развития позитивных межличностных отношений со сверстниками.</a:t>
            </a:r>
            <a:endParaRPr lang="ru-RU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21620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5577800"/>
          </a:xfrm>
        </p:spPr>
        <p:txBody>
          <a:bodyPr>
            <a:noAutofit/>
          </a:bodyPr>
          <a:lstStyle/>
          <a:p>
            <a:pPr marL="45720" indent="0">
              <a:buNone/>
            </a:pPr>
            <a:r>
              <a:rPr lang="ru-RU" sz="1800" dirty="0" smtClean="0">
                <a:cs typeface="Times New Roman" pitchFamily="18" charset="0"/>
              </a:rPr>
              <a:t>  </a:t>
            </a:r>
            <a:r>
              <a:rPr lang="ru-RU" sz="1800" b="1" dirty="0">
                <a:cs typeface="Times New Roman" pitchFamily="18" charset="0"/>
              </a:rPr>
              <a:t> </a:t>
            </a:r>
            <a:r>
              <a:rPr lang="ru-RU" sz="1800" b="1" dirty="0" smtClean="0">
                <a:cs typeface="Times New Roman" pitchFamily="18" charset="0"/>
              </a:rPr>
              <a:t>                Занятия проходят </a:t>
            </a:r>
            <a:r>
              <a:rPr lang="ru-RU" sz="1800" b="1" dirty="0">
                <a:cs typeface="Times New Roman" pitchFamily="18" charset="0"/>
              </a:rPr>
              <a:t>в интерактивной </a:t>
            </a:r>
            <a:r>
              <a:rPr lang="ru-RU" sz="1800" b="1" dirty="0" smtClean="0">
                <a:cs typeface="Times New Roman" pitchFamily="18" charset="0"/>
              </a:rPr>
              <a:t>форме</a:t>
            </a:r>
          </a:p>
          <a:p>
            <a:pPr marL="45720" indent="0">
              <a:buNone/>
            </a:pPr>
            <a:r>
              <a:rPr lang="ru-RU" sz="1800" dirty="0" smtClean="0">
                <a:solidFill>
                  <a:schemeClr val="tx1"/>
                </a:solidFill>
                <a:cs typeface="Times New Roman" pitchFamily="18" charset="0"/>
              </a:rPr>
              <a:t>Мы используем </a:t>
            </a:r>
            <a:r>
              <a:rPr lang="ru-RU" sz="1800" b="1" dirty="0">
                <a:solidFill>
                  <a:schemeClr val="tx1"/>
                </a:solidFill>
                <a:cs typeface="Times New Roman" pitchFamily="18" charset="0"/>
              </a:rPr>
              <a:t>методы</a:t>
            </a:r>
            <a:r>
              <a:rPr lang="ru-RU" sz="1800" dirty="0">
                <a:solidFill>
                  <a:schemeClr val="tx1"/>
                </a:solidFill>
                <a:cs typeface="Times New Roman" pitchFamily="18" charset="0"/>
              </a:rPr>
              <a:t>: </a:t>
            </a:r>
            <a:endParaRPr lang="ru-RU" sz="1800" dirty="0" smtClean="0">
              <a:solidFill>
                <a:schemeClr val="tx1"/>
              </a:solidFill>
              <a:cs typeface="Times New Roman" pitchFamily="18" charset="0"/>
            </a:endParaRPr>
          </a:p>
          <a:p>
            <a:r>
              <a:rPr lang="ru-RU" sz="1800" dirty="0" smtClean="0">
                <a:solidFill>
                  <a:schemeClr val="tx1"/>
                </a:solidFill>
                <a:cs typeface="Times New Roman" pitchFamily="18" charset="0"/>
              </a:rPr>
              <a:t>- беседы</a:t>
            </a:r>
            <a:endParaRPr lang="ru-RU" sz="1800" dirty="0">
              <a:solidFill>
                <a:schemeClr val="tx1"/>
              </a:solidFill>
              <a:cs typeface="Times New Roman" pitchFamily="18" charset="0"/>
            </a:endParaRPr>
          </a:p>
          <a:p>
            <a:r>
              <a:rPr lang="ru-RU" sz="1800" dirty="0">
                <a:solidFill>
                  <a:schemeClr val="tx1"/>
                </a:solidFill>
                <a:cs typeface="Times New Roman" pitchFamily="18" charset="0"/>
              </a:rPr>
              <a:t>-</a:t>
            </a:r>
            <a:r>
              <a:rPr lang="ru-RU" sz="1800" dirty="0" smtClean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ru-RU" sz="1800" dirty="0">
                <a:solidFill>
                  <a:schemeClr val="tx1"/>
                </a:solidFill>
                <a:cs typeface="Times New Roman" pitchFamily="18" charset="0"/>
              </a:rPr>
              <a:t>имитационные и ролевые игры; </a:t>
            </a:r>
          </a:p>
          <a:p>
            <a:r>
              <a:rPr lang="ru-RU" sz="1800" dirty="0">
                <a:solidFill>
                  <a:schemeClr val="tx1"/>
                </a:solidFill>
                <a:cs typeface="Times New Roman" pitchFamily="18" charset="0"/>
              </a:rPr>
              <a:t>-</a:t>
            </a:r>
            <a:r>
              <a:rPr lang="ru-RU" sz="1800" dirty="0" smtClean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cs typeface="Times New Roman" pitchFamily="18" charset="0"/>
              </a:rPr>
              <a:t>психогимнастика</a:t>
            </a:r>
            <a:r>
              <a:rPr lang="ru-RU" sz="1800" dirty="0">
                <a:solidFill>
                  <a:schemeClr val="tx1"/>
                </a:solidFill>
                <a:cs typeface="Times New Roman" pitchFamily="18" charset="0"/>
              </a:rPr>
              <a:t>; </a:t>
            </a:r>
          </a:p>
          <a:p>
            <a:r>
              <a:rPr lang="ru-RU" sz="1800" dirty="0">
                <a:solidFill>
                  <a:schemeClr val="tx1"/>
                </a:solidFill>
                <a:cs typeface="Times New Roman" pitchFamily="18" charset="0"/>
              </a:rPr>
              <a:t>-</a:t>
            </a:r>
            <a:r>
              <a:rPr lang="ru-RU" sz="1800" dirty="0" smtClean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ru-RU" sz="1800" dirty="0">
                <a:solidFill>
                  <a:schemeClr val="tx1"/>
                </a:solidFill>
                <a:cs typeface="Times New Roman" pitchFamily="18" charset="0"/>
              </a:rPr>
              <a:t>рисуночные методы; </a:t>
            </a:r>
          </a:p>
          <a:p>
            <a:r>
              <a:rPr lang="ru-RU" sz="1800" dirty="0">
                <a:solidFill>
                  <a:schemeClr val="tx1"/>
                </a:solidFill>
                <a:cs typeface="Times New Roman" pitchFamily="18" charset="0"/>
              </a:rPr>
              <a:t>-</a:t>
            </a:r>
            <a:r>
              <a:rPr lang="ru-RU" sz="1800" dirty="0" smtClean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ru-RU" sz="1800" dirty="0">
                <a:solidFill>
                  <a:schemeClr val="tx1"/>
                </a:solidFill>
                <a:cs typeface="Times New Roman" pitchFamily="18" charset="0"/>
              </a:rPr>
              <a:t>элементы групповой дискуссии; </a:t>
            </a:r>
          </a:p>
          <a:p>
            <a:r>
              <a:rPr lang="ru-RU" sz="1800" dirty="0">
                <a:solidFill>
                  <a:schemeClr val="tx1"/>
                </a:solidFill>
                <a:cs typeface="Times New Roman" pitchFamily="18" charset="0"/>
              </a:rPr>
              <a:t>-</a:t>
            </a:r>
            <a:r>
              <a:rPr lang="ru-RU" sz="1800" dirty="0" smtClean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ru-RU" sz="1800" dirty="0">
                <a:solidFill>
                  <a:schemeClr val="tx1"/>
                </a:solidFill>
                <a:cs typeface="Times New Roman" pitchFamily="18" charset="0"/>
              </a:rPr>
              <a:t>техники и приемы </a:t>
            </a:r>
            <a:r>
              <a:rPr lang="ru-RU" sz="1800" dirty="0" err="1">
                <a:solidFill>
                  <a:schemeClr val="tx1"/>
                </a:solidFill>
                <a:cs typeface="Times New Roman" pitchFamily="18" charset="0"/>
              </a:rPr>
              <a:t>саморегуляции</a:t>
            </a:r>
            <a:r>
              <a:rPr lang="ru-RU" sz="1800" dirty="0">
                <a:solidFill>
                  <a:schemeClr val="tx1"/>
                </a:solidFill>
                <a:cs typeface="Times New Roman" pitchFamily="18" charset="0"/>
              </a:rPr>
              <a:t>; </a:t>
            </a:r>
          </a:p>
          <a:p>
            <a:r>
              <a:rPr lang="ru-RU" sz="1800" dirty="0">
                <a:solidFill>
                  <a:schemeClr val="tx1"/>
                </a:solidFill>
                <a:cs typeface="Times New Roman" pitchFamily="18" charset="0"/>
              </a:rPr>
              <a:t>-</a:t>
            </a:r>
            <a:r>
              <a:rPr lang="ru-RU" sz="1800" dirty="0" smtClean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ru-RU" sz="1800" dirty="0">
                <a:solidFill>
                  <a:schemeClr val="tx1"/>
                </a:solidFill>
                <a:cs typeface="Times New Roman" pitchFamily="18" charset="0"/>
              </a:rPr>
              <a:t>метод направленного воображения. </a:t>
            </a:r>
          </a:p>
          <a:p>
            <a:pPr marL="45720" indent="0">
              <a:buNone/>
            </a:pPr>
            <a:r>
              <a:rPr lang="ru-RU" sz="1800" dirty="0">
                <a:solidFill>
                  <a:schemeClr val="tx1"/>
                </a:solidFill>
                <a:cs typeface="Times New Roman" pitchFamily="18" charset="0"/>
              </a:rPr>
              <a:t>Эти методы являются хорошим средством формирования у детей навыков эмоциональной регуляции поведения. </a:t>
            </a:r>
          </a:p>
          <a:p>
            <a:pPr marL="45720" indent="0">
              <a:buNone/>
            </a:pPr>
            <a:r>
              <a:rPr lang="ru-RU" sz="1800" dirty="0">
                <a:solidFill>
                  <a:schemeClr val="tx1"/>
                </a:solidFill>
                <a:cs typeface="Times New Roman" pitchFamily="18" charset="0"/>
              </a:rPr>
              <a:t>Отработка навыков проходит в </a:t>
            </a:r>
            <a:r>
              <a:rPr lang="ru-RU" sz="1800" b="1" dirty="0" smtClean="0">
                <a:solidFill>
                  <a:schemeClr val="tx1"/>
                </a:solidFill>
                <a:cs typeface="Times New Roman" pitchFamily="18" charset="0"/>
              </a:rPr>
              <a:t>два </a:t>
            </a:r>
            <a:r>
              <a:rPr lang="ru-RU" sz="1800" b="1" dirty="0">
                <a:solidFill>
                  <a:schemeClr val="tx1"/>
                </a:solidFill>
                <a:cs typeface="Times New Roman" pitchFamily="18" charset="0"/>
              </a:rPr>
              <a:t>этапа</a:t>
            </a:r>
            <a:r>
              <a:rPr lang="ru-RU" sz="1800" dirty="0">
                <a:solidFill>
                  <a:schemeClr val="tx1"/>
                </a:solidFill>
                <a:cs typeface="Times New Roman" pitchFamily="18" charset="0"/>
              </a:rPr>
              <a:t>: </a:t>
            </a:r>
          </a:p>
          <a:p>
            <a:pPr marL="45720" indent="0">
              <a:buNone/>
            </a:pPr>
            <a:r>
              <a:rPr lang="ru-RU" sz="1800" dirty="0" smtClean="0">
                <a:solidFill>
                  <a:schemeClr val="tx1"/>
                </a:solidFill>
                <a:cs typeface="Times New Roman" pitchFamily="18" charset="0"/>
              </a:rPr>
              <a:t>1. </a:t>
            </a:r>
            <a:r>
              <a:rPr lang="ru-RU" sz="1800" dirty="0">
                <a:solidFill>
                  <a:schemeClr val="tx1"/>
                </a:solidFill>
                <a:cs typeface="Times New Roman" pitchFamily="18" charset="0"/>
              </a:rPr>
              <a:t>получение информации о содержании того или иного навыка; </a:t>
            </a:r>
          </a:p>
          <a:p>
            <a:pPr marL="45720" indent="0">
              <a:buNone/>
            </a:pPr>
            <a:r>
              <a:rPr lang="ru-RU" sz="1800" dirty="0" smtClean="0">
                <a:solidFill>
                  <a:schemeClr val="tx1"/>
                </a:solidFill>
                <a:cs typeface="Times New Roman" pitchFamily="18" charset="0"/>
              </a:rPr>
              <a:t>2. </a:t>
            </a:r>
            <a:r>
              <a:rPr lang="ru-RU" sz="1800" dirty="0">
                <a:solidFill>
                  <a:schemeClr val="tx1"/>
                </a:solidFill>
                <a:cs typeface="Times New Roman" pitchFamily="18" charset="0"/>
              </a:rPr>
              <a:t>применение полученных знаний в конкретных ситуациях (отработка навыка); </a:t>
            </a:r>
          </a:p>
          <a:p>
            <a:pPr marL="45720" indent="0">
              <a:buNone/>
            </a:pP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2069930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marL="45720" indent="0">
              <a:buNone/>
            </a:pPr>
            <a:r>
              <a:rPr lang="ru-RU" dirty="0" smtClean="0"/>
              <a:t> </a:t>
            </a:r>
            <a:r>
              <a:rPr lang="ru-RU" dirty="0" smtClean="0">
                <a:solidFill>
                  <a:schemeClr val="tx1"/>
                </a:solidFill>
              </a:rPr>
              <a:t>Вот некоторые яркие темы занятий:</a:t>
            </a:r>
          </a:p>
          <a:p>
            <a:r>
              <a:rPr lang="ru-RU" dirty="0" smtClean="0">
                <a:solidFill>
                  <a:schemeClr val="tx1"/>
                </a:solidFill>
              </a:rPr>
              <a:t>«Эмоции и Чувства»(</a:t>
            </a:r>
            <a:r>
              <a:rPr lang="ru-RU" dirty="0">
                <a:solidFill>
                  <a:schemeClr val="tx1"/>
                </a:solidFill>
              </a:rPr>
              <a:t>у</a:t>
            </a:r>
            <a:r>
              <a:rPr lang="ru-RU" dirty="0" smtClean="0">
                <a:solidFill>
                  <a:schemeClr val="tx1"/>
                </a:solidFill>
              </a:rPr>
              <a:t>чимся распознавать чувства и эмоции, проявлять их).</a:t>
            </a:r>
          </a:p>
          <a:p>
            <a:endParaRPr lang="ru-RU" dirty="0"/>
          </a:p>
          <a:p>
            <a:endParaRPr lang="ru-RU" dirty="0" smtClean="0"/>
          </a:p>
          <a:p>
            <a:pPr marL="45720" indent="0" algn="ctr">
              <a:buNone/>
            </a:pPr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3567" y="2420888"/>
            <a:ext cx="6084000" cy="39038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53746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043608" y="548680"/>
            <a:ext cx="6400800" cy="3474720"/>
          </a:xfrm>
        </p:spPr>
        <p:txBody>
          <a:bodyPr/>
          <a:lstStyle/>
          <a:p>
            <a:r>
              <a:rPr lang="ru-RU" dirty="0" smtClean="0">
                <a:solidFill>
                  <a:schemeClr val="tx1"/>
                </a:solidFill>
              </a:rPr>
              <a:t>«Мысли и настроение» (развиваем умение управлять своим настроением)</a:t>
            </a:r>
          </a:p>
          <a:p>
            <a:endParaRPr lang="ru-RU" dirty="0"/>
          </a:p>
          <a:p>
            <a:endParaRPr lang="ru-RU" dirty="0" smtClean="0"/>
          </a:p>
          <a:p>
            <a:pPr marL="45720" indent="0" algn="ctr">
              <a:buNone/>
            </a:pPr>
            <a:endParaRPr lang="ru-RU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1340768"/>
            <a:ext cx="4773910" cy="50619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03925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tx1"/>
                </a:solidFill>
              </a:rPr>
              <a:t>«Звезда удачи» (выводим формулу успеха).</a:t>
            </a:r>
          </a:p>
          <a:p>
            <a:pPr marL="45720" indent="0">
              <a:buNone/>
            </a:pPr>
            <a:r>
              <a:rPr lang="ru-RU" dirty="0" smtClean="0">
                <a:solidFill>
                  <a:schemeClr val="tx1"/>
                </a:solidFill>
              </a:rPr>
              <a:t>У каждого она своя?!</a:t>
            </a:r>
          </a:p>
          <a:p>
            <a:endParaRPr lang="ru-RU" dirty="0"/>
          </a:p>
          <a:p>
            <a:pPr marL="45720" indent="0" algn="ctr">
              <a:buNone/>
            </a:pPr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pPr marL="45720" indent="0">
              <a:buNone/>
            </a:pPr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1648976"/>
            <a:ext cx="5256584" cy="47323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90273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tx1"/>
                </a:solidFill>
              </a:rPr>
              <a:t>«Мой выбор» (принимаем ответственное решение в трудных ситуациях, делаем правильный выбор, учимся говорить «НЕТ»)</a:t>
            </a:r>
          </a:p>
          <a:p>
            <a:pPr marL="45720" indent="0">
              <a:buNone/>
            </a:pPr>
            <a:endParaRPr lang="ru-RU" dirty="0" smtClean="0"/>
          </a:p>
          <a:p>
            <a:pPr marL="45720" indent="0">
              <a:buNone/>
            </a:pPr>
            <a:endParaRPr lang="ru-RU" dirty="0"/>
          </a:p>
          <a:p>
            <a:pPr algn="ctr"/>
            <a:r>
              <a:rPr lang="ru-RU" dirty="0" smtClean="0"/>
              <a:t>картинка </a:t>
            </a:r>
          </a:p>
          <a:p>
            <a:endParaRPr lang="ru-RU" dirty="0"/>
          </a:p>
          <a:p>
            <a:endParaRPr lang="ru-RU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2184898"/>
            <a:ext cx="5760640" cy="40554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263755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tx1"/>
                </a:solidFill>
              </a:rPr>
              <a:t>«Я смогу!» (формируем адекватную самооценку, развиваем уверенность в себе)</a:t>
            </a:r>
          </a:p>
          <a:p>
            <a:endParaRPr lang="ru-RU" dirty="0"/>
          </a:p>
          <a:p>
            <a:endParaRPr lang="ru-RU" dirty="0" smtClean="0"/>
          </a:p>
          <a:p>
            <a:pPr algn="ctr"/>
            <a:r>
              <a:rPr lang="ru-RU" dirty="0" smtClean="0"/>
              <a:t>картинка</a:t>
            </a:r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2077168"/>
            <a:ext cx="4500000" cy="35884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459619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741368" cy="4713704"/>
          </a:xfrm>
        </p:spPr>
        <p:txBody>
          <a:bodyPr>
            <a:normAutofit/>
          </a:bodyPr>
          <a:lstStyle/>
          <a:p>
            <a:r>
              <a:rPr lang="ru-RU" dirty="0" smtClean="0"/>
              <a:t>ПОЗНАВАТЕЛЬНО…</a:t>
            </a:r>
          </a:p>
          <a:p>
            <a:r>
              <a:rPr lang="ru-RU" dirty="0"/>
              <a:t> </a:t>
            </a:r>
            <a:r>
              <a:rPr lang="ru-RU" dirty="0" smtClean="0"/>
              <a:t>  УВЛЕКАТЕЛЬНО…</a:t>
            </a:r>
          </a:p>
          <a:p>
            <a:r>
              <a:rPr lang="ru-RU" dirty="0"/>
              <a:t> </a:t>
            </a:r>
            <a:r>
              <a:rPr lang="ru-RU" dirty="0" smtClean="0"/>
              <a:t>     ИНТЕРЕСНО…</a:t>
            </a:r>
          </a:p>
          <a:p>
            <a:pPr marL="45720" indent="0">
              <a:buNone/>
            </a:pPr>
            <a:r>
              <a:rPr lang="ru-RU" dirty="0" smtClean="0"/>
              <a:t>        </a:t>
            </a:r>
          </a:p>
          <a:p>
            <a:pPr algn="ctr"/>
            <a:endParaRPr lang="ru-RU" dirty="0" smtClean="0"/>
          </a:p>
          <a:p>
            <a:pPr algn="ctr"/>
            <a:r>
              <a:rPr lang="ru-RU" dirty="0" smtClean="0"/>
              <a:t>Дополнительную информацию можно получить по телефону:</a:t>
            </a:r>
            <a:endParaRPr lang="ru-RU" dirty="0"/>
          </a:p>
          <a:p>
            <a:pPr algn="ctr"/>
            <a:r>
              <a:rPr lang="ru-RU" dirty="0" smtClean="0"/>
              <a:t>27–14–11</a:t>
            </a:r>
          </a:p>
          <a:p>
            <a:pPr algn="ctr"/>
            <a:r>
              <a:rPr lang="ru-RU" dirty="0" smtClean="0"/>
              <a:t>89610820134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596" y="3786190"/>
            <a:ext cx="3236318" cy="26719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844694" y="-15621000"/>
            <a:ext cx="3669300" cy="36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8" y="285728"/>
            <a:ext cx="3059832" cy="25649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22336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557</TotalTime>
  <Words>243</Words>
  <Application>Microsoft Office PowerPoint</Application>
  <PresentationFormat>Экран (4:3)</PresentationFormat>
  <Paragraphs>49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Воздушный поток</vt:lpstr>
      <vt:lpstr>  ГБУ СО «ВЦСОН» Отделение психолого-педагогической             помощи  «Я учусь владеть собой»  Программа коррекционных занятий для детей 7-10 лет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Sekretar</cp:lastModifiedBy>
  <cp:revision>34</cp:revision>
  <dcterms:created xsi:type="dcterms:W3CDTF">2020-05-08T05:26:00Z</dcterms:created>
  <dcterms:modified xsi:type="dcterms:W3CDTF">2020-05-14T10:11:31Z</dcterms:modified>
</cp:coreProperties>
</file>