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57" r:id="rId3"/>
    <p:sldId id="259" r:id="rId4"/>
    <p:sldId id="262" r:id="rId5"/>
    <p:sldId id="260" r:id="rId6"/>
    <p:sldId id="261" r:id="rId7"/>
    <p:sldId id="265" r:id="rId8"/>
    <p:sldId id="264" r:id="rId9"/>
    <p:sldId id="263" r:id="rId10"/>
    <p:sldId id="266" r:id="rId11"/>
    <p:sldId id="267" r:id="rId12"/>
    <p:sldId id="269" r:id="rId13"/>
    <p:sldId id="268" r:id="rId14"/>
    <p:sldId id="271" r:id="rId15"/>
    <p:sldId id="270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DF41"/>
    <a:srgbClr val="2DA30D"/>
    <a:srgbClr val="3F9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54913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04719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5760118"/>
      </p:ext>
    </p:extLst>
  </p:cSld>
  <p:clrMapOvr>
    <a:masterClrMapping/>
  </p:clrMapOvr>
  <p:transition spd="med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09932"/>
      </p:ext>
    </p:extLst>
  </p:cSld>
  <p:clrMapOvr>
    <a:masterClrMapping/>
  </p:clrMapOvr>
  <p:transition spd="med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0846840"/>
      </p:ext>
    </p:extLst>
  </p:cSld>
  <p:clrMapOvr>
    <a:masterClrMapping/>
  </p:clrMapOvr>
  <p:transition spd="med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79557"/>
      </p:ext>
    </p:extLst>
  </p:cSld>
  <p:clrMapOvr>
    <a:masterClrMapping/>
  </p:clrMapOvr>
  <p:transition spd="med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58372"/>
      </p:ext>
    </p:extLst>
  </p:cSld>
  <p:clrMapOvr>
    <a:masterClrMapping/>
  </p:clrMapOvr>
  <p:transition spd="med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23261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166636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2771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05964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25728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14214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70097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57662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40675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9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ransition spd="med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9621">
              <a:srgbClr val="E0E9C5"/>
            </a:gs>
            <a:gs pos="99242">
              <a:srgbClr val="E0E9C5"/>
            </a:gs>
            <a:gs pos="98484">
              <a:srgbClr val="E0E9C5"/>
            </a:gs>
            <a:gs pos="96968">
              <a:srgbClr val="E0E9C6"/>
            </a:gs>
            <a:gs pos="93937">
              <a:srgbClr val="E1EAC8"/>
            </a:gs>
            <a:gs pos="87875">
              <a:srgbClr val="E3EBCC"/>
            </a:gs>
            <a:gs pos="75750">
              <a:srgbClr val="E7EED3"/>
            </a:gs>
            <a:gs pos="31000">
              <a:srgbClr val="EFF4E2"/>
            </a:gs>
            <a:gs pos="3000">
              <a:schemeClr val="bg2">
                <a:tint val="90000"/>
                <a:satMod val="92000"/>
                <a:lumMod val="120000"/>
                <a:alpha val="19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3406" y="1306286"/>
            <a:ext cx="9963195" cy="1998617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Виртуальный музей  </a:t>
            </a:r>
            <a:b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«НАСЛЕДИЕ ПОБЕДЫ»</a:t>
            </a:r>
            <a:b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4400" b="1" dirty="0" smtClean="0">
                <a:solidFill>
                  <a:srgbClr val="3F9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всегда будем помнить о вас»</a:t>
            </a:r>
            <a:endParaRPr lang="ru-RU" sz="4400" b="1" dirty="0">
              <a:solidFill>
                <a:srgbClr val="3F92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4710" y="401323"/>
            <a:ext cx="8915399" cy="112628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ГБУ СО «Волжский центр социального обслуживания населения»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05" y="3448595"/>
            <a:ext cx="7426083" cy="340940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2554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E7EED3"/>
            </a:gs>
            <a:gs pos="80000">
              <a:srgbClr val="EFF4E2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26628"/>
            <a:ext cx="8911687" cy="464457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0000"/>
          </a:bodyPr>
          <a:lstStyle/>
          <a:p>
            <a:r>
              <a:rPr lang="ru-RU" sz="1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Материал </a:t>
            </a:r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предоставили заведующая и  специалист </a:t>
            </a:r>
            <a:r>
              <a:rPr lang="ru-RU" sz="1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по </a:t>
            </a:r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работе с семьёй отделения </a:t>
            </a:r>
            <a:r>
              <a:rPr lang="ru-RU" sz="1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психолого-педагогической помощи </a:t>
            </a:r>
            <a:r>
              <a:rPr lang="ru-RU" sz="14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Мигелёва</a:t>
            </a:r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П. В. </a:t>
            </a:r>
            <a:r>
              <a:rPr lang="ru-RU" sz="1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и</a:t>
            </a:r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Чабан И.Г.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67" y="0"/>
            <a:ext cx="4244624" cy="59888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5" y="0"/>
            <a:ext cx="4327663" cy="611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31845"/>
      </p:ext>
    </p:extLst>
  </p:cSld>
  <p:clrMapOvr>
    <a:masterClrMapping/>
  </p:clrMapOvr>
  <p:transition spd="slow" advClick="0" advTm="25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8629" y="5303519"/>
            <a:ext cx="5029200" cy="1410790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  Кузьмин </a:t>
            </a:r>
            <a:r>
              <a:rPr lang="ru-RU" sz="1600" b="1" dirty="0"/>
              <a:t>Павел Михайлович </a:t>
            </a:r>
            <a:r>
              <a:rPr lang="ru-RU" sz="1200" b="1" dirty="0" smtClean="0"/>
              <a:t>– </a:t>
            </a:r>
            <a:br>
              <a:rPr lang="ru-RU" sz="1200" b="1" dirty="0" smtClean="0"/>
            </a:br>
            <a:r>
              <a:rPr lang="ru-RU" sz="1200" b="1" dirty="0" smtClean="0"/>
              <a:t>1909 </a:t>
            </a:r>
            <a:r>
              <a:rPr lang="ru-RU" sz="1200" b="1" dirty="0"/>
              <a:t>года </a:t>
            </a:r>
            <a:r>
              <a:rPr lang="ru-RU" sz="1200" b="1" dirty="0" smtClean="0"/>
              <a:t>рождения. Красноармеец</a:t>
            </a:r>
            <a:r>
              <a:rPr lang="ru-RU" sz="1200" b="1" dirty="0"/>
              <a:t>, стрелок воинской части </a:t>
            </a:r>
            <a:r>
              <a:rPr lang="ru-RU" sz="1200" b="1" dirty="0" smtClean="0"/>
              <a:t>№ 256</a:t>
            </a:r>
            <a:r>
              <a:rPr lang="ru-RU" sz="1200" b="1" dirty="0"/>
              <a:t>, полевая почта </a:t>
            </a:r>
            <a:r>
              <a:rPr lang="ru-RU" sz="1200" b="1" dirty="0" smtClean="0"/>
              <a:t>№ 985. В </a:t>
            </a:r>
            <a:r>
              <a:rPr lang="ru-RU" sz="1200" b="1" dirty="0"/>
              <a:t>Красной Армии с сентября 1939 </a:t>
            </a:r>
            <a:r>
              <a:rPr lang="ru-RU" sz="1200" b="1" dirty="0" smtClean="0"/>
              <a:t>года.   Умер </a:t>
            </a:r>
            <a:r>
              <a:rPr lang="ru-RU" sz="1200" b="1" dirty="0"/>
              <a:t>от ран 11 февраля 1943 года</a:t>
            </a:r>
            <a:r>
              <a:rPr lang="ru-RU" sz="1200" b="1" dirty="0" smtClean="0"/>
              <a:t>.</a:t>
            </a:r>
            <a:br>
              <a:rPr lang="ru-RU" sz="1200" b="1" dirty="0" smtClean="0"/>
            </a:br>
            <a:r>
              <a:rPr lang="ru-RU" sz="1200" b="1" dirty="0" smtClean="0"/>
              <a:t>              </a:t>
            </a:r>
            <a:br>
              <a:rPr lang="ru-RU" sz="1200" b="1" dirty="0" smtClean="0"/>
            </a:br>
            <a:r>
              <a:rPr lang="ru-RU" sz="1200" b="1" dirty="0" smtClean="0"/>
              <a:t> </a:t>
            </a:r>
            <a:r>
              <a:rPr lang="ru-RU" sz="1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Материал предоставил </a:t>
            </a:r>
            <a:r>
              <a:rPr lang="ru-RU" sz="11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из семейного архива </a:t>
            </a:r>
            <a:r>
              <a:rPr lang="ru-RU" sz="1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инженер </a:t>
            </a:r>
            <a:r>
              <a:rPr lang="ru-RU" sz="11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ОПГССиОТР</a:t>
            </a:r>
            <a:r>
              <a:rPr lang="ru-RU" sz="1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</a:t>
            </a:r>
            <a:r>
              <a:rPr lang="ru-RU" sz="11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Мололкин</a:t>
            </a:r>
            <a:r>
              <a:rPr lang="ru-RU" sz="1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С.Д.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97" y="0"/>
            <a:ext cx="4261663" cy="530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" b="17843"/>
          <a:stretch/>
        </p:blipFill>
        <p:spPr>
          <a:xfrm>
            <a:off x="1801193" y="326570"/>
            <a:ext cx="4877151" cy="56431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70635526"/>
      </p:ext>
    </p:extLst>
  </p:cSld>
  <p:clrMapOvr>
    <a:masterClrMapping/>
  </p:clrMapOvr>
  <p:transition spd="slow" advClick="0" advTm="25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118619" cy="1426759"/>
          </a:xfrm>
        </p:spPr>
        <p:txBody>
          <a:bodyPr>
            <a:noAutofit/>
          </a:bodyPr>
          <a:lstStyle/>
          <a:p>
            <a:r>
              <a:rPr lang="ru-RU" sz="2800" b="1" dirty="0" err="1"/>
              <a:t>Мололкин</a:t>
            </a:r>
            <a:r>
              <a:rPr lang="ru-RU" sz="2800" b="1" dirty="0"/>
              <a:t> Дмитрий Васильевич </a:t>
            </a:r>
            <a:r>
              <a:rPr lang="ru-RU" sz="2000" b="1" dirty="0"/>
              <a:t>- политрук роты 143 отдельной стрелковой бригады.</a:t>
            </a:r>
            <a:br>
              <a:rPr lang="ru-RU" sz="2000" b="1" dirty="0"/>
            </a:br>
            <a:r>
              <a:rPr lang="ru-RU" sz="2000" b="1" dirty="0"/>
              <a:t>1902 года рождения, в Красной Армии с июля 1941 года.</a:t>
            </a:r>
            <a:br>
              <a:rPr lang="ru-RU" sz="2000" b="1" dirty="0"/>
            </a:br>
            <a:r>
              <a:rPr lang="ru-RU" sz="2000" b="1" dirty="0"/>
              <a:t>Пропал без вести в апреле 1942 года.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26" y="2050868"/>
            <a:ext cx="4011420" cy="4663276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174882"/>
            <a:ext cx="3076242" cy="20444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35559013"/>
      </p:ext>
    </p:extLst>
  </p:cSld>
  <p:clrMapOvr>
    <a:masterClrMapping/>
  </p:clrMapOvr>
  <p:transition spd="slow" advClick="0" advTm="25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74" y="0"/>
            <a:ext cx="901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6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31" y="0"/>
            <a:ext cx="9827623" cy="737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0"/>
            <a:ext cx="9631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6583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9448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977" y="5962716"/>
            <a:ext cx="1384661" cy="762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4" y="300447"/>
            <a:ext cx="5238205" cy="61787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flipH="1">
            <a:off x="6727370" y="613954"/>
            <a:ext cx="52512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rgbClr val="212121"/>
                </a:solidFill>
                <a:latin typeface="Arial Black" panose="020B0A04020102020204" pitchFamily="34" charset="0"/>
              </a:rPr>
              <a:t>Время быстротечно, но оно не властно над подвигом, сколько бы лет ни прошло, война не уйдет из памяти. И в сердцах новых поколений будет вечно жить благодарность участникам Великой Отечественной – живым и мертвым, тем, кто спас мир от фашистской чумы, отстоял право людей быть свободными.</a:t>
            </a:r>
            <a:r>
              <a:rPr lang="ru-RU" sz="1700" dirty="0">
                <a:latin typeface="Arial Black" panose="020B0A04020102020204" pitchFamily="34" charset="0"/>
              </a:rPr>
              <a:t/>
            </a:r>
            <a:br>
              <a:rPr lang="ru-RU" sz="1700" dirty="0">
                <a:latin typeface="Arial Black" panose="020B0A04020102020204" pitchFamily="34" charset="0"/>
              </a:rPr>
            </a:br>
            <a:r>
              <a:rPr lang="ru-RU" sz="1700" dirty="0">
                <a:latin typeface="Arial Black" panose="020B0A04020102020204" pitchFamily="34" charset="0"/>
              </a:rPr>
              <a:t/>
            </a:r>
            <a:br>
              <a:rPr lang="ru-RU" sz="1700" dirty="0">
                <a:latin typeface="Arial Black" panose="020B0A04020102020204" pitchFamily="34" charset="0"/>
              </a:rPr>
            </a:br>
            <a:r>
              <a:rPr lang="ru-RU" sz="1700" dirty="0">
                <a:solidFill>
                  <a:srgbClr val="212121"/>
                </a:solidFill>
                <a:latin typeface="Arial Black" panose="020B0A04020102020204" pitchFamily="34" charset="0"/>
              </a:rPr>
              <a:t>Проходят годы, сменяются поколения, но остается неизменной благодарность потомков людям, принесшим мир на нашу землю, сохранившим для нас Великую страну</a:t>
            </a:r>
            <a:r>
              <a:rPr lang="ru-RU" sz="1700" dirty="0" smtClean="0">
                <a:solidFill>
                  <a:srgbClr val="212121"/>
                </a:solidFill>
                <a:latin typeface="Arial Black" panose="020B0A04020102020204" pitchFamily="34" charset="0"/>
              </a:rPr>
              <a:t>.</a:t>
            </a:r>
            <a:r>
              <a:rPr lang="ru-RU" sz="1700" dirty="0"/>
              <a:t/>
            </a:r>
            <a:br>
              <a:rPr lang="ru-RU" sz="1700" dirty="0"/>
            </a:br>
            <a:endParaRPr lang="ru-RU" sz="1700" dirty="0" smtClean="0"/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Светлая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и вечная память героям, павшим на полях сражений и ушедшим из жизни после войны!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3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8150" y="6230983"/>
            <a:ext cx="6165667" cy="404948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Материал предоставила из семейного архива специалист по работе с семьёй отделения психолого-педагогической помощи Бондаренко Г.Г.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25" y="112429"/>
            <a:ext cx="4415245" cy="6045813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19" y="372319"/>
            <a:ext cx="4370596" cy="5785922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49" y="5511629"/>
            <a:ext cx="1519651" cy="12932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2524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5829" y="6279085"/>
            <a:ext cx="7228114" cy="448284"/>
          </a:xfrm>
        </p:spPr>
        <p:txBody>
          <a:bodyPr>
            <a:normAutofit fontScale="90000"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Материал предоставила из семейного архива </a:t>
            </a:r>
            <a:r>
              <a:rPr lang="ru-RU" sz="1400" dirty="0" smtClean="0">
                <a:solidFill>
                  <a:schemeClr val="tx1"/>
                </a:solidFill>
              </a:rPr>
              <a:t>психолог </a:t>
            </a:r>
            <a:r>
              <a:rPr lang="ru-RU" sz="1400" dirty="0">
                <a:solidFill>
                  <a:schemeClr val="tx1"/>
                </a:solidFill>
              </a:rPr>
              <a:t>отделения психолого-педагогической помощи </a:t>
            </a:r>
            <a:r>
              <a:rPr lang="ru-RU" sz="1400" dirty="0" err="1" smtClean="0">
                <a:solidFill>
                  <a:schemeClr val="tx1"/>
                </a:solidFill>
              </a:rPr>
              <a:t>Метальникова</a:t>
            </a:r>
            <a:r>
              <a:rPr lang="ru-RU" sz="1400" dirty="0" smtClean="0">
                <a:solidFill>
                  <a:schemeClr val="tx1"/>
                </a:solidFill>
              </a:rPr>
              <a:t> Е. Н.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" t="-1332" r="-2042" b="50476"/>
          <a:stretch/>
        </p:blipFill>
        <p:spPr>
          <a:xfrm>
            <a:off x="7187982" y="196010"/>
            <a:ext cx="5120639" cy="4310931"/>
          </a:xfrm>
          <a:prstGeom prst="rect">
            <a:avLst/>
          </a:prstGeom>
          <a:effectLst>
            <a:glow rad="127000">
              <a:schemeClr val="accent1">
                <a:lumMod val="40000"/>
                <a:lumOff val="6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14" y="196010"/>
            <a:ext cx="1398162" cy="104862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0743261" y="5409260"/>
            <a:ext cx="1482521" cy="1414958"/>
          </a:xfrm>
          <a:prstGeom prst="rect">
            <a:avLst/>
          </a:prstGeom>
          <a:effectLst>
            <a:outerShdw blurRad="50800" dist="50800" dir="10020000" algn="ctr" rotWithShape="0">
              <a:srgbClr val="000000">
                <a:alpha val="29000"/>
              </a:srgbClr>
            </a:outerShdw>
            <a:softEdge rad="1143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" t="10256" r="-1"/>
          <a:stretch/>
        </p:blipFill>
        <p:spPr>
          <a:xfrm>
            <a:off x="711201" y="1244632"/>
            <a:ext cx="6490788" cy="5034453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</p:spTree>
    <p:extLst>
      <p:ext uri="{BB962C8B-B14F-4D97-AF65-F5344CB8AC3E}">
        <p14:creationId xmlns:p14="http://schemas.microsoft.com/office/powerpoint/2010/main" val="2567304706"/>
      </p:ext>
    </p:extLst>
  </p:cSld>
  <p:clrMapOvr>
    <a:masterClrMapping/>
  </p:clrMapOvr>
  <p:transition spd="slow" advClick="0" advTm="25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880" y="5839097"/>
            <a:ext cx="9035731" cy="7837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ДРУЗЬЯ-ФРОНТОВИКИ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Материал </a:t>
            </a:r>
            <a:r>
              <a:rPr lang="ru-RU" sz="1400" dirty="0"/>
              <a:t>предоставила из семейного архива </a:t>
            </a:r>
            <a:r>
              <a:rPr lang="ru-RU" sz="1400" dirty="0" smtClean="0"/>
              <a:t>психолог отделения </a:t>
            </a:r>
            <a:r>
              <a:rPr lang="ru-RU" sz="1400" dirty="0"/>
              <a:t>психолого-педагогической </a:t>
            </a:r>
            <a:r>
              <a:rPr lang="ru-RU" sz="1400" dirty="0" smtClean="0"/>
              <a:t>помощи Рахматуллина С.В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b="6213"/>
          <a:stretch/>
        </p:blipFill>
        <p:spPr>
          <a:xfrm>
            <a:off x="1703115" y="391885"/>
            <a:ext cx="4781635" cy="382741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t="3057" r="3608" b="9565"/>
          <a:stretch/>
        </p:blipFill>
        <p:spPr>
          <a:xfrm>
            <a:off x="6484750" y="1251995"/>
            <a:ext cx="5525588" cy="44805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4568730"/>
            <a:ext cx="2861131" cy="920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7007352"/>
      </p:ext>
    </p:extLst>
  </p:cSld>
  <p:clrMapOvr>
    <a:masterClrMapping/>
  </p:clrMapOvr>
  <p:transition spd="slow" advClick="0" advTm="2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886" y="6021977"/>
            <a:ext cx="8826725" cy="640079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Материал предоставила из семейного архива специалист по </a:t>
            </a:r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комплексной реабилитации отделения </a:t>
            </a:r>
            <a:r>
              <a:rPr lang="ru-RU" sz="1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психолого-педагогической помощи </a:t>
            </a:r>
            <a:r>
              <a:rPr lang="ru-RU" sz="14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Ветлужских</a:t>
            </a:r>
            <a:r>
              <a:rPr lang="ru-RU" sz="1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А.А.</a:t>
            </a:r>
            <a:endParaRPr lang="ru-RU" dirty="0"/>
          </a:p>
        </p:txBody>
      </p:sp>
      <p:pic>
        <p:nvPicPr>
          <p:cNvPr id="1026" name="Picture 2" descr="https://www.rub15.ru/wp-content/uploads/2015/05/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366" y="229157"/>
            <a:ext cx="3070950" cy="9464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5" b="37904"/>
          <a:stretch/>
        </p:blipFill>
        <p:spPr>
          <a:xfrm>
            <a:off x="2181497" y="365761"/>
            <a:ext cx="4114800" cy="5036060"/>
          </a:xfrm>
          <a:prstGeom prst="rect">
            <a:avLst/>
          </a:prstGeom>
          <a:effectLst>
            <a:glow rad="127000">
              <a:srgbClr val="FFC000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7" t="1360" r="2603" b="25765"/>
          <a:stretch/>
        </p:blipFill>
        <p:spPr>
          <a:xfrm>
            <a:off x="6570617" y="1254034"/>
            <a:ext cx="5460274" cy="4689565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54384389"/>
      </p:ext>
    </p:extLst>
  </p:cSld>
  <p:clrMapOvr>
    <a:masterClrMapping/>
  </p:clrMapOvr>
  <p:transition spd="slow" advClick="0" advTm="25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978" y="6203405"/>
            <a:ext cx="9205548" cy="509451"/>
          </a:xfrm>
        </p:spPr>
        <p:txBody>
          <a:bodyPr>
            <a:normAutofit fontScale="90000"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Материал предоставила из семейного архива психолог отделения психолого-педагогической помощи </a:t>
            </a:r>
            <a:r>
              <a:rPr lang="ru-RU" sz="1400" dirty="0" err="1">
                <a:solidFill>
                  <a:prstClr val="black"/>
                </a:solidFill>
              </a:rPr>
              <a:t>Метальникова</a:t>
            </a:r>
            <a:r>
              <a:rPr lang="ru-RU" sz="1400" dirty="0">
                <a:solidFill>
                  <a:prstClr val="black"/>
                </a:solidFill>
              </a:rPr>
              <a:t> Е. Н.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9" t="44565" r="456" b="15036"/>
          <a:stretch/>
        </p:blipFill>
        <p:spPr>
          <a:xfrm>
            <a:off x="1981200" y="2168433"/>
            <a:ext cx="5451567" cy="3383281"/>
          </a:xfrm>
          <a:prstGeom prst="rect">
            <a:avLst/>
          </a:prstGeom>
          <a:effectLst>
            <a:glow rad="127000">
              <a:schemeClr val="bg2">
                <a:lumMod val="75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5" r="1" b="30286"/>
          <a:stretch/>
        </p:blipFill>
        <p:spPr>
          <a:xfrm>
            <a:off x="7432767" y="313508"/>
            <a:ext cx="4298959" cy="5238206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34" y="414420"/>
            <a:ext cx="4180115" cy="134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1514785"/>
      </p:ext>
    </p:extLst>
  </p:cSld>
  <p:clrMapOvr>
    <a:masterClrMapping/>
  </p:clrMapOvr>
  <p:transition spd="slow" advClick="0" advTm="25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9313" y="6313714"/>
            <a:ext cx="8645297" cy="361405"/>
          </a:xfrm>
        </p:spPr>
        <p:txBody>
          <a:bodyPr>
            <a:noAutofit/>
          </a:bodyPr>
          <a:lstStyle/>
          <a:p>
            <a:r>
              <a:rPr lang="ru-RU" sz="11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Материал предоставила из семейного архива специалист по </a:t>
            </a:r>
            <a:r>
              <a:rPr lang="ru-RU" sz="1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работе с семьёй </a:t>
            </a:r>
            <a:r>
              <a:rPr lang="ru-RU" sz="11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отделения психолого-педагогической помощи </a:t>
            </a:r>
            <a:r>
              <a:rPr lang="ru-RU" sz="1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Голова Л.А.</a:t>
            </a:r>
            <a:endParaRPr lang="ru-RU" sz="1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t="55810" r="-1" b="24190"/>
          <a:stretch/>
        </p:blipFill>
        <p:spPr>
          <a:xfrm>
            <a:off x="7147395" y="4623875"/>
            <a:ext cx="5105628" cy="1443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2" b="17334"/>
          <a:stretch/>
        </p:blipFill>
        <p:spPr>
          <a:xfrm>
            <a:off x="7340988" y="83104"/>
            <a:ext cx="3169379" cy="4540771"/>
          </a:xfrm>
          <a:prstGeom prst="rect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2" b="14095"/>
          <a:stretch/>
        </p:blipFill>
        <p:spPr>
          <a:xfrm>
            <a:off x="3027962" y="-65691"/>
            <a:ext cx="3262896" cy="4689566"/>
          </a:xfrm>
          <a:prstGeom prst="rect">
            <a:avLst/>
          </a:prstGeom>
          <a:ln w="57150">
            <a:solidFill>
              <a:schemeClr val="bg2">
                <a:lumMod val="9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47619" b="35619"/>
          <a:stretch/>
        </p:blipFill>
        <p:spPr>
          <a:xfrm>
            <a:off x="1330893" y="4734910"/>
            <a:ext cx="5383731" cy="1332060"/>
          </a:xfrm>
          <a:prstGeom prst="rect">
            <a:avLst/>
          </a:prstGeom>
          <a:pattFill prst="pct5">
            <a:fgClr>
              <a:prstClr val="black">
                <a:lumMod val="85000"/>
                <a:lumOff val="15000"/>
              </a:prstClr>
            </a:fgClr>
            <a:bgClr>
              <a:schemeClr val="bg1"/>
            </a:bgClr>
          </a:patt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800000">
            <a:off x="10551321" y="51842"/>
            <a:ext cx="1627250" cy="155309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68108176"/>
      </p:ext>
    </p:extLst>
  </p:cSld>
  <p:clrMapOvr>
    <a:masterClrMapping/>
  </p:clrMapOvr>
  <p:transition spd="slow" advClick="0" advTm="25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679" y="6293756"/>
            <a:ext cx="9017503" cy="468086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(Сочинение школьника</a:t>
            </a:r>
            <a:r>
              <a:rPr lang="ru-RU" sz="1300" dirty="0" smtClean="0">
                <a:solidFill>
                  <a:prstClr val="black"/>
                </a:solidFill>
              </a:rPr>
              <a:t>)   Материал </a:t>
            </a:r>
            <a:r>
              <a:rPr lang="ru-RU" sz="1300" dirty="0">
                <a:solidFill>
                  <a:prstClr val="black"/>
                </a:solidFill>
              </a:rPr>
              <a:t>предоставила </a:t>
            </a:r>
            <a:r>
              <a:rPr lang="ru-RU" sz="13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ru-RU" sz="13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специалист по работе с семьёй отделения психолого-педагогической помощи </a:t>
            </a:r>
            <a:r>
              <a:rPr lang="ru-RU" sz="13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Филатова Ю. В.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b="49207"/>
          <a:stretch/>
        </p:blipFill>
        <p:spPr>
          <a:xfrm>
            <a:off x="7369545" y="425441"/>
            <a:ext cx="4577964" cy="5689600"/>
          </a:xfrm>
          <a:prstGeom prst="rect">
            <a:avLst/>
          </a:prstGeom>
          <a:effectLst>
            <a:glow rad="127000">
              <a:srgbClr val="2DA30D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50268" r="304" b="8056"/>
          <a:stretch/>
        </p:blipFill>
        <p:spPr>
          <a:xfrm>
            <a:off x="1748330" y="909872"/>
            <a:ext cx="5461558" cy="3799115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28" y="4887703"/>
            <a:ext cx="1398162" cy="1048622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918713064"/>
      </p:ext>
    </p:extLst>
  </p:cSld>
  <p:clrMapOvr>
    <a:masterClrMapping/>
  </p:clrMapOvr>
  <p:transition spd="slow" advClick="0" advTm="25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1322</TotalTime>
  <Words>197</Words>
  <Application>Microsoft Office PowerPoint</Application>
  <PresentationFormat>Произвольный</PresentationFormat>
  <Paragraphs>14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Легкий дым</vt:lpstr>
      <vt:lpstr>Виртуальный музей                       «НАСЛЕДИЕ ПОБЕДЫ»      «Мы всегда будем помнить о вас»</vt:lpstr>
      <vt:lpstr>Презентация PowerPoint</vt:lpstr>
      <vt:lpstr>Материал предоставила из семейного архива специалист по работе с семьёй отделения психолого-педагогической помощи Бондаренко Г.Г.</vt:lpstr>
      <vt:lpstr>Материал предоставила из семейного архива психолог отделения психолого-педагогической помощи Метальникова Е. Н.</vt:lpstr>
      <vt:lpstr>ДРУЗЬЯ-ФРОНТОВИКИ Материал предоставила из семейного архива психолог отделения психолого-педагогической помощи Рахматуллина С.В.</vt:lpstr>
      <vt:lpstr>Материал предоставила из семейного архива специалист по комплексной реабилитации отделения психолого-педагогической помощи Ветлужских А.А.</vt:lpstr>
      <vt:lpstr>Материал предоставила из семейного архива психолог отделения психолого-педагогической помощи Метальникова Е. Н.</vt:lpstr>
      <vt:lpstr>Материал предоставила из семейного архива специалист по работе с семьёй отделения психолого-педагогической помощи  Голова Л.А.</vt:lpstr>
      <vt:lpstr>(Сочинение школьника)   Материал предоставила  специалист по работе с семьёй отделения психолого-педагогической помощи Филатова Ю. В. </vt:lpstr>
      <vt:lpstr>Материал предоставили заведующая и  специалист по работе с семьёй отделения психолого-педагогической помощи Мигелёва П. В. и Чабан И.Г.</vt:lpstr>
      <vt:lpstr>  Кузьмин Павел Михайлович –  1909 года рождения. Красноармеец, стрелок воинской части № 256, полевая почта № 985. В Красной Армии с сентября 1939 года.   Умер от ран 11 февраля 1943 года.                 Материал предоставил из семейного архива  инженер ОПГССиОТР  Мололкин С.Д. </vt:lpstr>
      <vt:lpstr>Мололкин Дмитрий Васильевич - политрук роты 143 отдельной стрелковой бригады. 1902 года рождения, в Красной Армии с июля 1941 года. Пропал без вести в апреле 1942 года.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Виртуальный музей «НАСЛЕДИЕ                                ПОБЕДЫ»</dc:title>
  <dc:creator>Malayrova</dc:creator>
  <cp:lastModifiedBy>No Regrets for life</cp:lastModifiedBy>
  <cp:revision>56</cp:revision>
  <dcterms:created xsi:type="dcterms:W3CDTF">2021-04-23T08:09:05Z</dcterms:created>
  <dcterms:modified xsi:type="dcterms:W3CDTF">2021-05-04T06:25:32Z</dcterms:modified>
</cp:coreProperties>
</file>