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234" userDrawn="1">
          <p15:clr>
            <a:srgbClr val="A4A3A4"/>
          </p15:clr>
        </p15:guide>
        <p15:guide id="4" orient="horz" pos="232" userDrawn="1">
          <p15:clr>
            <a:srgbClr val="A4A3A4"/>
          </p15:clr>
        </p15:guide>
        <p15:guide id="5" orient="horz" pos="4088" userDrawn="1">
          <p15:clr>
            <a:srgbClr val="A4A3A4"/>
          </p15:clr>
        </p15:guide>
        <p15:guide id="6" pos="7446" userDrawn="1">
          <p15:clr>
            <a:srgbClr val="A4A3A4"/>
          </p15:clr>
        </p15:guide>
        <p15:guide id="7" pos="2887" userDrawn="1">
          <p15:clr>
            <a:srgbClr val="A4A3A4"/>
          </p15:clr>
        </p15:guide>
        <p15:guide id="8" orient="horz" pos="572" userDrawn="1">
          <p15:clr>
            <a:srgbClr val="A4A3A4"/>
          </p15:clr>
        </p15:guide>
        <p15:guide id="9" orient="horz" pos="1525" userDrawn="1">
          <p15:clr>
            <a:srgbClr val="A4A3A4"/>
          </p15:clr>
        </p15:guide>
        <p15:guide id="10" pos="2275" userDrawn="1">
          <p15:clr>
            <a:srgbClr val="A4A3A4"/>
          </p15:clr>
        </p15:guide>
        <p15:guide id="11" orient="horz" pos="2387" userDrawn="1">
          <p15:clr>
            <a:srgbClr val="A4A3A4"/>
          </p15:clr>
        </p15:guide>
        <p15:guide id="12" pos="302" userDrawn="1">
          <p15:clr>
            <a:srgbClr val="A4A3A4"/>
          </p15:clr>
        </p15:guide>
        <p15:guide id="13" orient="horz" pos="2591" userDrawn="1">
          <p15:clr>
            <a:srgbClr val="A4A3A4"/>
          </p15:clr>
        </p15:guide>
        <p15:guide id="14" pos="5133" userDrawn="1">
          <p15:clr>
            <a:srgbClr val="A4A3A4"/>
          </p15:clr>
        </p15:guide>
        <p15:guide id="15" orient="horz" pos="2795" userDrawn="1">
          <p15:clr>
            <a:srgbClr val="A4A3A4"/>
          </p15:clr>
        </p15:guide>
        <p15:guide id="16" pos="2389" userDrawn="1">
          <p15:clr>
            <a:srgbClr val="A4A3A4"/>
          </p15:clr>
        </p15:guide>
        <p15:guide id="17" pos="86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0D3DB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987" autoAdjust="0"/>
    <p:restoredTop sz="94660"/>
  </p:normalViewPr>
  <p:slideViewPr>
    <p:cSldViewPr snapToGrid="0">
      <p:cViewPr varScale="1">
        <p:scale>
          <a:sx n="76" d="100"/>
          <a:sy n="76" d="100"/>
        </p:scale>
        <p:origin x="-1140" y="-84"/>
      </p:cViewPr>
      <p:guideLst>
        <p:guide orient="horz" pos="2160"/>
        <p:guide orient="horz" pos="232"/>
        <p:guide orient="horz" pos="4088"/>
        <p:guide orient="horz" pos="572"/>
        <p:guide orient="horz" pos="1525"/>
        <p:guide orient="horz" pos="2387"/>
        <p:guide orient="horz" pos="2591"/>
        <p:guide orient="horz" pos="2795"/>
        <p:guide pos="3840"/>
        <p:guide pos="234"/>
        <p:guide pos="7446"/>
        <p:guide pos="2887"/>
        <p:guide pos="2275"/>
        <p:guide pos="302"/>
        <p:guide pos="5133"/>
        <p:guide pos="238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4CB25-6089-4743-A9C3-5BECE9375806}" type="datetimeFigureOut">
              <a:rPr lang="ru-RU" smtClean="0"/>
              <a:pPr/>
              <a:t>18.11.2022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5AF6C-FB62-4C2B-B769-D40CAC8A84F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798364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4CB25-6089-4743-A9C3-5BECE9375806}" type="datetimeFigureOut">
              <a:rPr lang="ru-RU" smtClean="0"/>
              <a:pPr/>
              <a:t>18.11.2022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5AF6C-FB62-4C2B-B769-D40CAC8A84F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783308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4CB25-6089-4743-A9C3-5BECE9375806}" type="datetimeFigureOut">
              <a:rPr lang="ru-RU" smtClean="0"/>
              <a:pPr/>
              <a:t>18.11.2022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5AF6C-FB62-4C2B-B769-D40CAC8A84F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572809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4CB25-6089-4743-A9C3-5BECE9375806}" type="datetimeFigureOut">
              <a:rPr lang="ru-RU" smtClean="0"/>
              <a:pPr/>
              <a:t>18.11.2022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5AF6C-FB62-4C2B-B769-D40CAC8A84F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824013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4CB25-6089-4743-A9C3-5BECE9375806}" type="datetimeFigureOut">
              <a:rPr lang="ru-RU" smtClean="0"/>
              <a:pPr/>
              <a:t>18.11.2022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5AF6C-FB62-4C2B-B769-D40CAC8A84F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4388313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4CB25-6089-4743-A9C3-5BECE9375806}" type="datetimeFigureOut">
              <a:rPr lang="ru-RU" smtClean="0"/>
              <a:pPr/>
              <a:t>18.11.2022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5AF6C-FB62-4C2B-B769-D40CAC8A84F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76112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4CB25-6089-4743-A9C3-5BECE9375806}" type="datetimeFigureOut">
              <a:rPr lang="ru-RU" smtClean="0"/>
              <a:pPr/>
              <a:t>18.11.2022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5AF6C-FB62-4C2B-B769-D40CAC8A84F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4344257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4CB25-6089-4743-A9C3-5BECE9375806}" type="datetimeFigureOut">
              <a:rPr lang="ru-RU" smtClean="0"/>
              <a:pPr/>
              <a:t>18.11.2022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5AF6C-FB62-4C2B-B769-D40CAC8A84F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238907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4CB25-6089-4743-A9C3-5BECE9375806}" type="datetimeFigureOut">
              <a:rPr lang="ru-RU" smtClean="0"/>
              <a:pPr/>
              <a:t>18.11.2022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5AF6C-FB62-4C2B-B769-D40CAC8A84F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29825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4CB25-6089-4743-A9C3-5BECE9375806}" type="datetimeFigureOut">
              <a:rPr lang="ru-RU" smtClean="0"/>
              <a:pPr/>
              <a:t>18.11.2022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5AF6C-FB62-4C2B-B769-D40CAC8A84F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341899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4CB25-6089-4743-A9C3-5BECE9375806}" type="datetimeFigureOut">
              <a:rPr lang="ru-RU" smtClean="0"/>
              <a:pPr/>
              <a:t>18.11.2022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5AF6C-FB62-4C2B-B769-D40CAC8A84F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0615936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34CB25-6089-4743-A9C3-5BECE9375806}" type="datetimeFigureOut">
              <a:rPr lang="ru-RU" smtClean="0"/>
              <a:pPr/>
              <a:t>18.11.2022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95AF6C-FB62-4C2B-B769-D40CAC8A84F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667720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png"/><Relationship Id="rId5" Type="http://schemas.openxmlformats.org/officeDocument/2006/relationships/hyperlink" Target="http://www.cbr.ru/" TargetMode="Externa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Рисунок 12" descr="D:\ДСП\Л Е В Ч Е Н К О\15_МУНИЦИПАЛЫ\2 0 2 2\2022.02._в МО по размещению списка\qr-warning-list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9157" y="3591347"/>
            <a:ext cx="1394671" cy="1476352"/>
          </a:xfrm>
          <a:prstGeom prst="rect">
            <a:avLst/>
          </a:prstGeom>
          <a:noFill/>
          <a:ln>
            <a:noFill/>
          </a:ln>
        </p:spPr>
      </p:pic>
      <p:pic>
        <p:nvPicPr>
          <p:cNvPr id="20" name="Рисунок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485" y="835480"/>
            <a:ext cx="3108133" cy="248650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1" name="Рисунок 20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9989" t="1" r="4516" b="6201"/>
          <a:stretch/>
        </p:blipFill>
        <p:spPr>
          <a:xfrm>
            <a:off x="4697486" y="3683598"/>
            <a:ext cx="1210496" cy="1198277"/>
          </a:xfrm>
          <a:prstGeom prst="rect">
            <a:avLst/>
          </a:prstGeom>
          <a:ln>
            <a:noFill/>
          </a:ln>
          <a:effectLst/>
        </p:spPr>
      </p:pic>
      <p:sp>
        <p:nvSpPr>
          <p:cNvPr id="9" name="Прямоугольник 8"/>
          <p:cNvSpPr/>
          <p:nvPr/>
        </p:nvSpPr>
        <p:spPr>
          <a:xfrm>
            <a:off x="3719512" y="2055718"/>
            <a:ext cx="351102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1. Найдите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компанию в реестрах организаций, имеющих соответствующую лицензию </a:t>
            </a:r>
            <a:endParaRPr lang="ru-RU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Банка России: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1475" y="303958"/>
            <a:ext cx="11449051" cy="313932"/>
          </a:xfr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Список компаний с признаками нелегальной деятельности на финансовом рынке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719513" y="568304"/>
            <a:ext cx="8101012" cy="1323439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lnSpc>
                <a:spcPct val="100000"/>
              </a:lnSpc>
            </a:pPr>
            <a:r>
              <a:rPr lang="ru-RU" sz="1600" dirty="0"/>
              <a:t>Банк России публикует на своем сайте </a:t>
            </a:r>
            <a:r>
              <a:rPr lang="ru-RU" sz="1600" b="1" u="sng" dirty="0">
                <a:hlinkClick r:id="rId5"/>
              </a:rPr>
              <a:t>www.cbr.ru</a:t>
            </a:r>
            <a:r>
              <a:rPr lang="ru-RU" sz="1600" b="1" dirty="0"/>
              <a:t> </a:t>
            </a:r>
            <a:r>
              <a:rPr lang="ru-RU" sz="1600" dirty="0"/>
              <a:t>данные компаний, имеющих признаки «финансовых пирамид», </a:t>
            </a:r>
            <a:r>
              <a:rPr lang="ru-RU" sz="1600" dirty="0" err="1"/>
              <a:t>псевдоброкеров</a:t>
            </a:r>
            <a:r>
              <a:rPr lang="ru-RU" sz="1600" dirty="0"/>
              <a:t>, нелегальных кредиторов и </a:t>
            </a:r>
            <a:r>
              <a:rPr lang="ru-RU" sz="1600" dirty="0" err="1"/>
              <a:t>форекс</a:t>
            </a:r>
            <a:r>
              <a:rPr lang="ru-RU" sz="1600" dirty="0"/>
              <a:t>-дилеров. В список включены организации, которые не имеют лицензии Банка России для работы на финансовом рынке, но привлекают деньги частных лиц</a:t>
            </a:r>
            <a:r>
              <a:rPr lang="ru-RU" sz="1600" dirty="0" smtClean="0"/>
              <a:t>.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371475" y="4985383"/>
            <a:ext cx="11441112" cy="1999617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84175" y="5212204"/>
            <a:ext cx="1144905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Если организация не значится в официальных реестрах или внесена в список компаний с признаками нелегальной деятельности, то обращаясь в неё, вы рискуете потерять свои деньги! </a:t>
            </a:r>
          </a:p>
          <a:p>
            <a:pPr algn="just"/>
            <a:r>
              <a:rPr lang="ru-RU" dirty="0"/>
              <a:t>В списке компаний с признаками нелегальной деятельности публикуются все доступные данные об этих компаниях: название юридического лица и торговая марка, под которой оно действует, ИНН и ОГРН, место регистрации или фактические адреса офисов, адреса Интернет-сайтов.</a:t>
            </a:r>
            <a:endParaRPr lang="ru-RU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7389245" y="2052584"/>
            <a:ext cx="444398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ru-RU" dirty="0"/>
              <a:t>Если компании нет в реестрах организаций, имеющих соответствующую лицензию Банка России, проверьте её в списке компаний с признаками нелегальной деятельности на финансовом рынке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719512" y="1807478"/>
            <a:ext cx="847248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Прежде, чем брать в долг или доверять свои деньги какой-либо компании :</a:t>
            </a:r>
            <a:endParaRPr lang="ru-RU" sz="1600" b="1" dirty="0"/>
          </a:p>
        </p:txBody>
      </p:sp>
      <p:pic>
        <p:nvPicPr>
          <p:cNvPr id="16" name="Picture 9" descr="https://dehartplumbing.com/wp-content/uploads/2020/05/PicsArt_05-11-10.22.04-2048x1182.png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4988" r="29130"/>
          <a:stretch>
            <a:fillRect/>
          </a:stretch>
        </p:blipFill>
        <p:spPr bwMode="auto">
          <a:xfrm>
            <a:off x="3816881" y="3796907"/>
            <a:ext cx="721895" cy="908061"/>
          </a:xfrm>
          <a:prstGeom prst="rect">
            <a:avLst/>
          </a:prstGeom>
          <a:noFill/>
        </p:spPr>
      </p:pic>
      <p:pic>
        <p:nvPicPr>
          <p:cNvPr id="33" name="Picture 2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13003" r="12985"/>
          <a:stretch/>
        </p:blipFill>
        <p:spPr bwMode="auto">
          <a:xfrm>
            <a:off x="8135855" y="3847220"/>
            <a:ext cx="882423" cy="8618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Прямоугольник 13"/>
          <p:cNvSpPr/>
          <p:nvPr/>
        </p:nvSpPr>
        <p:spPr>
          <a:xfrm>
            <a:off x="3711575" y="4907404"/>
            <a:ext cx="3146425" cy="33855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en-US" sz="16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</a:t>
            </a:r>
            <a:r>
              <a:rPr lang="en-US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16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://</a:t>
            </a:r>
            <a:r>
              <a:rPr lang="en-US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www.cbr.ru/fmp_check/</a:t>
            </a:r>
            <a:endParaRPr lang="ru-RU" sz="16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8054975" y="4907402"/>
            <a:ext cx="3768725" cy="33855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en-US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http://www.cbr.ru/inside/warning-list/</a:t>
            </a:r>
            <a:endParaRPr lang="ru-RU" sz="16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05917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</TotalTime>
  <Words>187</Words>
  <Application>Microsoft Office PowerPoint</Application>
  <PresentationFormat>Произвольный</PresentationFormat>
  <Paragraphs>10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Список компаний с признаками нелегальной деятельности на финансовом рынке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Банк России разместил данные о черных кредиторах</dc:title>
  <dc:creator>Никоненко Захар Константинович</dc:creator>
  <cp:lastModifiedBy>NZ_Fitceva</cp:lastModifiedBy>
  <cp:revision>29</cp:revision>
  <dcterms:created xsi:type="dcterms:W3CDTF">2022-02-04T07:23:46Z</dcterms:created>
  <dcterms:modified xsi:type="dcterms:W3CDTF">2022-11-18T07:13:01Z</dcterms:modified>
</cp:coreProperties>
</file>