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5" r:id="rId10"/>
    <p:sldId id="263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696"/>
    <a:srgbClr val="004F8A"/>
    <a:srgbClr val="00589A"/>
    <a:srgbClr val="0000FF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25"/>
    <p:restoredTop sz="93591"/>
  </p:normalViewPr>
  <p:slideViewPr>
    <p:cSldViewPr snapToObjects="1">
      <p:cViewPr>
        <p:scale>
          <a:sx n="116" d="100"/>
          <a:sy n="116" d="100"/>
        </p:scale>
        <p:origin x="-348" y="-66"/>
      </p:cViewPr>
      <p:guideLst>
        <p:guide orient="horz" pos="2156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914399" y="2130425"/>
            <a:ext cx="10363198" cy="1470025"/>
          </a:xfrm>
        </p:spPr>
        <p:txBody>
          <a:bodyPr/>
          <a:lstStyle/>
          <a:p>
            <a:pPr lvl="0">
              <a:defRPr/>
            </a:pPr>
            <a:r>
              <a:rPr lang="ru-RU" altLang="en-US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799" y="3886200"/>
            <a:ext cx="853439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 altLang="en-US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40A130E-E3B8-4EBE-931F-81B26B8448AA}" type="datetime1">
              <a:rPr lang="ru-RU" altLang="en-US"/>
              <a:pPr lvl="0">
                <a:defRPr/>
              </a:pPr>
              <a:t>29.05.2020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800C6A38-4290-41DD-B95C-4155372FD4AF}" type="slidenum">
              <a:rPr lang="ru-RU" altLang="en-US"/>
              <a:pPr lvl="0"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ru-RU" altLang="en-US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/>
            </a:pPr>
            <a:r>
              <a:rPr lang="ru-RU" altLang="en-US"/>
              <a:t>Образец текста</a:t>
            </a:r>
          </a:p>
          <a:p>
            <a:pPr lvl="1">
              <a:defRPr/>
            </a:pPr>
            <a:r>
              <a:rPr lang="ru-RU" altLang="en-US"/>
              <a:t>Второй уровень</a:t>
            </a:r>
          </a:p>
          <a:p>
            <a:pPr lvl="2">
              <a:defRPr/>
            </a:pPr>
            <a:r>
              <a:rPr lang="ru-RU" altLang="en-US"/>
              <a:t>Третий уровень</a:t>
            </a:r>
          </a:p>
          <a:p>
            <a:pPr lvl="3">
              <a:defRPr/>
            </a:pPr>
            <a:r>
              <a:rPr lang="ru-RU" altLang="en-US"/>
              <a:t>Четвертый уровень</a:t>
            </a:r>
          </a:p>
          <a:p>
            <a:pPr lvl="4">
              <a:defRPr/>
            </a:pPr>
            <a:r>
              <a:rPr lang="ru-RU" altLang="en-US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4953836A-82A3-4C8B-9D31-CD724F3673ED}" type="datetime1">
              <a:rPr lang="ru-RU" altLang="en-US"/>
              <a:pPr lvl="0">
                <a:defRPr/>
              </a:pPr>
              <a:t>29.05.2020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ru-RU" altLang="en-US"/>
              <a:pPr lvl="0"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D2EBAF6-36D0-4DD8-B695-D4C1B37E35D6}" type="datetime1">
              <a:rPr lang="ru-RU" altLang="en-US"/>
              <a:pPr lvl="0">
                <a:defRPr/>
              </a:pPr>
              <a:t>29.05.2020</a:t>
            </a:fld>
            <a:endParaRPr lang="ru-RU" altLang="en-US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ru-RU" altLang="en-US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ru-RU" altLang="en-US"/>
              <a:pPr lvl="0"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963083" y="4406900"/>
            <a:ext cx="1036319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/>
            </a:pPr>
            <a:r>
              <a:rPr lang="ru-RU" altLang="en-US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3" y="2906713"/>
            <a:ext cx="1036319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 altLang="en-US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60728D28-603B-4EFC-80F8-17E5E9107035}" type="datetime1">
              <a:rPr lang="ru-RU" altLang="en-US"/>
              <a:pPr lvl="0">
                <a:defRPr/>
              </a:pPr>
              <a:t>29.05.2020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ru-RU" altLang="en-US"/>
              <a:pPr lvl="0"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ru-RU" altLang="en-US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/>
            </a:pPr>
            <a:r>
              <a:rPr lang="ru-RU" altLang="en-US"/>
              <a:t>Образец текста</a:t>
            </a:r>
          </a:p>
          <a:p>
            <a:pPr lvl="1">
              <a:defRPr/>
            </a:pPr>
            <a:r>
              <a:rPr lang="ru-RU" altLang="en-US"/>
              <a:t>Второй уровень</a:t>
            </a:r>
          </a:p>
          <a:p>
            <a:pPr lvl="2">
              <a:defRPr/>
            </a:pPr>
            <a:r>
              <a:rPr lang="ru-RU" altLang="en-US"/>
              <a:t>Третий уровень</a:t>
            </a:r>
          </a:p>
          <a:p>
            <a:pPr lvl="3">
              <a:defRPr/>
            </a:pPr>
            <a:r>
              <a:rPr lang="ru-RU" altLang="en-US"/>
              <a:t>Четвертый уровень</a:t>
            </a:r>
          </a:p>
          <a:p>
            <a:pPr lvl="4">
              <a:defRPr/>
            </a:pPr>
            <a:r>
              <a:rPr lang="ru-RU" altLang="en-US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/>
            </a:pPr>
            <a:r>
              <a:rPr lang="ru-RU" altLang="en-US"/>
              <a:t>Образец текста</a:t>
            </a:r>
          </a:p>
          <a:p>
            <a:pPr lvl="1">
              <a:defRPr/>
            </a:pPr>
            <a:r>
              <a:rPr lang="ru-RU" altLang="en-US"/>
              <a:t>Второй уровень</a:t>
            </a:r>
          </a:p>
          <a:p>
            <a:pPr lvl="2">
              <a:defRPr/>
            </a:pPr>
            <a:r>
              <a:rPr lang="ru-RU" altLang="en-US"/>
              <a:t>Третий уровень</a:t>
            </a:r>
          </a:p>
          <a:p>
            <a:pPr lvl="3">
              <a:defRPr/>
            </a:pPr>
            <a:r>
              <a:rPr lang="ru-RU" altLang="en-US"/>
              <a:t>Четвертый уровень</a:t>
            </a:r>
          </a:p>
          <a:p>
            <a:pPr lvl="4">
              <a:defRPr/>
            </a:pPr>
            <a:r>
              <a:rPr lang="ru-RU" altLang="en-US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27A1F4E-0809-4239-8034-C38E431DAF92}" type="datetime1">
              <a:rPr lang="ru-RU" altLang="en-US"/>
              <a:pPr lvl="0">
                <a:defRPr/>
              </a:pPr>
              <a:t>29.05.2020</a:t>
            </a:fld>
            <a:endParaRPr lang="ru-RU" altLang="en-US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ru-RU" altLang="en-US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ru-RU" altLang="en-US"/>
              <a:pPr lvl="0"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ru-RU" altLang="en-US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E0DA496-7307-4E8B-88DE-CB97B48BAB6F}" type="datetime1">
              <a:rPr lang="ru-RU" altLang="en-US"/>
              <a:pPr lvl="0">
                <a:defRPr/>
              </a:pPr>
              <a:t>29.05.2020</a:t>
            </a:fld>
            <a:endParaRPr lang="ru-RU" altLang="en-US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ru-RU" altLang="en-US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ru-RU" altLang="en-US"/>
              <a:pPr lvl="0"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аблицы" type="tbl" preserve="1">
  <p:cSld name="Таблиц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ru-RU" altLang="en-US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sz="quarter" idx="13"/>
          </p:nvPr>
        </p:nvSpPr>
        <p:spPr>
          <a:xfrm>
            <a:off x="608037" y="1643063"/>
            <a:ext cx="10972798" cy="452520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 lvl="0">
              <a:defRPr/>
            </a:pPr>
            <a:r>
              <a:rPr lang="ru-RU" altLang="en-US"/>
              <a:t>Вставка таблицы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8721E90-850C-410B-8B89-8394F580CFDA}" type="datetime1">
              <a:rPr lang="ru-RU" altLang="en-US"/>
              <a:pPr lvl="0">
                <a:defRPr/>
              </a:pPr>
              <a:t>29.05.2020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ru-RU" altLang="en-US"/>
              <a:pPr lvl="0"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Четыре объекта" type="fourObj" preserve="1">
  <p:cSld name="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ru-RU" altLang="en-US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09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 altLang="en-US"/>
              <a:t>Образец текста</a:t>
            </a:r>
          </a:p>
          <a:p>
            <a:pPr lvl="1">
              <a:defRPr/>
            </a:pPr>
            <a:r>
              <a:rPr lang="ru-RU" altLang="en-US"/>
              <a:t>Второй уровень</a:t>
            </a:r>
          </a:p>
          <a:p>
            <a:pPr lvl="2">
              <a:defRPr/>
            </a:pPr>
            <a:r>
              <a:rPr lang="ru-RU" altLang="en-US"/>
              <a:t>Третий уровень</a:t>
            </a:r>
          </a:p>
          <a:p>
            <a:pPr lvl="3">
              <a:defRPr/>
            </a:pPr>
            <a:r>
              <a:rPr lang="ru-RU" altLang="en-US"/>
              <a:t>Четвертый уровень</a:t>
            </a:r>
          </a:p>
          <a:p>
            <a:pPr lvl="4">
              <a:defRPr/>
            </a:pPr>
            <a:r>
              <a:rPr lang="ru-RU" altLang="en-US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6197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 altLang="en-US"/>
              <a:t>Образец текста</a:t>
            </a:r>
          </a:p>
          <a:p>
            <a:pPr lvl="1">
              <a:defRPr/>
            </a:pPr>
            <a:r>
              <a:rPr lang="ru-RU" altLang="en-US"/>
              <a:t>Второй уровень</a:t>
            </a:r>
          </a:p>
          <a:p>
            <a:pPr lvl="2">
              <a:defRPr/>
            </a:pPr>
            <a:r>
              <a:rPr lang="ru-RU" altLang="en-US"/>
              <a:t>Третий уровень</a:t>
            </a:r>
          </a:p>
          <a:p>
            <a:pPr lvl="3">
              <a:defRPr/>
            </a:pPr>
            <a:r>
              <a:rPr lang="ru-RU" altLang="en-US"/>
              <a:t>Четвертый уровень</a:t>
            </a:r>
          </a:p>
          <a:p>
            <a:pPr lvl="4">
              <a:defRPr/>
            </a:pPr>
            <a:r>
              <a:rPr lang="ru-RU" altLang="en-US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608037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 altLang="en-US"/>
              <a:t>Образец текста</a:t>
            </a:r>
          </a:p>
          <a:p>
            <a:pPr lvl="1">
              <a:defRPr/>
            </a:pPr>
            <a:r>
              <a:rPr lang="ru-RU" altLang="en-US"/>
              <a:t>Второй уровень</a:t>
            </a:r>
          </a:p>
          <a:p>
            <a:pPr lvl="2">
              <a:defRPr/>
            </a:pPr>
            <a:r>
              <a:rPr lang="ru-RU" altLang="en-US"/>
              <a:t>Третий уровень</a:t>
            </a:r>
          </a:p>
          <a:p>
            <a:pPr lvl="3">
              <a:defRPr/>
            </a:pPr>
            <a:r>
              <a:rPr lang="ru-RU" altLang="en-US"/>
              <a:t>Четвертый уровень</a:t>
            </a:r>
          </a:p>
          <a:p>
            <a:pPr lvl="4">
              <a:defRPr/>
            </a:pPr>
            <a:r>
              <a:rPr lang="ru-RU" altLang="en-US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6036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 altLang="en-US"/>
              <a:t>Образец текста</a:t>
            </a:r>
          </a:p>
          <a:p>
            <a:pPr lvl="1">
              <a:defRPr/>
            </a:pPr>
            <a:r>
              <a:rPr lang="ru-RU" altLang="en-US"/>
              <a:t>Второй уровень</a:t>
            </a:r>
          </a:p>
          <a:p>
            <a:pPr lvl="2">
              <a:defRPr/>
            </a:pPr>
            <a:r>
              <a:rPr lang="ru-RU" altLang="en-US"/>
              <a:t>Третий уровень</a:t>
            </a:r>
          </a:p>
          <a:p>
            <a:pPr lvl="3">
              <a:defRPr/>
            </a:pPr>
            <a:r>
              <a:rPr lang="ru-RU" altLang="en-US"/>
              <a:t>Четвертый уровень</a:t>
            </a:r>
          </a:p>
          <a:p>
            <a:pPr lvl="4">
              <a:defRPr/>
            </a:pPr>
            <a:r>
              <a:rPr lang="ru-RU" altLang="en-US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ACE7E28-9336-4363-8674-B91477D8F243}" type="datetime1">
              <a:rPr lang="ru-RU" altLang="en-US"/>
              <a:pPr lvl="0">
                <a:defRPr/>
              </a:pPr>
              <a:t>29.05.2020</a:t>
            </a:fld>
            <a:endParaRPr lang="ru-RU" altLang="en-US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ru-RU" altLang="en-US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ru-RU" altLang="en-US"/>
              <a:pPr lvl="0"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2389716" y="4800600"/>
            <a:ext cx="7315199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/>
            </a:pPr>
            <a:r>
              <a:rPr lang="ru-RU" altLang="en-US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6" y="612775"/>
            <a:ext cx="7315199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/>
            </a:pPr>
            <a:r>
              <a:rPr lang="ru-RU" altLang="en-US"/>
              <a:t>Вставка картинки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6" y="5367338"/>
            <a:ext cx="7315199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 altLang="en-US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ACE7E28-9336-4363-8674-B91477D8F243}" type="datetime1">
              <a:rPr lang="ru-RU" altLang="en-US"/>
              <a:pPr lvl="0">
                <a:defRPr/>
              </a:pPr>
              <a:t>29.05.2020</a:t>
            </a:fld>
            <a:endParaRPr lang="ru-RU" altLang="en-US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ru-RU" altLang="en-US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ru-RU" altLang="en-US"/>
              <a:pPr lvl="0"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ставить" type="objOnly" preserve="1">
  <p:cSld name="Встави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0" y="2130425"/>
            <a:ext cx="12192000" cy="1470025"/>
          </a:xfrm>
        </p:spPr>
        <p:txBody>
          <a:bodyPr>
            <a:normAutofit/>
          </a:bodyPr>
          <a:lstStyle>
            <a:lvl1pPr>
              <a:defRPr sz="4400" b="1"/>
            </a:lvl1pPr>
          </a:lstStyle>
          <a:p>
            <a:pPr lvl="0">
              <a:defRPr/>
            </a:pPr>
            <a:r>
              <a:rPr lang="ru-RU" altLang="en-US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CA348888-F454-4AD2-BA62-3AF29D9807C0}" type="datetime1">
              <a:rPr lang="ru-RU" altLang="en-US"/>
              <a:pPr lvl="0">
                <a:defRPr/>
              </a:pPr>
              <a:t>29.05.2020</a:t>
            </a:fld>
            <a:endParaRPr lang="ru-RU" altLang="en-US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ru-RU" altLang="en-US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ru-RU" altLang="en-US"/>
              <a:pPr lvl="0"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главление" type="clipArtAndTx" preserve="1">
  <p:cSld name="Оглавл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609599" y="274638"/>
            <a:ext cx="10972798" cy="1143000"/>
          </a:xfrm>
        </p:spPr>
        <p:txBody>
          <a:bodyPr/>
          <a:lstStyle>
            <a:lvl1pPr>
              <a:defRPr/>
            </a:lvl1pPr>
          </a:lstStyle>
          <a:p>
            <a:pPr lvl="0">
              <a:defRPr/>
            </a:pPr>
            <a:r>
              <a:rPr lang="ru-RU" altLang="en-US"/>
              <a:t>Образец заголовка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4" hasCustomPrompt="1"/>
          </p:nvPr>
        </p:nvSpPr>
        <p:spPr>
          <a:xfrm>
            <a:off x="2857477" y="2214563"/>
            <a:ext cx="6477021" cy="3214687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>
              <a:defRPr/>
            </a:pPr>
            <a:r>
              <a:rPr lang="ru-RU" altLang="en-US"/>
              <a:t>Введение</a:t>
            </a:r>
          </a:p>
          <a:p>
            <a:pPr lvl="0">
              <a:defRPr/>
            </a:pPr>
            <a:r>
              <a:rPr lang="ru-RU" altLang="en-US"/>
              <a:t>Основной текст 1</a:t>
            </a:r>
          </a:p>
          <a:p>
            <a:pPr lvl="0">
              <a:defRPr/>
            </a:pPr>
            <a:r>
              <a:rPr lang="ru-RU" altLang="en-US"/>
              <a:t>Основной текст 2</a:t>
            </a:r>
          </a:p>
          <a:p>
            <a:pPr lvl="0">
              <a:defRPr/>
            </a:pPr>
            <a:r>
              <a:rPr lang="ru-RU" altLang="en-US"/>
              <a:t>Основной текст 3</a:t>
            </a:r>
          </a:p>
          <a:p>
            <a:pPr lvl="0">
              <a:defRPr/>
            </a:pPr>
            <a:r>
              <a:rPr lang="ru-RU" altLang="en-US"/>
              <a:t>Заключение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56FEC12-A4C9-4837-AF94-AD867782C04C}" type="datetime1">
              <a:rPr lang="ru-RU" altLang="en-US"/>
              <a:pPr lvl="0">
                <a:defRPr/>
              </a:pPr>
              <a:t>29.05.2020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ru-RU" altLang="en-US"/>
              <a:pPr lvl="0"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199" y="274638"/>
            <a:ext cx="2743199" cy="5851525"/>
          </a:xfrm>
        </p:spPr>
        <p:txBody>
          <a:bodyPr vert="eaVert"/>
          <a:lstStyle/>
          <a:p>
            <a:pPr lvl="0">
              <a:defRPr/>
            </a:pPr>
            <a:r>
              <a:rPr lang="ru-RU" altLang="en-US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599" y="274638"/>
            <a:ext cx="8026399" cy="5851525"/>
          </a:xfrm>
        </p:spPr>
        <p:txBody>
          <a:bodyPr vert="eaVert"/>
          <a:lstStyle/>
          <a:p>
            <a:pPr lvl="0">
              <a:defRPr/>
            </a:pPr>
            <a:r>
              <a:rPr lang="ru-RU" altLang="en-US"/>
              <a:t>Образец текста</a:t>
            </a:r>
          </a:p>
          <a:p>
            <a:pPr lvl="1">
              <a:defRPr/>
            </a:pPr>
            <a:r>
              <a:rPr lang="ru-RU" altLang="en-US"/>
              <a:t>Второй уровень</a:t>
            </a:r>
          </a:p>
          <a:p>
            <a:pPr lvl="2">
              <a:defRPr/>
            </a:pPr>
            <a:r>
              <a:rPr lang="ru-RU" altLang="en-US"/>
              <a:t>Третий уровень</a:t>
            </a:r>
          </a:p>
          <a:p>
            <a:pPr lvl="3">
              <a:defRPr/>
            </a:pPr>
            <a:r>
              <a:rPr lang="ru-RU" altLang="en-US"/>
              <a:t>Четвертый уровень</a:t>
            </a:r>
          </a:p>
          <a:p>
            <a:pPr lvl="4">
              <a:defRPr/>
            </a:pPr>
            <a:r>
              <a:rPr lang="ru-RU" altLang="en-US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57F84A3-4F29-4053-ACFD-1BAF2D3F140C}" type="datetime1">
              <a:rPr lang="ru-RU" altLang="en-US"/>
              <a:pPr lvl="0">
                <a:defRPr/>
              </a:pPr>
              <a:t>29.05.2020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ru-RU" altLang="en-US"/>
              <a:pPr lvl="0"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Thinkfree Office">
    <p:bg>
      <p:bgPr>
        <a:blipFill dpi="0" rotWithShape="1">
          <a:blip r:embed="rId14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274638"/>
            <a:ext cx="10972798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/>
            </a:pPr>
            <a:r>
              <a:rPr lang="ru-RU" altLang="en-US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599" y="1600200"/>
            <a:ext cx="10972798" cy="4525963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ru-RU" altLang="en-US"/>
              <a:t>Образец текста</a:t>
            </a:r>
          </a:p>
          <a:p>
            <a:pPr lvl="1">
              <a:defRPr/>
            </a:pPr>
            <a:r>
              <a:rPr lang="ru-RU" altLang="en-US"/>
              <a:t>Второй уровень</a:t>
            </a:r>
          </a:p>
          <a:p>
            <a:pPr lvl="2">
              <a:defRPr/>
            </a:pPr>
            <a:r>
              <a:rPr lang="ru-RU" altLang="en-US"/>
              <a:t>Третий уровень</a:t>
            </a:r>
          </a:p>
          <a:p>
            <a:pPr lvl="3">
              <a:defRPr/>
            </a:pPr>
            <a:r>
              <a:rPr lang="ru-RU" altLang="en-US"/>
              <a:t>Четвертый уровень</a:t>
            </a:r>
          </a:p>
          <a:p>
            <a:pPr lvl="4">
              <a:defRPr/>
            </a:pPr>
            <a:r>
              <a:rPr lang="ru-RU" altLang="en-US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D422D86A-5F52-4165-8473-F1B836277586}" type="datetime1">
              <a:rPr lang="ru-RU" altLang="en-US"/>
              <a:pPr lvl="0">
                <a:defRPr/>
              </a:pPr>
              <a:t>29.05.2020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599" y="6356350"/>
            <a:ext cx="3860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AD22CD3B-FDDF-4998-970C-76E6E0BEC65F}" type="slidenum">
              <a:rPr lang="ru-RU" altLang="en-US"/>
              <a:pPr lvl="0">
                <a:defRPr/>
              </a:pPr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  <p:sldLayoutId id="2147483766" r:id="rId12"/>
  </p:sldLayoutIdLst>
  <p:transition/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rtl="0" eaLnBrk="1" latinLnBrk="1" hangingPunct="1">
        <a:defRPr>
          <a:solidFill>
            <a:schemeClr val="tx2"/>
          </a:solidFill>
        </a:defRPr>
      </a:lvl2pPr>
      <a:lvl3pPr rtl="0" eaLnBrk="1" latinLnBrk="1" hangingPunct="1">
        <a:defRPr>
          <a:solidFill>
            <a:schemeClr val="tx2"/>
          </a:solidFill>
        </a:defRPr>
      </a:lvl3pPr>
      <a:lvl4pPr rtl="0" eaLnBrk="1" latinLnBrk="1" hangingPunct="1">
        <a:defRPr>
          <a:solidFill>
            <a:schemeClr val="tx2"/>
          </a:solidFill>
        </a:defRPr>
      </a:lvl4pPr>
      <a:lvl5pPr rtl="0" eaLnBrk="1" latinLnBrk="1" hangingPunct="1">
        <a:defRPr>
          <a:solidFill>
            <a:schemeClr val="tx2"/>
          </a:solidFill>
        </a:defRPr>
      </a:lvl5pPr>
      <a:lvl6pPr rtl="0" eaLnBrk="1" latinLnBrk="1" hangingPunct="1">
        <a:defRPr>
          <a:solidFill>
            <a:schemeClr val="tx2"/>
          </a:solidFill>
        </a:defRPr>
      </a:lvl6pPr>
      <a:lvl7pPr rtl="0" eaLnBrk="1" latinLnBrk="1" hangingPunct="1">
        <a:defRPr>
          <a:solidFill>
            <a:schemeClr val="tx2"/>
          </a:solidFill>
        </a:defRPr>
      </a:lvl7pPr>
      <a:lvl8pPr rtl="0" eaLnBrk="1" latinLnBrk="1" hangingPunct="1">
        <a:defRPr>
          <a:solidFill>
            <a:schemeClr val="tx2"/>
          </a:solidFill>
        </a:defRPr>
      </a:lvl8pPr>
      <a:lvl9pPr rtl="0"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8" y="548600"/>
            <a:ext cx="11391139" cy="5644174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altLang="en-US" b="1" i="1" dirty="0">
                <a:ln w="19050" cap="flat" cmpd="sng" algn="ctr">
                  <a:solidFill>
                    <a:schemeClr val="lt1"/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  <a:latin typeface="Comic Sans MS" pitchFamily="66" charset="0"/>
              </a:rPr>
              <a:t>Здравствуйте</a:t>
            </a:r>
            <a:r>
              <a:rPr lang="en-US" altLang="ru-RU" b="1" i="1" dirty="0">
                <a:ln w="19050" cap="flat" cmpd="sng" algn="ctr">
                  <a:solidFill>
                    <a:schemeClr val="lt1"/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  <a:latin typeface="Comic Sans MS" pitchFamily="66" charset="0"/>
              </a:rPr>
              <a:t>!</a:t>
            </a:r>
            <a:r>
              <a:rPr lang="ru-RU" altLang="en-US" b="1" i="1" dirty="0">
                <a:ln w="19050" cap="flat" cmpd="sng" algn="ctr">
                  <a:solidFill>
                    <a:schemeClr val="lt1"/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  <a:latin typeface="Comic Sans MS" pitchFamily="66" charset="0"/>
              </a:rPr>
              <a:t> </a:t>
            </a:r>
          </a:p>
          <a:p>
            <a:pPr algn="ctr">
              <a:defRPr/>
            </a:pPr>
            <a:r>
              <a:rPr lang="ru-RU" altLang="en-US" b="1" i="1" dirty="0" smtClean="0">
                <a:ln w="19050" cap="flat" cmpd="sng" algn="ctr">
                  <a:solidFill>
                    <a:schemeClr val="lt1"/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  <a:latin typeface="Comic Sans MS" pitchFamily="66" charset="0"/>
              </a:rPr>
              <a:t>Давайте</a:t>
            </a:r>
            <a:r>
              <a:rPr lang="en-US" altLang="ru-RU" b="1" i="1" dirty="0">
                <a:ln w="19050" cap="flat" cmpd="sng" algn="ctr">
                  <a:solidFill>
                    <a:schemeClr val="lt1"/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  <a:latin typeface="Comic Sans MS" pitchFamily="66" charset="0"/>
              </a:rPr>
              <a:t>,</a:t>
            </a:r>
            <a:r>
              <a:rPr lang="ru-RU" altLang="en-US" b="1" i="1" dirty="0">
                <a:ln w="19050" cap="flat" cmpd="sng" algn="ctr">
                  <a:solidFill>
                    <a:schemeClr val="lt1"/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  <a:latin typeface="Comic Sans MS" pitchFamily="66" charset="0"/>
              </a:rPr>
              <a:t> познакомимся</a:t>
            </a:r>
            <a:r>
              <a:rPr lang="en-US" altLang="ru-RU" b="1" i="1" dirty="0">
                <a:ln w="19050" cap="flat" cmpd="sng" algn="ctr">
                  <a:solidFill>
                    <a:schemeClr val="lt1"/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  <a:latin typeface="Comic Sans MS" pitchFamily="66" charset="0"/>
              </a:rPr>
              <a:t>.</a:t>
            </a:r>
          </a:p>
          <a:p>
            <a:pPr algn="ctr">
              <a:defRPr/>
            </a:pPr>
            <a:endParaRPr lang="ru-RU" altLang="en-US" b="1" i="1" dirty="0">
              <a:ln w="19050" cap="flat" cmpd="sng" algn="ctr">
                <a:solidFill>
                  <a:schemeClr val="lt1"/>
                </a:solidFill>
                <a:prstDash val="solid"/>
                <a:round/>
              </a:ln>
              <a:solidFill>
                <a:srgbClr val="002060"/>
              </a:solidFill>
              <a:effectLst>
                <a:outerShdw blurRad="38100" dist="25400" dir="5400000" rotWithShape="0">
                  <a:srgbClr val="000000">
                    <a:alpha val="75000"/>
                  </a:srgbClr>
                </a:outerShdw>
              </a:effectLst>
              <a:latin typeface="Comic Sans MS" pitchFamily="66" charset="0"/>
            </a:endParaRPr>
          </a:p>
          <a:p>
            <a:pPr algn="ctr">
              <a:defRPr/>
            </a:pPr>
            <a:r>
              <a:rPr lang="ru-RU" altLang="en-US" b="1" i="1" dirty="0">
                <a:ln w="19050" cap="flat" cmpd="sng" algn="ctr">
                  <a:solidFill>
                    <a:schemeClr val="lt1"/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  <a:latin typeface="Comic Sans MS" pitchFamily="66" charset="0"/>
              </a:rPr>
              <a:t>ГБУ ВЦСОН</a:t>
            </a:r>
          </a:p>
          <a:p>
            <a:pPr algn="ctr">
              <a:defRPr/>
            </a:pPr>
            <a:r>
              <a:rPr lang="ru-RU" altLang="en-US" b="1" i="1" dirty="0">
                <a:ln w="19050" cap="flat" cmpd="sng" algn="ctr">
                  <a:solidFill>
                    <a:schemeClr val="lt1"/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  <a:latin typeface="Comic Sans MS" pitchFamily="66" charset="0"/>
              </a:rPr>
              <a:t>Отделение </a:t>
            </a:r>
            <a:r>
              <a:rPr lang="ru-RU" altLang="en-US" b="1" i="1" dirty="0" smtClean="0">
                <a:ln w="19050" cap="flat" cmpd="sng" algn="ctr">
                  <a:solidFill>
                    <a:schemeClr val="lt1"/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  <a:latin typeface="Comic Sans MS" pitchFamily="66" charset="0"/>
              </a:rPr>
              <a:t>психолого-педагогической </a:t>
            </a:r>
            <a:endParaRPr lang="ru-RU" altLang="en-US" b="1" i="1" dirty="0">
              <a:ln w="19050" cap="flat" cmpd="sng" algn="ctr">
                <a:solidFill>
                  <a:schemeClr val="lt1"/>
                </a:solidFill>
                <a:prstDash val="solid"/>
                <a:round/>
              </a:ln>
              <a:solidFill>
                <a:srgbClr val="002060"/>
              </a:solidFill>
              <a:effectLst>
                <a:outerShdw blurRad="38100" dist="25400" dir="5400000" rotWithShape="0">
                  <a:srgbClr val="000000">
                    <a:alpha val="75000"/>
                  </a:srgbClr>
                </a:outerShdw>
              </a:effectLst>
              <a:latin typeface="Comic Sans MS" pitchFamily="66" charset="0"/>
            </a:endParaRPr>
          </a:p>
          <a:p>
            <a:pPr algn="ctr">
              <a:defRPr/>
            </a:pPr>
            <a:r>
              <a:rPr lang="ru-RU" altLang="en-US" b="1" i="1" dirty="0">
                <a:ln w="19050" cap="flat" cmpd="sng" algn="ctr">
                  <a:solidFill>
                    <a:schemeClr val="lt1"/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  <a:latin typeface="Comic Sans MS" pitchFamily="66" charset="0"/>
              </a:rPr>
              <a:t>помощи</a:t>
            </a:r>
          </a:p>
          <a:p>
            <a:pPr algn="ctr">
              <a:defRPr/>
            </a:pPr>
            <a:endParaRPr lang="ru-RU" altLang="en-US" dirty="0">
              <a:ln w="19050" cap="flat" cmpd="sng" algn="ctr">
                <a:solidFill>
                  <a:schemeClr val="lt1"/>
                </a:solidFill>
                <a:prstDash val="solid"/>
                <a:round/>
              </a:ln>
              <a:solidFill>
                <a:srgbClr val="0000FF"/>
              </a:solidFill>
              <a:effectLst>
                <a:outerShdw blurRad="38100" dist="25400" dir="5400000" rotWithShape="0">
                  <a:srgbClr val="000000">
                    <a:alpha val="75000"/>
                  </a:srgbClr>
                </a:outerShdw>
              </a:effectLst>
            </a:endParaRPr>
          </a:p>
          <a:p>
            <a:pPr algn="ctr">
              <a:buNone/>
              <a:defRPr/>
            </a:pPr>
            <a:r>
              <a:rPr lang="ru-RU" sz="3200" dirty="0">
                <a:solidFill>
                  <a:srgbClr val="0000FF"/>
                </a:solidFill>
              </a:rPr>
              <a:t>г. Волжский, ул. </a:t>
            </a:r>
            <a:r>
              <a:rPr lang="ru-RU" sz="3200" dirty="0" smtClean="0">
                <a:solidFill>
                  <a:srgbClr val="0000FF"/>
                </a:solidFill>
              </a:rPr>
              <a:t>Карбышева,82</a:t>
            </a:r>
            <a:endParaRPr lang="ru-RU" sz="3200" dirty="0">
              <a:solidFill>
                <a:srgbClr val="0000FF"/>
              </a:solidFill>
            </a:endParaRPr>
          </a:p>
          <a:p>
            <a:pPr algn="ctr">
              <a:buNone/>
              <a:defRPr/>
            </a:pPr>
            <a:r>
              <a:rPr lang="ru-RU" sz="3200" dirty="0">
                <a:solidFill>
                  <a:srgbClr val="0000FF"/>
                </a:solidFill>
              </a:rPr>
              <a:t>Тел. 8 961 082 01 </a:t>
            </a:r>
            <a:r>
              <a:rPr lang="ru-RU" sz="3200" dirty="0" smtClean="0">
                <a:solidFill>
                  <a:srgbClr val="0000FF"/>
                </a:solidFill>
              </a:rPr>
              <a:t>34,  </a:t>
            </a:r>
            <a:r>
              <a:rPr lang="ru-RU" sz="3200" dirty="0">
                <a:solidFill>
                  <a:srgbClr val="0000FF"/>
                </a:solidFill>
              </a:rPr>
              <a:t>8 961 667 81 89</a:t>
            </a:r>
          </a:p>
          <a:p>
            <a:pPr algn="ctr">
              <a:defRPr/>
            </a:pPr>
            <a:endParaRPr lang="ru-RU" altLang="en-US" dirty="0">
              <a:ln w="19050" cap="flat" cmpd="sng" algn="ctr">
                <a:solidFill>
                  <a:schemeClr val="lt1"/>
                </a:solidFill>
                <a:prstDash val="solid"/>
                <a:round/>
              </a:ln>
              <a:solidFill>
                <a:srgbClr val="FF0000"/>
              </a:solidFill>
              <a:effectLst>
                <a:outerShdw blurRad="38100" dist="25400" dir="5400000" rotWithShape="0">
                  <a:srgbClr val="000000">
                    <a:alpha val="75000"/>
                  </a:srgbClr>
                </a:outerShdw>
              </a:effectLst>
            </a:endParaRPr>
          </a:p>
        </p:txBody>
      </p:sp>
      <p:pic>
        <p:nvPicPr>
          <p:cNvPr id="4" name="Содержимое 3" descr="Solnysko.gif"/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tretch>
            <a:fillRect/>
          </a:stretch>
        </p:blipFill>
        <p:spPr>
          <a:xfrm>
            <a:off x="263271" y="0"/>
            <a:ext cx="3168396" cy="3168396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0" fill="hold">
                                          <p:stCondLst>
                                            <p:cond delay="3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Pictures\Рисунок1.jpg"/>
          <p:cNvPicPr>
            <a:picLocks noChangeAspect="1" noChangeArrowheads="1"/>
          </p:cNvPicPr>
          <p:nvPr/>
        </p:nvPicPr>
        <p:blipFill rotWithShape="1">
          <a:blip r:embed="rId2" cstate="print"/>
          <a:srcRect/>
          <a:stretch>
            <a:fillRect/>
          </a:stretch>
        </p:blipFill>
        <p:spPr>
          <a:xfrm>
            <a:off x="71438" y="0"/>
            <a:ext cx="12192000" cy="6858000"/>
          </a:xfrm>
          <a:prstGeom prst="rect">
            <a:avLst/>
          </a:prstGeom>
          <a:noFill/>
        </p:spPr>
      </p:pic>
      <p:sp>
        <p:nvSpPr>
          <p:cNvPr id="2053" name="Rectangle 5"/>
          <p:cNvSpPr>
            <a:spLocks noChangeArrowheads="1"/>
          </p:cNvSpPr>
          <p:nvPr/>
        </p:nvSpPr>
        <p:spPr>
          <a:xfrm>
            <a:off x="6167438" y="1017179"/>
            <a:ext cx="5484433" cy="485394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ru-RU" sz="2400" b="0" i="1" u="none" strike="noStrike" cap="none" normalizeH="0" baseline="0" dirty="0">
                <a:solidFill>
                  <a:srgbClr val="0070C0"/>
                </a:solidFill>
                <a:effectLst/>
                <a:latin typeface="Comic Sans MS"/>
                <a:ea typeface="Times New Roman"/>
                <a:cs typeface="Arial"/>
              </a:rPr>
              <a:t>Кто из нас не мечтает, чтобы сказка стала реальностью. </a:t>
            </a:r>
          </a:p>
          <a:p>
            <a:pPr marL="0" marR="0" lvl="0" indent="0" algn="ctr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ru-RU" sz="2400" b="0" i="1" u="none" strike="noStrike" cap="none" normalizeH="0" baseline="0" dirty="0">
                <a:solidFill>
                  <a:srgbClr val="0070C0"/>
                </a:solidFill>
                <a:effectLst/>
                <a:latin typeface="Comic Sans MS"/>
                <a:ea typeface="Times New Roman"/>
                <a:cs typeface="Arial"/>
              </a:rPr>
              <a:t>Однако, порой человек даже не знает сюжет своей личной сказки! </a:t>
            </a:r>
          </a:p>
          <a:p>
            <a:pPr marL="0" marR="0" lvl="0" indent="0" algn="ctr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ru-RU" sz="2400" b="0" i="1" u="none" strike="noStrike" cap="none" normalizeH="0" baseline="0" dirty="0">
                <a:solidFill>
                  <a:srgbClr val="0070C0"/>
                </a:solidFill>
                <a:effectLst/>
                <a:latin typeface="Comic Sans MS"/>
                <a:ea typeface="Times New Roman"/>
                <a:cs typeface="Arial"/>
              </a:rPr>
              <a:t>А ведь каждый может стать своим личным сказочником-волшебником и научиться свою собственную жизнь превращать в сказку. </a:t>
            </a:r>
          </a:p>
          <a:p>
            <a:pPr marL="0" marR="0" lvl="0" indent="0" algn="ctr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ru-RU" sz="2400" b="0" i="1" u="none" strike="noStrike" cap="none" normalizeH="0" baseline="0" dirty="0">
                <a:solidFill>
                  <a:srgbClr val="0070C0"/>
                </a:solidFill>
                <a:effectLst/>
                <a:latin typeface="Comic Sans MS"/>
                <a:ea typeface="Times New Roman"/>
                <a:cs typeface="Arial"/>
              </a:rPr>
              <a:t>Как это возможно? </a:t>
            </a:r>
          </a:p>
          <a:p>
            <a:pPr marL="0" marR="0" lvl="0" indent="0" algn="ctr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ru-RU" sz="2400" b="0" i="1" u="none" strike="noStrike" cap="none" normalizeH="0" baseline="0" dirty="0">
                <a:solidFill>
                  <a:srgbClr val="0070C0"/>
                </a:solidFill>
                <a:effectLst/>
                <a:latin typeface="Comic Sans MS"/>
                <a:ea typeface="Times New Roman"/>
                <a:cs typeface="Arial"/>
              </a:rPr>
              <a:t>Легко!</a:t>
            </a:r>
          </a:p>
          <a:p>
            <a:pPr marL="0" marR="0" lvl="0" indent="0" algn="ctr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ru-RU" sz="2400" i="1" dirty="0">
              <a:solidFill>
                <a:srgbClr val="0070C0"/>
              </a:solidFill>
              <a:latin typeface="Comic Sans MS"/>
              <a:cs typeface="Arial"/>
            </a:endParaRPr>
          </a:p>
          <a:p>
            <a:pPr marL="0" marR="0" lvl="0" indent="0" algn="ctr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ru-RU" sz="2400" b="0" i="1" u="none" strike="noStrike" cap="none" normalizeH="0" baseline="0" dirty="0">
                <a:solidFill>
                  <a:srgbClr val="0070C0"/>
                </a:solidFill>
                <a:effectLst/>
                <a:latin typeface="Comic Sans MS"/>
                <a:cs typeface="Arial"/>
              </a:rPr>
              <a:t>Воспользуйтесь услугами наших психологов!!!</a:t>
            </a:r>
            <a:endParaRPr kumimoji="0" lang="ru-RU" sz="2400" b="0" i="1" u="none" strike="noStrike" cap="none" normalizeH="0" baseline="0" dirty="0">
              <a:solidFill>
                <a:srgbClr val="0070C0"/>
              </a:solidFill>
              <a:latin typeface="Comic Sans MS"/>
              <a:cs typeface="Arial"/>
            </a:endParaRPr>
          </a:p>
        </p:txBody>
      </p:sp>
      <p:pic>
        <p:nvPicPr>
          <p:cNvPr id="2054" name="Picture 6" descr="C:\Users\user\Pictures\image (1).jpg"/>
          <p:cNvPicPr>
            <a:picLocks noChangeAspect="1" noChangeArrowheads="1"/>
          </p:cNvPicPr>
          <p:nvPr/>
        </p:nvPicPr>
        <p:blipFill rotWithShape="1">
          <a:blip r:embed="rId3" cstate="print"/>
          <a:srcRect/>
          <a:stretch>
            <a:fillRect/>
          </a:stretch>
        </p:blipFill>
        <p:spPr>
          <a:xfrm>
            <a:off x="623240" y="830418"/>
            <a:ext cx="5040700" cy="504070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9904" y="260604"/>
            <a:ext cx="10972798" cy="2168264"/>
          </a:xfrm>
        </p:spPr>
        <p:txBody>
          <a:bodyPr anchor="t">
            <a:normAutofit/>
          </a:bodyPr>
          <a:lstStyle/>
          <a:p>
            <a:pPr algn="ctr">
              <a:defRPr/>
            </a:pPr>
            <a:r>
              <a:rPr lang="ru-RU" altLang="en-US" dirty="0">
                <a:ln w="12700" cap="flat" cmpd="sng" algn="ctr">
                  <a:solidFill>
                    <a:schemeClr val="accent3"/>
                  </a:solidFill>
                  <a:prstDash val="sysDot"/>
                  <a:round/>
                </a:ln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50000"/>
                    </a:schemeClr>
                  </a:glow>
                </a:effectLst>
                <a:latin typeface="Comic Sans MS"/>
              </a:rPr>
              <a:t>Отделение </a:t>
            </a:r>
          </a:p>
          <a:p>
            <a:pPr marL="0" marR="0" lvl="0" indent="269875" algn="ctr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lang="ru-RU" altLang="en-US" dirty="0">
                <a:ln w="12700" cap="flat" cmpd="sng" algn="ctr">
                  <a:solidFill>
                    <a:schemeClr val="accent3"/>
                  </a:solidFill>
                  <a:prstDash val="sysDot"/>
                  <a:round/>
                </a:ln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50000"/>
                    </a:schemeClr>
                  </a:glow>
                </a:effectLst>
                <a:latin typeface="Comic Sans MS"/>
              </a:rPr>
              <a:t>психолого</a:t>
            </a:r>
            <a:r>
              <a:rPr lang="en-US" altLang="ru-RU" dirty="0">
                <a:ln w="12700" cap="flat" cmpd="sng" algn="ctr">
                  <a:solidFill>
                    <a:schemeClr val="accent3"/>
                  </a:solidFill>
                  <a:prstDash val="sysDot"/>
                  <a:round/>
                </a:ln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50000"/>
                    </a:schemeClr>
                  </a:glow>
                </a:effectLst>
                <a:latin typeface="Comic Sans MS"/>
              </a:rPr>
              <a:t>-</a:t>
            </a:r>
            <a:r>
              <a:rPr lang="ru-RU" altLang="en-US" dirty="0">
                <a:ln w="12700" cap="flat" cmpd="sng" algn="ctr">
                  <a:solidFill>
                    <a:schemeClr val="accent3"/>
                  </a:solidFill>
                  <a:prstDash val="sysDot"/>
                  <a:round/>
                </a:ln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50000"/>
                    </a:schemeClr>
                  </a:glow>
                </a:effectLst>
                <a:latin typeface="Comic Sans MS"/>
              </a:rPr>
              <a:t>педагогической </a:t>
            </a:r>
            <a:r>
              <a:rPr lang="ru-RU" altLang="en-US" dirty="0" smtClean="0">
                <a:ln w="12700" cap="flat" cmpd="sng" algn="ctr">
                  <a:solidFill>
                    <a:schemeClr val="accent3"/>
                  </a:solidFill>
                  <a:prstDash val="sysDot"/>
                  <a:round/>
                </a:ln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50000"/>
                    </a:schemeClr>
                  </a:glow>
                </a:effectLst>
                <a:latin typeface="Comic Sans MS"/>
              </a:rPr>
              <a:t>помощи</a:t>
            </a:r>
            <a:br>
              <a:rPr lang="ru-RU" altLang="en-US" dirty="0" smtClean="0">
                <a:ln w="12700" cap="flat" cmpd="sng" algn="ctr">
                  <a:solidFill>
                    <a:schemeClr val="accent3"/>
                  </a:solidFill>
                  <a:prstDash val="sysDot"/>
                  <a:round/>
                </a:ln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50000"/>
                    </a:schemeClr>
                  </a:glow>
                </a:effectLst>
                <a:latin typeface="Comic Sans MS"/>
              </a:rPr>
            </a:br>
            <a:r>
              <a:rPr lang="ru-RU" altLang="en-US" dirty="0" smtClean="0">
                <a:ln w="12700" cap="flat" cmpd="sng" algn="ctr">
                  <a:solidFill>
                    <a:schemeClr val="accent3"/>
                  </a:solidFill>
                  <a:prstDash val="sysDot"/>
                  <a:round/>
                </a:ln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50000"/>
                    </a:schemeClr>
                  </a:glow>
                </a:effectLst>
                <a:latin typeface="Comic Sans MS"/>
              </a:rPr>
              <a:t>предлагает:</a:t>
            </a:r>
            <a:endParaRPr lang="ru-RU" dirty="0">
              <a:ln w="12700" cap="flat" cmpd="sng" algn="ctr">
                <a:solidFill>
                  <a:schemeClr val="accent3"/>
                </a:solidFill>
                <a:prstDash val="sysDot"/>
                <a:round/>
              </a:ln>
              <a:solidFill>
                <a:srgbClr val="0000FF"/>
              </a:solidFill>
              <a:effectLst>
                <a:glow rad="63500">
                  <a:schemeClr val="accent3">
                    <a:satMod val="175000"/>
                    <a:alpha val="50000"/>
                  </a:schemeClr>
                </a:glow>
              </a:effectLst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609599" y="2428868"/>
            <a:ext cx="10972798" cy="3571901"/>
          </a:xfrm>
        </p:spPr>
        <p:txBody>
          <a:bodyPr>
            <a:normAutofit/>
          </a:bodyPr>
          <a:lstStyle/>
          <a:p>
            <a:pPr algn="ctr">
              <a:buNone/>
              <a:defRPr/>
            </a:pPr>
            <a:endParaRPr lang="ru-RU" sz="1400" dirty="0"/>
          </a:p>
          <a:p>
            <a:pPr>
              <a:buNone/>
              <a:defRPr/>
            </a:pPr>
            <a:r>
              <a:rPr lang="ru-RU" sz="2800" dirty="0"/>
              <a:t>Детские развивающие,  коррекционные, </a:t>
            </a:r>
          </a:p>
          <a:p>
            <a:pPr>
              <a:buNone/>
              <a:defRPr/>
            </a:pPr>
            <a:r>
              <a:rPr lang="ru-RU" sz="2800" dirty="0"/>
              <a:t>логопедические группы  </a:t>
            </a:r>
          </a:p>
          <a:p>
            <a:pPr>
              <a:buNone/>
              <a:defRPr/>
            </a:pPr>
            <a:r>
              <a:rPr lang="ru-RU" sz="2800" dirty="0"/>
              <a:t>Подростковые тренинги</a:t>
            </a:r>
          </a:p>
          <a:p>
            <a:pPr>
              <a:buNone/>
              <a:defRPr/>
            </a:pPr>
            <a:r>
              <a:rPr lang="ru-RU" sz="2800" dirty="0"/>
              <a:t>Семейные консультации</a:t>
            </a:r>
          </a:p>
          <a:p>
            <a:pPr>
              <a:buNone/>
              <a:defRPr/>
            </a:pPr>
            <a:r>
              <a:rPr lang="ru-RU" sz="2800" dirty="0" smtClean="0"/>
              <a:t>Подготовку </a:t>
            </a:r>
            <a:r>
              <a:rPr lang="ru-RU" sz="2800" dirty="0"/>
              <a:t>к школе</a:t>
            </a:r>
          </a:p>
          <a:p>
            <a:pPr>
              <a:buNone/>
              <a:defRPr/>
            </a:pPr>
            <a:r>
              <a:rPr lang="ru-RU" sz="2800" dirty="0" smtClean="0"/>
              <a:t>Диагностику профориентационной направленности</a:t>
            </a:r>
            <a:endParaRPr lang="ru-RU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0" fill="hold">
                                          <p:stCondLst>
                                            <p:cond delay="3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Pictures\Рисунок1.jpg"/>
          <p:cNvPicPr>
            <a:picLocks noChangeAspect="1" noChangeArrowheads="1"/>
          </p:cNvPicPr>
          <p:nvPr/>
        </p:nvPicPr>
        <p:blipFill rotWithShape="1">
          <a:blip r:embed="rId2" cstate="print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18433" name="Rectangle 1"/>
          <p:cNvSpPr>
            <a:spLocks noChangeArrowheads="1"/>
          </p:cNvSpPr>
          <p:nvPr/>
        </p:nvSpPr>
        <p:spPr>
          <a:xfrm>
            <a:off x="623240" y="744855"/>
            <a:ext cx="6120850" cy="5262979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marL="0" marR="0" lvl="0" indent="342900" algn="just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tabLst>
                <a:tab pos="-685800" algn="l"/>
              </a:tabLst>
              <a:defRPr/>
            </a:pPr>
            <a:r>
              <a:rPr kumimoji="0" lang="ru-RU" sz="2400" b="0" i="1" u="none" strike="noStrike" cap="none" normalizeH="0" baseline="0" dirty="0">
                <a:solidFill>
                  <a:srgbClr val="0070C0"/>
                </a:solidFill>
                <a:effectLst/>
                <a:latin typeface="Comic Sans MS"/>
                <a:ea typeface="Times New Roman"/>
                <a:cs typeface="Arial"/>
              </a:rPr>
              <a:t>Каждому человеку  нужны любовь, радость, положительные эмоции, а также освобождение от той боли, которую он в себе носит. </a:t>
            </a:r>
          </a:p>
          <a:p>
            <a:pPr marL="0" marR="0" lvl="0" indent="342900" algn="just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tabLst>
                <a:tab pos="-685800" algn="l"/>
              </a:tabLst>
              <a:defRPr/>
            </a:pPr>
            <a:r>
              <a:rPr kumimoji="0" lang="ru-RU" altLang="en-US" sz="2400" b="0" i="1" u="none" strike="noStrike" cap="none" normalizeH="0" baseline="0" dirty="0">
                <a:solidFill>
                  <a:srgbClr val="0070C0"/>
                </a:solidFill>
                <a:effectLst/>
                <a:latin typeface="Comic Sans MS"/>
                <a:ea typeface="Times New Roman"/>
                <a:cs typeface="Arial"/>
              </a:rPr>
              <a:t>Иногда нам </a:t>
            </a:r>
            <a:r>
              <a:rPr kumimoji="0" lang="ru-RU" sz="2400" b="0" i="1" u="none" strike="noStrike" cap="none" normalizeH="0" baseline="0" dirty="0">
                <a:solidFill>
                  <a:srgbClr val="0070C0"/>
                </a:solidFill>
                <a:effectLst/>
                <a:latin typeface="Comic Sans MS"/>
                <a:ea typeface="Times New Roman"/>
                <a:cs typeface="Arial"/>
              </a:rPr>
              <a:t>не хватает любви, мира и гармонии во взаимоотношениях. Мы предлагаем вам посмотреть на себя с любовью и с тем же чувством посмотреть на окружающих. </a:t>
            </a:r>
            <a:r>
              <a:rPr kumimoji="0" lang="ru-RU" sz="2400" b="0" i="1" u="none" strike="noStrike" cap="none" normalizeH="0" baseline="0" dirty="0" smtClean="0">
                <a:solidFill>
                  <a:srgbClr val="0070C0"/>
                </a:solidFill>
                <a:effectLst/>
                <a:latin typeface="Comic Sans MS"/>
                <a:ea typeface="Times New Roman"/>
                <a:cs typeface="Arial"/>
              </a:rPr>
              <a:t>Это </a:t>
            </a:r>
            <a:r>
              <a:rPr kumimoji="0" lang="ru-RU" sz="2400" b="0" i="1" u="none" strike="noStrike" cap="none" normalizeH="0" baseline="0" dirty="0">
                <a:solidFill>
                  <a:srgbClr val="0070C0"/>
                </a:solidFill>
                <a:effectLst/>
                <a:latin typeface="Comic Sans MS"/>
                <a:ea typeface="Times New Roman"/>
                <a:cs typeface="Arial"/>
              </a:rPr>
              <a:t>как раз то, чего не хватает в жизни и чему мы сможем  </a:t>
            </a:r>
            <a:r>
              <a:rPr kumimoji="0" lang="ru-RU" altLang="en-US" sz="2400" b="0" i="1" u="none" strike="noStrike" cap="none" normalizeH="0" baseline="0" dirty="0">
                <a:solidFill>
                  <a:srgbClr val="0070C0"/>
                </a:solidFill>
                <a:effectLst/>
                <a:latin typeface="Comic Sans MS"/>
                <a:ea typeface="Times New Roman"/>
                <a:cs typeface="Arial"/>
              </a:rPr>
              <a:t>в</a:t>
            </a:r>
            <a:r>
              <a:rPr kumimoji="0" lang="ru-RU" sz="2400" b="0" i="1" u="none" strike="noStrike" cap="none" normalizeH="0" baseline="0" dirty="0">
                <a:solidFill>
                  <a:srgbClr val="0070C0"/>
                </a:solidFill>
                <a:effectLst/>
                <a:latin typeface="Comic Sans MS"/>
                <a:ea typeface="Times New Roman"/>
                <a:cs typeface="Arial"/>
              </a:rPr>
              <a:t>ам помочь на индивидуальных встречах, на групповых занятиях  для детей </a:t>
            </a:r>
            <a:r>
              <a:rPr kumimoji="0" lang="ru-RU" altLang="en-US" sz="2400" b="0" i="1" u="none" strike="noStrike" cap="none" normalizeH="0" baseline="0" dirty="0">
                <a:solidFill>
                  <a:srgbClr val="0070C0"/>
                </a:solidFill>
                <a:effectLst/>
                <a:latin typeface="Comic Sans MS"/>
                <a:ea typeface="Times New Roman"/>
                <a:cs typeface="Arial"/>
              </a:rPr>
              <a:t>и</a:t>
            </a:r>
            <a:r>
              <a:rPr kumimoji="0" lang="ru-RU" sz="2400" b="0" i="1" u="none" strike="noStrike" cap="none" normalizeH="0" baseline="0" dirty="0">
                <a:solidFill>
                  <a:srgbClr val="0070C0"/>
                </a:solidFill>
                <a:effectLst/>
                <a:latin typeface="Comic Sans MS"/>
                <a:ea typeface="Times New Roman"/>
                <a:cs typeface="Arial"/>
              </a:rPr>
              <a:t>  на встречах  со взрослыми</a:t>
            </a:r>
            <a:r>
              <a:rPr kumimoji="0" lang="ru-RU" sz="2400" b="0" i="1" u="none" strike="noStrike" cap="none" normalizeH="0" baseline="0" dirty="0" smtClean="0">
                <a:solidFill>
                  <a:srgbClr val="0070C0"/>
                </a:solidFill>
                <a:effectLst/>
                <a:latin typeface="Comic Sans MS"/>
                <a:ea typeface="Times New Roman"/>
                <a:cs typeface="Arial"/>
              </a:rPr>
              <a:t>.</a:t>
            </a:r>
            <a:endParaRPr kumimoji="0" lang="ru-RU" sz="2400" b="0" i="1" u="none" strike="noStrike" cap="none" normalizeH="0" baseline="0" dirty="0">
              <a:solidFill>
                <a:srgbClr val="0070C0"/>
              </a:solidFill>
              <a:effectLst/>
              <a:latin typeface="Comic Sans MS"/>
              <a:ea typeface="Times New Roman"/>
              <a:cs typeface="Arial"/>
            </a:endParaRPr>
          </a:p>
        </p:txBody>
      </p:sp>
      <p:pic>
        <p:nvPicPr>
          <p:cNvPr id="18438" name="Picture 6" descr="C:\Users\user\Pictures\_origin_ (2).jpeg"/>
          <p:cNvPicPr>
            <a:picLocks noChangeAspect="1" noChangeArrowheads="1"/>
          </p:cNvPicPr>
          <p:nvPr/>
        </p:nvPicPr>
        <p:blipFill rotWithShape="1">
          <a:blip r:embed="rId3" cstate="print"/>
          <a:srcRect/>
          <a:stretch>
            <a:fillRect/>
          </a:stretch>
        </p:blipFill>
        <p:spPr>
          <a:xfrm>
            <a:off x="7392180" y="260560"/>
            <a:ext cx="4648200" cy="617834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Pictures\Рисунок1.jpg"/>
          <p:cNvPicPr>
            <a:picLocks noChangeAspect="1" noChangeArrowheads="1"/>
          </p:cNvPicPr>
          <p:nvPr/>
        </p:nvPicPr>
        <p:blipFill rotWithShape="1">
          <a:blip r:embed="rId2" cstate="print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17411" name="Rectangle 3"/>
          <p:cNvSpPr>
            <a:spLocks noChangeArrowheads="1"/>
          </p:cNvSpPr>
          <p:nvPr/>
        </p:nvSpPr>
        <p:spPr>
          <a:xfrm>
            <a:off x="5375910" y="847556"/>
            <a:ext cx="6336870" cy="4708981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tabLst>
                <a:tab pos="539750" algn="l"/>
                <a:tab pos="630238" algn="l"/>
              </a:tabLst>
              <a:defRPr/>
            </a:pPr>
            <a:endParaRPr kumimoji="0" lang="ru-RU" b="0" i="1" u="none" strike="noStrike" cap="none" normalizeH="0" baseline="0" dirty="0">
              <a:solidFill>
                <a:schemeClr val="tx2">
                  <a:lumMod val="50000"/>
                </a:schemeClr>
              </a:solidFill>
              <a:effectLst/>
              <a:latin typeface="Comic Sans MS"/>
              <a:ea typeface="Calibri"/>
              <a:cs typeface="Times New Roman"/>
            </a:endParaRPr>
          </a:p>
          <a:p>
            <a:pPr marL="0" marR="0" lvl="0" indent="0" algn="l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tabLst>
                <a:tab pos="539750" algn="l"/>
                <a:tab pos="630238" algn="l"/>
              </a:tabLst>
              <a:defRPr/>
            </a:pPr>
            <a:r>
              <a:rPr kumimoji="0" lang="ru-RU" sz="2200" b="0" i="1" u="none" strike="noStrike" cap="none" normalizeH="0" baseline="0" dirty="0">
                <a:solidFill>
                  <a:schemeClr val="tx1"/>
                </a:solidFill>
                <a:effectLst/>
                <a:latin typeface="Comic Sans MS"/>
                <a:ea typeface="Calibri"/>
                <a:cs typeface="Times New Roman"/>
              </a:rPr>
              <a:t>М</a:t>
            </a:r>
            <a:r>
              <a:rPr kumimoji="0" lang="ru-RU" altLang="en-US" sz="2200" b="0" i="1" u="none" strike="noStrike" cap="none" normalizeH="0" baseline="0" dirty="0">
                <a:solidFill>
                  <a:schemeClr val="tx1"/>
                </a:solidFill>
                <a:effectLst/>
                <a:latin typeface="Comic Sans MS"/>
                <a:ea typeface="Calibri"/>
                <a:cs typeface="Times New Roman"/>
              </a:rPr>
              <a:t>ы</a:t>
            </a:r>
            <a:r>
              <a:rPr kumimoji="0" lang="en-US" altLang="ru-RU" sz="2200" b="0" i="1" u="none" strike="noStrike" cap="none" normalizeH="0" baseline="0" dirty="0">
                <a:solidFill>
                  <a:schemeClr val="tx1"/>
                </a:solidFill>
                <a:effectLst/>
                <a:latin typeface="Comic Sans MS"/>
                <a:ea typeface="Calibri"/>
                <a:cs typeface="Times New Roman"/>
              </a:rPr>
              <a:t>,</a:t>
            </a:r>
            <a:r>
              <a:rPr kumimoji="0" lang="ru-RU" altLang="en-US" sz="2200" b="0" i="1" u="none" strike="noStrike" cap="none" normalizeH="0" baseline="0" dirty="0">
                <a:solidFill>
                  <a:schemeClr val="tx1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kumimoji="0" lang="ru-RU" sz="2200" b="0" i="1" u="none" strike="noStrike" cap="none" normalizeH="0" baseline="0" dirty="0">
                <a:solidFill>
                  <a:schemeClr val="tx1"/>
                </a:solidFill>
                <a:effectLst/>
                <a:latin typeface="Comic Sans MS"/>
                <a:ea typeface="Calibri"/>
                <a:cs typeface="Times New Roman"/>
              </a:rPr>
              <a:t>взрослые, оказываемся Всемогущими волшебниками,  показывающими, как надо с миром обращаться.  Наши улыбки, шлепки, поступки и слова оказываются путеводителями, которые закладывают картину Мира. </a:t>
            </a:r>
          </a:p>
          <a:p>
            <a:pPr marL="0" marR="0" lvl="0" indent="0" algn="l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tabLst>
                <a:tab pos="539750" algn="l"/>
                <a:tab pos="630238" algn="l"/>
              </a:tabLst>
              <a:defRPr/>
            </a:pPr>
            <a:endParaRPr kumimoji="0" lang="en-US" altLang="ru-RU" sz="2000" b="0" i="1" u="none" strike="noStrike" cap="none" normalizeH="0" baseline="0" dirty="0">
              <a:solidFill>
                <a:schemeClr val="tx2">
                  <a:lumMod val="50000"/>
                </a:schemeClr>
              </a:solidFill>
              <a:effectLst/>
              <a:latin typeface="Comic Sans MS"/>
              <a:ea typeface="Calibri"/>
              <a:cs typeface="Times New Roman"/>
            </a:endParaRPr>
          </a:p>
          <a:p>
            <a:pPr marL="0" marR="0" lvl="0" indent="0" algn="just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tabLst>
                <a:tab pos="539750" algn="l"/>
                <a:tab pos="630238" algn="l"/>
              </a:tabLst>
              <a:defRPr/>
            </a:pPr>
            <a:r>
              <a:rPr lang="ru-RU" sz="2000" i="1" dirty="0">
                <a:latin typeface="Comic Sans MS"/>
                <a:cs typeface="Times New Roman"/>
              </a:rPr>
              <a:t>Об этом </a:t>
            </a:r>
            <a:r>
              <a:rPr lang="ru-RU" altLang="en-US" sz="2000" i="1" dirty="0">
                <a:latin typeface="Comic Sans MS"/>
                <a:cs typeface="Times New Roman"/>
              </a:rPr>
              <a:t>и о много</a:t>
            </a:r>
            <a:r>
              <a:rPr lang="ru-RU" sz="2000" i="1" dirty="0">
                <a:latin typeface="Comic Sans MS"/>
                <a:cs typeface="Times New Roman"/>
              </a:rPr>
              <a:t>м</a:t>
            </a:r>
            <a:r>
              <a:rPr lang="ru-RU" altLang="en-US" sz="2000" i="1" dirty="0">
                <a:latin typeface="Comic Sans MS"/>
                <a:cs typeface="Times New Roman"/>
              </a:rPr>
              <a:t> другом м</a:t>
            </a:r>
            <a:r>
              <a:rPr lang="ru-RU" sz="2000" i="1" dirty="0">
                <a:latin typeface="Comic Sans MS"/>
                <a:cs typeface="Times New Roman"/>
              </a:rPr>
              <a:t>ы поговорим </a:t>
            </a:r>
            <a:r>
              <a:rPr lang="ru-RU" sz="2000" i="1" dirty="0" smtClean="0">
                <a:latin typeface="Comic Sans MS"/>
                <a:cs typeface="Times New Roman"/>
              </a:rPr>
              <a:t>с родителями на </a:t>
            </a:r>
            <a:r>
              <a:rPr lang="ru-RU" sz="2000" i="1" dirty="0">
                <a:latin typeface="Comic Sans MS"/>
                <a:cs typeface="Times New Roman"/>
              </a:rPr>
              <a:t>встречах </a:t>
            </a:r>
            <a:endParaRPr lang="ru-RU" altLang="en-US" sz="2000" i="1" dirty="0">
              <a:latin typeface="Comic Sans MS"/>
              <a:cs typeface="Times New Roman"/>
            </a:endParaRPr>
          </a:p>
          <a:p>
            <a:pPr marL="0" marR="0" lvl="0" indent="0" algn="ctr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tabLst>
                <a:tab pos="539750" algn="l"/>
                <a:tab pos="630238" algn="l"/>
              </a:tabLst>
              <a:defRPr/>
            </a:pPr>
            <a:r>
              <a:rPr lang="ru-RU" altLang="en-US" i="1" dirty="0">
                <a:solidFill>
                  <a:schemeClr val="accent6">
                    <a:lumMod val="50000"/>
                  </a:schemeClr>
                </a:solidFill>
                <a:latin typeface="Comic Sans MS"/>
                <a:cs typeface="Times New Roman"/>
              </a:rPr>
              <a:t>“</a:t>
            </a:r>
            <a:r>
              <a:rPr lang="ru-RU" sz="2400" i="1" dirty="0">
                <a:solidFill>
                  <a:srgbClr val="0000FF"/>
                </a:solidFill>
                <a:latin typeface="Comic Sans MS"/>
                <a:cs typeface="Times New Roman"/>
              </a:rPr>
              <a:t>Кнут и Пряник</a:t>
            </a:r>
            <a:r>
              <a:rPr lang="ru-RU" altLang="en-US" sz="2400" i="1" dirty="0">
                <a:solidFill>
                  <a:srgbClr val="0000FF"/>
                </a:solidFill>
                <a:latin typeface="Comic Sans MS"/>
                <a:cs typeface="Times New Roman"/>
              </a:rPr>
              <a:t> в воспитании“</a:t>
            </a:r>
          </a:p>
          <a:p>
            <a:pPr marL="0" marR="0" lvl="0" indent="0" algn="ctr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tabLst>
                <a:tab pos="539750" algn="l"/>
                <a:tab pos="630238" algn="l"/>
              </a:tabLst>
              <a:defRPr/>
            </a:pPr>
            <a:r>
              <a:rPr lang="ru-RU" altLang="en-US" sz="2400" i="1" dirty="0">
                <a:solidFill>
                  <a:srgbClr val="0000FF"/>
                </a:solidFill>
                <a:latin typeface="Comic Sans MS"/>
                <a:cs typeface="Times New Roman"/>
              </a:rPr>
              <a:t>“Как слушать ребенка и говорить с ним”</a:t>
            </a:r>
          </a:p>
          <a:p>
            <a:pPr marL="0" marR="0" lvl="0" indent="0" algn="ctr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tabLst>
                <a:tab pos="539750" algn="l"/>
                <a:tab pos="630238" algn="l"/>
              </a:tabLst>
              <a:defRPr/>
            </a:pPr>
            <a:r>
              <a:rPr lang="ru-RU" altLang="en-US" sz="2400" i="1" dirty="0">
                <a:solidFill>
                  <a:srgbClr val="0000FF"/>
                </a:solidFill>
                <a:latin typeface="Comic Sans MS"/>
                <a:cs typeface="Times New Roman"/>
              </a:rPr>
              <a:t>“Братики и сестренки”</a:t>
            </a:r>
            <a:endParaRPr lang="ru-RU" altLang="en-US" i="1" dirty="0">
              <a:solidFill>
                <a:schemeClr val="accent6">
                  <a:lumMod val="50000"/>
                </a:schemeClr>
              </a:solidFill>
              <a:latin typeface="Comic Sans MS"/>
              <a:cs typeface="Times New Roman"/>
            </a:endParaRPr>
          </a:p>
          <a:p>
            <a:pPr marL="0" marR="0" lvl="0" indent="0" algn="l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tabLst>
                <a:tab pos="539750" algn="l"/>
                <a:tab pos="630238" algn="l"/>
              </a:tabLst>
              <a:defRPr/>
            </a:pPr>
            <a:endParaRPr lang="ru-RU" altLang="en-US" i="1" dirty="0">
              <a:solidFill>
                <a:schemeClr val="accent6">
                  <a:lumMod val="50000"/>
                </a:schemeClr>
              </a:solidFill>
              <a:latin typeface="Comic Sans MS"/>
              <a:cs typeface="Times New Roman"/>
            </a:endParaRPr>
          </a:p>
        </p:txBody>
      </p:sp>
      <p:pic>
        <p:nvPicPr>
          <p:cNvPr id="17412" name="Picture 4" descr="C:\Users\user\Pictures\картиночки\_origin_ (16).jpeg"/>
          <p:cNvPicPr>
            <a:picLocks noChangeAspect="1" noChangeArrowheads="1"/>
          </p:cNvPicPr>
          <p:nvPr/>
        </p:nvPicPr>
        <p:blipFill rotWithShape="1">
          <a:blip r:embed="rId3" cstate="print"/>
          <a:srcRect/>
          <a:stretch>
            <a:fillRect/>
          </a:stretch>
        </p:blipFill>
        <p:spPr>
          <a:xfrm>
            <a:off x="695250" y="548600"/>
            <a:ext cx="4374586" cy="500793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Pictures\136385371_tJP3gviK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16" y="1214422"/>
            <a:ext cx="3430306" cy="428788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52398" y="357166"/>
            <a:ext cx="7500990" cy="5924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 smtClean="0">
                <a:solidFill>
                  <a:schemeClr val="tx2"/>
                </a:solidFill>
                <a:latin typeface="Comic Sans MS" pitchFamily="66" charset="0"/>
              </a:rPr>
              <a:t>Придёт  день,  когда  ты  поймёшь, что  всю       Вселенную  ты  можешь  найти  внутри  себя,  и  тогда ты станешь Волшебником</a:t>
            </a:r>
          </a:p>
          <a:p>
            <a:pPr algn="ctr"/>
            <a:endParaRPr lang="ru-RU" i="1" dirty="0" smtClean="0">
              <a:solidFill>
                <a:schemeClr val="tx2"/>
              </a:solidFill>
              <a:latin typeface="Comic Sans MS" pitchFamily="66" charset="0"/>
            </a:endParaRPr>
          </a:p>
          <a:p>
            <a:pPr algn="ctr"/>
            <a:r>
              <a:rPr lang="ru-RU" i="1" dirty="0" smtClean="0">
                <a:latin typeface="Comic Sans MS" pitchFamily="66" charset="0"/>
              </a:rPr>
              <a:t>Наши программы:</a:t>
            </a:r>
          </a:p>
          <a:p>
            <a:r>
              <a:rPr lang="ru-RU" sz="2400" i="1" dirty="0" smtClean="0">
                <a:solidFill>
                  <a:srgbClr val="0000FF"/>
                </a:solidFill>
                <a:latin typeface="Comic Sans MS" pitchFamily="66" charset="0"/>
              </a:rPr>
              <a:t>«АБВГДЕйка» </a:t>
            </a:r>
            <a:r>
              <a:rPr lang="ru-RU" dirty="0" smtClean="0">
                <a:solidFill>
                  <a:srgbClr val="0070C0"/>
                </a:solidFill>
                <a:latin typeface="Comic Sans MS" pitchFamily="66" charset="0"/>
              </a:rPr>
              <a:t>(5-6 лет)</a:t>
            </a:r>
            <a:r>
              <a:rPr lang="ru-RU" sz="2400" i="1" dirty="0" smtClean="0">
                <a:solidFill>
                  <a:srgbClr val="0070C0"/>
                </a:solidFill>
                <a:latin typeface="Comic Sans MS" pitchFamily="66" charset="0"/>
              </a:rPr>
              <a:t>- </a:t>
            </a:r>
            <a:r>
              <a:rPr lang="ru-RU" dirty="0" smtClean="0">
                <a:solidFill>
                  <a:srgbClr val="0070C0"/>
                </a:solidFill>
                <a:latin typeface="Comic Sans MS" pitchFamily="66" charset="0"/>
              </a:rPr>
              <a:t>формирование  правильного звуко-произношения  лексико-грамматического  строя речи и навыков связной речи. </a:t>
            </a:r>
          </a:p>
          <a:p>
            <a:endParaRPr lang="ru-RU" sz="1100" i="1" dirty="0" smtClean="0">
              <a:solidFill>
                <a:srgbClr val="0070C0"/>
              </a:solidFill>
              <a:latin typeface="Comic Sans MS" pitchFamily="66" charset="0"/>
            </a:endParaRPr>
          </a:p>
          <a:p>
            <a:r>
              <a:rPr lang="ru-RU" sz="2400" i="1" dirty="0" smtClean="0">
                <a:solidFill>
                  <a:srgbClr val="0000FF"/>
                </a:solidFill>
                <a:latin typeface="Comic Sans MS" pitchFamily="66" charset="0"/>
              </a:rPr>
              <a:t>«Дорога в школу»</a:t>
            </a:r>
            <a:r>
              <a:rPr lang="ru-RU" sz="2400" dirty="0" smtClean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ru-RU" dirty="0" smtClean="0">
                <a:solidFill>
                  <a:srgbClr val="0070C0"/>
                </a:solidFill>
                <a:latin typeface="Comic Sans MS" pitchFamily="66" charset="0"/>
              </a:rPr>
              <a:t>(6-7 лет)</a:t>
            </a:r>
            <a:r>
              <a:rPr lang="ru-RU" i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ru-RU" sz="2400" i="1" dirty="0" smtClean="0">
                <a:solidFill>
                  <a:srgbClr val="0070C0"/>
                </a:solidFill>
                <a:latin typeface="Comic Sans MS" pitchFamily="66" charset="0"/>
              </a:rPr>
              <a:t>- </a:t>
            </a:r>
            <a:r>
              <a:rPr lang="ru-RU" dirty="0" smtClean="0">
                <a:solidFill>
                  <a:srgbClr val="0070C0"/>
                </a:solidFill>
                <a:latin typeface="Comic Sans MS" pitchFamily="66" charset="0"/>
              </a:rPr>
              <a:t>развитие и коррекция позна-вательных  способностей детей, необходимых для  школьной деятельности. </a:t>
            </a:r>
            <a:endParaRPr lang="ru-RU" sz="1600" dirty="0" smtClean="0">
              <a:solidFill>
                <a:srgbClr val="0070C0"/>
              </a:solidFill>
              <a:latin typeface="Comic Sans MS" pitchFamily="66" charset="0"/>
            </a:endParaRPr>
          </a:p>
          <a:p>
            <a:endParaRPr lang="ru-RU" sz="1100" dirty="0" smtClean="0">
              <a:solidFill>
                <a:srgbClr val="0070C0"/>
              </a:solidFill>
              <a:latin typeface="Comic Sans MS" pitchFamily="66" charset="0"/>
            </a:endParaRPr>
          </a:p>
          <a:p>
            <a:r>
              <a:rPr lang="ru-RU" sz="2400" i="1" dirty="0" smtClean="0">
                <a:solidFill>
                  <a:srgbClr val="0000FF"/>
                </a:solidFill>
                <a:latin typeface="Comic Sans MS" pitchFamily="66" charset="0"/>
              </a:rPr>
              <a:t>«Игры Разума» </a:t>
            </a:r>
            <a:r>
              <a:rPr lang="ru-RU" i="1" dirty="0" smtClean="0">
                <a:solidFill>
                  <a:srgbClr val="0070C0"/>
                </a:solidFill>
                <a:latin typeface="Comic Sans MS" pitchFamily="66" charset="0"/>
              </a:rPr>
              <a:t>(6-7 лет)- </a:t>
            </a:r>
            <a:r>
              <a:rPr lang="ru-RU" dirty="0" smtClean="0">
                <a:solidFill>
                  <a:srgbClr val="0070C0"/>
                </a:solidFill>
                <a:latin typeface="Comic Sans MS" pitchFamily="66" charset="0"/>
              </a:rPr>
              <a:t>формирование познавательной активности и учебной мотивации детей старшего дошкольного возраста</a:t>
            </a:r>
            <a:r>
              <a:rPr lang="ru-RU" sz="1600" dirty="0" smtClean="0">
                <a:solidFill>
                  <a:srgbClr val="0070C0"/>
                </a:solidFill>
                <a:latin typeface="Comic Sans MS" pitchFamily="66" charset="0"/>
              </a:rPr>
              <a:t>. </a:t>
            </a:r>
          </a:p>
          <a:p>
            <a:endParaRPr lang="ru-RU" sz="1100" dirty="0" smtClean="0">
              <a:solidFill>
                <a:srgbClr val="0070C0"/>
              </a:solidFill>
              <a:latin typeface="Comic Sans MS" pitchFamily="66" charset="0"/>
            </a:endParaRPr>
          </a:p>
          <a:p>
            <a:r>
              <a:rPr lang="ru-RU" sz="2400" i="1" dirty="0" smtClean="0">
                <a:solidFill>
                  <a:srgbClr val="0000FF"/>
                </a:solidFill>
                <a:latin typeface="Comic Sans MS" pitchFamily="66" charset="0"/>
              </a:rPr>
              <a:t>«В гостях у сказки»</a:t>
            </a:r>
            <a:r>
              <a:rPr lang="ru-RU" dirty="0" smtClean="0">
                <a:solidFill>
                  <a:srgbClr val="0070C0"/>
                </a:solidFill>
                <a:latin typeface="Comic Sans MS" pitchFamily="66" charset="0"/>
              </a:rPr>
              <a:t> (7-8 лет)</a:t>
            </a:r>
            <a:r>
              <a:rPr lang="ru-RU" sz="2400" i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ru-RU" sz="2400" i="1" dirty="0" smtClean="0">
                <a:solidFill>
                  <a:srgbClr val="0070C0"/>
                </a:solidFill>
                <a:latin typeface="Comic Sans MS" pitchFamily="66" charset="0"/>
              </a:rPr>
              <a:t>-  </a:t>
            </a:r>
            <a:r>
              <a:rPr lang="ru-RU" dirty="0" smtClean="0">
                <a:solidFill>
                  <a:srgbClr val="0070C0"/>
                </a:solidFill>
                <a:latin typeface="Comic Sans MS" pitchFamily="66" charset="0"/>
              </a:rPr>
              <a:t>коррекция   у  младших   школьников внутриличностных проблем и  межличностных  отношений,  свя-занных с поступлением в начальную школу.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content.foto.mail.ru/community/carstvo-angelov/_groupsphoto/h-14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34397" y="1600200"/>
            <a:ext cx="3048000" cy="391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09599" y="274638"/>
            <a:ext cx="10972798" cy="939784"/>
          </a:xfrm>
        </p:spPr>
        <p:txBody>
          <a:bodyPr>
            <a:noAutofit/>
          </a:bodyPr>
          <a:lstStyle/>
          <a:p>
            <a:r>
              <a:rPr lang="ru-RU" sz="24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Наверно, звезды светятся затем, чтобы рано или поздно каждый мог      вновь отыскать свою</a:t>
            </a:r>
            <a:endParaRPr lang="ru-RU" sz="2400" i="1" dirty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598" y="1600200"/>
            <a:ext cx="7924799" cy="461488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sz="2600" i="1" dirty="0" smtClean="0">
                <a:solidFill>
                  <a:srgbClr val="0000FF"/>
                </a:solidFill>
                <a:latin typeface="Comic Sans MS" pitchFamily="66" charset="0"/>
              </a:rPr>
              <a:t>«Страна Чувств»  </a:t>
            </a:r>
            <a:r>
              <a:rPr lang="ru-RU" sz="2600" i="1" dirty="0" smtClean="0">
                <a:solidFill>
                  <a:srgbClr val="0070C0"/>
                </a:solidFill>
                <a:latin typeface="Comic Sans MS" pitchFamily="66" charset="0"/>
              </a:rPr>
              <a:t>-  </a:t>
            </a:r>
            <a:r>
              <a:rPr lang="ru-RU" sz="2000" dirty="0" smtClean="0">
                <a:solidFill>
                  <a:srgbClr val="00589A"/>
                </a:solidFill>
                <a:latin typeface="Comic Sans MS" pitchFamily="66" charset="0"/>
              </a:rPr>
              <a:t>формирование  навыков  эмоционально</a:t>
            </a:r>
          </a:p>
          <a:p>
            <a:pPr>
              <a:buNone/>
            </a:pPr>
            <a:r>
              <a:rPr lang="ru-RU" sz="2000" dirty="0" smtClean="0">
                <a:solidFill>
                  <a:srgbClr val="00589A"/>
                </a:solidFill>
                <a:latin typeface="Comic Sans MS" pitchFamily="66" charset="0"/>
              </a:rPr>
              <a:t>устойчивого поведения у детей 7-9 лет.</a:t>
            </a:r>
          </a:p>
          <a:p>
            <a:pPr>
              <a:buNone/>
            </a:pPr>
            <a:endParaRPr lang="ru-RU" sz="1200" i="1" dirty="0" smtClean="0">
              <a:solidFill>
                <a:srgbClr val="0070C0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ru-RU" sz="2600" i="1" dirty="0" smtClean="0">
                <a:solidFill>
                  <a:srgbClr val="0000FF"/>
                </a:solidFill>
                <a:latin typeface="Comic Sans MS" pitchFamily="66" charset="0"/>
              </a:rPr>
              <a:t>«Я учусь владеть  собой» </a:t>
            </a:r>
            <a:r>
              <a:rPr lang="ru-RU" sz="26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- </a:t>
            </a:r>
            <a:r>
              <a:rPr lang="ru-RU" sz="2000" dirty="0" smtClean="0">
                <a:solidFill>
                  <a:srgbClr val="005696"/>
                </a:solidFill>
                <a:latin typeface="Comic Sans MS" pitchFamily="66" charset="0"/>
              </a:rPr>
              <a:t>формирование навыков уверен-</a:t>
            </a:r>
          </a:p>
          <a:p>
            <a:pPr>
              <a:buNone/>
            </a:pPr>
            <a:r>
              <a:rPr lang="ru-RU" sz="2000" dirty="0" err="1" smtClean="0">
                <a:solidFill>
                  <a:srgbClr val="005696"/>
                </a:solidFill>
                <a:latin typeface="Comic Sans MS" pitchFamily="66" charset="0"/>
              </a:rPr>
              <a:t>ного</a:t>
            </a:r>
            <a:r>
              <a:rPr lang="ru-RU" sz="2000" dirty="0" smtClean="0">
                <a:solidFill>
                  <a:srgbClr val="005696"/>
                </a:solidFill>
                <a:latin typeface="Comic Sans MS" pitchFamily="66" charset="0"/>
              </a:rPr>
              <a:t> поведения у детей 8-10 лет.</a:t>
            </a:r>
          </a:p>
          <a:p>
            <a:pPr>
              <a:buNone/>
            </a:pPr>
            <a:endParaRPr lang="ru-RU" sz="1200" dirty="0" smtClean="0">
              <a:solidFill>
                <a:srgbClr val="0070C0"/>
              </a:solidFill>
              <a:latin typeface="Comic Sans MS" pitchFamily="66" charset="0"/>
            </a:endParaRPr>
          </a:p>
          <a:p>
            <a:pPr lvl="0">
              <a:buNone/>
            </a:pPr>
            <a:r>
              <a:rPr lang="ru-RU" sz="2600" i="1" dirty="0" smtClean="0">
                <a:solidFill>
                  <a:srgbClr val="0000FF"/>
                </a:solidFill>
                <a:latin typeface="Comic Sans MS" pitchFamily="66" charset="0"/>
              </a:rPr>
              <a:t>«Ответственный – значит взрослый» </a:t>
            </a:r>
            <a:r>
              <a:rPr lang="ru-RU" sz="2600" dirty="0" smtClean="0">
                <a:solidFill>
                  <a:srgbClr val="0070C0"/>
                </a:solidFill>
                <a:latin typeface="Comic Sans MS" pitchFamily="66" charset="0"/>
              </a:rPr>
              <a:t>-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ru-RU" sz="2000" dirty="0" smtClean="0">
                <a:solidFill>
                  <a:srgbClr val="005696"/>
                </a:solidFill>
                <a:latin typeface="Comic Sans MS" pitchFamily="66" charset="0"/>
              </a:rPr>
              <a:t>формирование  </a:t>
            </a:r>
          </a:p>
          <a:p>
            <a:pPr lvl="0">
              <a:buNone/>
            </a:pPr>
            <a:r>
              <a:rPr lang="ru-RU" sz="2000" dirty="0" smtClean="0">
                <a:solidFill>
                  <a:srgbClr val="005696"/>
                </a:solidFill>
                <a:latin typeface="Comic Sans MS" pitchFamily="66" charset="0"/>
              </a:rPr>
              <a:t>ответственного поведения и осознанного выбора у подростков 11</a:t>
            </a:r>
          </a:p>
          <a:p>
            <a:pPr lvl="0">
              <a:buNone/>
            </a:pPr>
            <a:r>
              <a:rPr lang="ru-RU" sz="2000" dirty="0" smtClean="0">
                <a:solidFill>
                  <a:srgbClr val="005696"/>
                </a:solidFill>
                <a:latin typeface="Comic Sans MS" pitchFamily="66" charset="0"/>
              </a:rPr>
              <a:t>13 лет.</a:t>
            </a:r>
          </a:p>
          <a:p>
            <a:pPr lvl="0">
              <a:buNone/>
            </a:pPr>
            <a:endParaRPr lang="ru-RU" sz="1200" dirty="0" smtClean="0">
              <a:solidFill>
                <a:srgbClr val="0070C0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ru-RU" sz="2600" i="1" dirty="0" smtClean="0">
                <a:solidFill>
                  <a:srgbClr val="0000FF"/>
                </a:solidFill>
                <a:latin typeface="Comic Sans MS" pitchFamily="66" charset="0"/>
              </a:rPr>
              <a:t>«Детский тайм-менеджмент» 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-</a:t>
            </a:r>
            <a:r>
              <a:rPr lang="ru-RU" sz="2000" i="1" dirty="0" smtClean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ru-RU" sz="2000" dirty="0" smtClean="0">
                <a:solidFill>
                  <a:srgbClr val="005696"/>
                </a:solidFill>
                <a:latin typeface="Comic Sans MS" pitchFamily="66" charset="0"/>
              </a:rPr>
              <a:t>организация времени  и </a:t>
            </a:r>
          </a:p>
          <a:p>
            <a:pPr>
              <a:buNone/>
            </a:pPr>
            <a:r>
              <a:rPr lang="ru-RU" sz="2000" dirty="0" smtClean="0">
                <a:solidFill>
                  <a:srgbClr val="005696"/>
                </a:solidFill>
                <a:latin typeface="Comic Sans MS" pitchFamily="66" charset="0"/>
              </a:rPr>
              <a:t>повышение эффекта от его  использования для подростков 10-13 лет</a:t>
            </a:r>
            <a:r>
              <a:rPr lang="ru-RU" sz="2100" dirty="0" smtClean="0">
                <a:solidFill>
                  <a:srgbClr val="005696"/>
                </a:solidFill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ru-RU" sz="1200" i="1" dirty="0" smtClean="0">
              <a:solidFill>
                <a:srgbClr val="0070C0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ru-RU" sz="2600" i="1" dirty="0" smtClean="0">
                <a:solidFill>
                  <a:srgbClr val="0000FF"/>
                </a:solidFill>
                <a:latin typeface="Comic Sans MS" pitchFamily="66" charset="0"/>
              </a:rPr>
              <a:t>«Формула успеха» </a:t>
            </a:r>
            <a:r>
              <a:rPr lang="ru-RU" sz="26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- </a:t>
            </a:r>
            <a:r>
              <a:rPr lang="ru-RU" sz="2000" dirty="0" smtClean="0">
                <a:solidFill>
                  <a:srgbClr val="005696"/>
                </a:solidFill>
                <a:latin typeface="Comic Sans MS" pitchFamily="66" charset="0"/>
              </a:rPr>
              <a:t>формирование жизнеспособной личности, об-</a:t>
            </a:r>
          </a:p>
          <a:p>
            <a:pPr>
              <a:buNone/>
            </a:pPr>
            <a:r>
              <a:rPr lang="ru-RU" sz="2000" dirty="0" err="1" smtClean="0">
                <a:solidFill>
                  <a:srgbClr val="005696"/>
                </a:solidFill>
                <a:latin typeface="Comic Sans MS" pitchFamily="66" charset="0"/>
              </a:rPr>
              <a:t>ладающей</a:t>
            </a:r>
            <a:r>
              <a:rPr lang="ru-RU" sz="2000" dirty="0" smtClean="0">
                <a:solidFill>
                  <a:srgbClr val="005696"/>
                </a:solidFill>
                <a:latin typeface="Comic Sans MS" pitchFamily="66" charset="0"/>
              </a:rPr>
              <a:t> достаточными ресурсами для успешной адаптации в </a:t>
            </a:r>
            <a:r>
              <a:rPr lang="ru-RU" sz="2000" dirty="0" err="1" smtClean="0">
                <a:solidFill>
                  <a:srgbClr val="005696"/>
                </a:solidFill>
                <a:latin typeface="Comic Sans MS" pitchFamily="66" charset="0"/>
              </a:rPr>
              <a:t>общест</a:t>
            </a:r>
            <a:r>
              <a:rPr lang="ru-RU" sz="2000" dirty="0" smtClean="0">
                <a:solidFill>
                  <a:srgbClr val="005696"/>
                </a:solidFill>
                <a:latin typeface="Comic Sans MS" pitchFamily="66" charset="0"/>
              </a:rPr>
              <a:t>-</a:t>
            </a:r>
          </a:p>
          <a:p>
            <a:pPr>
              <a:buNone/>
            </a:pPr>
            <a:r>
              <a:rPr lang="ru-RU" sz="2000" dirty="0" err="1" smtClean="0">
                <a:solidFill>
                  <a:srgbClr val="005696"/>
                </a:solidFill>
                <a:latin typeface="Comic Sans MS" pitchFamily="66" charset="0"/>
              </a:rPr>
              <a:t>ве</a:t>
            </a:r>
            <a:r>
              <a:rPr lang="ru-RU" sz="2000" dirty="0" smtClean="0">
                <a:solidFill>
                  <a:srgbClr val="005696"/>
                </a:solidFill>
                <a:latin typeface="Comic Sans MS" pitchFamily="66" charset="0"/>
              </a:rPr>
              <a:t> для подростков 14-16 лет. </a:t>
            </a:r>
            <a:endParaRPr lang="ru-RU" dirty="0" smtClean="0">
              <a:solidFill>
                <a:srgbClr val="005696"/>
              </a:solidFill>
              <a:latin typeface="Comic Sans MS" pitchFamily="66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Pictures\efacf88c262f53f911f8d855e7b70071--chocolate-ice-cream-chocolate-sunda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8554" y="1643050"/>
            <a:ext cx="5345264" cy="388854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667372" y="500042"/>
            <a:ext cx="5915024" cy="696648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Лето, ах лето…</a:t>
            </a:r>
            <a:endParaRPr lang="ru-RU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63190" y="928671"/>
            <a:ext cx="6065364" cy="492922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  </a:t>
            </a:r>
            <a:r>
              <a:rPr lang="ru-RU" sz="24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Мы предлагаем ребятам  7-10 лет </a:t>
            </a:r>
          </a:p>
          <a:p>
            <a:pPr algn="ctr">
              <a:buNone/>
            </a:pPr>
            <a:r>
              <a:rPr lang="ru-RU" sz="24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в период   летних каникул следующие          </a:t>
            </a:r>
          </a:p>
          <a:p>
            <a:pPr algn="ctr">
              <a:buNone/>
            </a:pPr>
            <a:r>
              <a:rPr lang="ru-RU" sz="24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программы:</a:t>
            </a:r>
          </a:p>
          <a:p>
            <a:pPr algn="ctr">
              <a:buNone/>
            </a:pPr>
            <a:endParaRPr lang="ru-RU" sz="11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</a:rPr>
              <a:t>«</a:t>
            </a:r>
            <a:r>
              <a:rPr lang="ru-RU" dirty="0" smtClean="0">
                <a:solidFill>
                  <a:srgbClr val="0000FF"/>
                </a:solidFill>
                <a:latin typeface="Comic Sans MS" pitchFamily="66" charset="0"/>
              </a:rPr>
              <a:t>Лето с пользой» </a:t>
            </a:r>
            <a:r>
              <a:rPr lang="ru-RU" sz="1900" dirty="0" smtClean="0">
                <a:solidFill>
                  <a:srgbClr val="0070C0"/>
                </a:solidFill>
                <a:latin typeface="Comic Sans MS" pitchFamily="66" charset="0"/>
              </a:rPr>
              <a:t>- организация            </a:t>
            </a:r>
          </a:p>
          <a:p>
            <a:pPr>
              <a:buNone/>
            </a:pPr>
            <a:r>
              <a:rPr lang="ru-RU" sz="1900" dirty="0" smtClean="0">
                <a:solidFill>
                  <a:srgbClr val="0070C0"/>
                </a:solidFill>
                <a:latin typeface="Comic Sans MS" pitchFamily="66" charset="0"/>
              </a:rPr>
              <a:t>каникулярного времени весело и безопасно.</a:t>
            </a:r>
          </a:p>
          <a:p>
            <a:pPr>
              <a:buNone/>
            </a:pPr>
            <a:endParaRPr lang="ru-RU" sz="11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Comic Sans MS" pitchFamily="66" charset="0"/>
              </a:rPr>
              <a:t>«Краски лета»</a:t>
            </a:r>
            <a:r>
              <a:rPr lang="ru-RU" sz="2600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ru-RU" sz="2100" dirty="0" smtClean="0">
                <a:solidFill>
                  <a:srgbClr val="0070C0"/>
                </a:solidFill>
                <a:latin typeface="Comic Sans MS" pitchFamily="66" charset="0"/>
              </a:rPr>
              <a:t>- </a:t>
            </a:r>
            <a:r>
              <a:rPr lang="ru-RU" sz="1900" dirty="0" smtClean="0">
                <a:solidFill>
                  <a:srgbClr val="0070C0"/>
                </a:solidFill>
                <a:latin typeface="Comic Sans MS" pitchFamily="66" charset="0"/>
              </a:rPr>
              <a:t>раскрытие и  развитие   </a:t>
            </a:r>
          </a:p>
          <a:p>
            <a:pPr>
              <a:buNone/>
            </a:pPr>
            <a:r>
              <a:rPr lang="ru-RU" sz="1900" dirty="0" smtClean="0">
                <a:solidFill>
                  <a:srgbClr val="0070C0"/>
                </a:solidFill>
                <a:latin typeface="Comic Sans MS" pitchFamily="66" charset="0"/>
              </a:rPr>
              <a:t>творческих  способностей ребенка, развитие  </a:t>
            </a:r>
          </a:p>
          <a:p>
            <a:pPr>
              <a:buNone/>
            </a:pPr>
            <a:r>
              <a:rPr lang="ru-RU" sz="1900" dirty="0" smtClean="0">
                <a:solidFill>
                  <a:srgbClr val="0070C0"/>
                </a:solidFill>
                <a:latin typeface="Comic Sans MS" pitchFamily="66" charset="0"/>
              </a:rPr>
              <a:t>способностей к воображению.</a:t>
            </a:r>
          </a:p>
          <a:p>
            <a:pPr>
              <a:buNone/>
            </a:pPr>
            <a:endParaRPr lang="ru-RU" sz="1100" dirty="0" smtClean="0">
              <a:solidFill>
                <a:srgbClr val="800000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Comic Sans MS" pitchFamily="66" charset="0"/>
              </a:rPr>
              <a:t>«Фантазия» </a:t>
            </a:r>
            <a:r>
              <a:rPr lang="ru-RU" dirty="0" smtClean="0">
                <a:solidFill>
                  <a:srgbClr val="0070C0"/>
                </a:solidFill>
                <a:latin typeface="Comic Sans MS" pitchFamily="66" charset="0"/>
              </a:rPr>
              <a:t>- </a:t>
            </a:r>
            <a:r>
              <a:rPr lang="ru-RU" sz="1900" dirty="0" smtClean="0">
                <a:solidFill>
                  <a:srgbClr val="0070C0"/>
                </a:solidFill>
                <a:latin typeface="Comic Sans MS" pitchFamily="66" charset="0"/>
              </a:rPr>
              <a:t>развитие творческого потен-</a:t>
            </a:r>
          </a:p>
          <a:p>
            <a:pPr>
              <a:buNone/>
            </a:pPr>
            <a:r>
              <a:rPr lang="ru-RU" sz="1900" dirty="0" err="1" smtClean="0">
                <a:solidFill>
                  <a:srgbClr val="0070C0"/>
                </a:solidFill>
                <a:latin typeface="Comic Sans MS" pitchFamily="66" charset="0"/>
              </a:rPr>
              <a:t>циала</a:t>
            </a:r>
            <a:r>
              <a:rPr lang="ru-RU" sz="1900" dirty="0" smtClean="0">
                <a:solidFill>
                  <a:srgbClr val="0070C0"/>
                </a:solidFill>
                <a:latin typeface="Comic Sans MS" pitchFamily="66" charset="0"/>
              </a:rPr>
              <a:t>,  самовыражения.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274638"/>
            <a:ext cx="8629673" cy="922052"/>
          </a:xfrm>
        </p:spPr>
        <p:txBody>
          <a:bodyPr>
            <a:normAutofit/>
          </a:bodyPr>
          <a:lstStyle/>
          <a:p>
            <a:r>
              <a:rPr lang="ru-RU" sz="28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Предлагаем занятия в наших клубах:</a:t>
            </a:r>
            <a:endParaRPr lang="ru-RU" sz="2800" i="1" dirty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599" y="1571613"/>
            <a:ext cx="5384799" cy="385765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solidFill>
                  <a:srgbClr val="0000FF"/>
                </a:solidFill>
                <a:latin typeface="Comic Sans MS" pitchFamily="66" charset="0"/>
              </a:rPr>
              <a:t>«Вектор» </a:t>
            </a:r>
            <a:r>
              <a:rPr lang="ru-RU" sz="2400" dirty="0" smtClean="0">
                <a:solidFill>
                  <a:srgbClr val="0070C0"/>
                </a:solidFill>
                <a:latin typeface="Comic Sans MS" pitchFamily="66" charset="0"/>
              </a:rPr>
              <a:t>- добровольческое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  <a:latin typeface="Comic Sans MS" pitchFamily="66" charset="0"/>
              </a:rPr>
              <a:t>объединение подростков 14-17 лет</a:t>
            </a:r>
          </a:p>
          <a:p>
            <a:pPr>
              <a:buNone/>
            </a:pPr>
            <a:endParaRPr lang="ru-RU" sz="2400" dirty="0" smtClean="0">
              <a:solidFill>
                <a:srgbClr val="0070C0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ru-RU" sz="2400" dirty="0" smtClean="0">
                <a:solidFill>
                  <a:srgbClr val="0000FF"/>
                </a:solidFill>
                <a:latin typeface="Comic Sans MS" pitchFamily="66" charset="0"/>
              </a:rPr>
              <a:t>«Радуга» </a:t>
            </a:r>
            <a:r>
              <a:rPr lang="ru-RU" sz="2400" dirty="0" smtClean="0">
                <a:solidFill>
                  <a:srgbClr val="0070C0"/>
                </a:solidFill>
                <a:latin typeface="Comic Sans MS" pitchFamily="66" charset="0"/>
              </a:rPr>
              <a:t>- клуб семейного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  <a:latin typeface="Comic Sans MS" pitchFamily="66" charset="0"/>
              </a:rPr>
              <a:t>общения</a:t>
            </a:r>
          </a:p>
          <a:p>
            <a:pPr>
              <a:buNone/>
            </a:pPr>
            <a:endParaRPr lang="ru-RU" sz="2400" dirty="0" smtClean="0">
              <a:solidFill>
                <a:srgbClr val="0070C0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ru-RU" sz="2400" dirty="0" smtClean="0">
                <a:solidFill>
                  <a:srgbClr val="0000FF"/>
                </a:solidFill>
                <a:latin typeface="Comic Sans MS" pitchFamily="66" charset="0"/>
              </a:rPr>
              <a:t>«Мы и дети» </a:t>
            </a:r>
            <a:r>
              <a:rPr lang="ru-RU" sz="2400" dirty="0" smtClean="0">
                <a:solidFill>
                  <a:srgbClr val="0070C0"/>
                </a:solidFill>
                <a:latin typeface="Comic Sans MS" pitchFamily="66" charset="0"/>
              </a:rPr>
              <a:t>- родительский клуб для семей с детьми ОВЗ</a:t>
            </a:r>
            <a:endParaRPr lang="ru-RU" sz="2400" dirty="0">
              <a:solidFill>
                <a:srgbClr val="0070C0"/>
              </a:solidFill>
              <a:latin typeface="Comic Sans MS" pitchFamily="66" charset="0"/>
            </a:endParaRPr>
          </a:p>
        </p:txBody>
      </p:sp>
      <p:pic>
        <p:nvPicPr>
          <p:cNvPr id="3074" name="Picture 2" descr="C:\Users\user\Pictures\136195796_Kirdiy_Viktoriya_solnuyshko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1198" y="1196690"/>
            <a:ext cx="4191532" cy="492947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user\Pictures\Рисунок1.jpg"/>
          <p:cNvPicPr>
            <a:picLocks noChangeAspect="1" noChangeArrowheads="1"/>
          </p:cNvPicPr>
          <p:nvPr/>
        </p:nvPicPr>
        <p:blipFill rotWithShape="1">
          <a:blip r:embed="rId2" cstate="print"/>
          <a:srcRect/>
          <a:stretch>
            <a:fillRect/>
          </a:stretch>
        </p:blipFill>
        <p:spPr>
          <a:xfrm>
            <a:off x="0" y="-1"/>
            <a:ext cx="12192000" cy="7009311"/>
          </a:xfrm>
          <a:prstGeom prst="rect">
            <a:avLst/>
          </a:prstGeom>
          <a:noFill/>
        </p:spPr>
      </p:pic>
      <p:sp>
        <p:nvSpPr>
          <p:cNvPr id="20483" name="Rectangle 3"/>
          <p:cNvSpPr>
            <a:spLocks noChangeArrowheads="1"/>
          </p:cNvSpPr>
          <p:nvPr/>
        </p:nvSpPr>
        <p:spPr>
          <a:xfrm>
            <a:off x="1199320" y="459105"/>
            <a:ext cx="9217280" cy="6001643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indent="571500" algn="ctr" latinLnBrk="0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ru-RU" sz="2600" b="0" i="0" u="none" strike="noStrike" cap="none" normalizeH="0" baseline="0" dirty="0">
                <a:solidFill>
                  <a:srgbClr val="0000FF"/>
                </a:solidFill>
                <a:effectLst/>
                <a:latin typeface="Comic Sans MS"/>
                <a:ea typeface="Times New Roman"/>
                <a:cs typeface="Arial"/>
              </a:rPr>
              <a:t>Уважаемые </a:t>
            </a:r>
            <a:r>
              <a:rPr lang="ru-RU" sz="2600" dirty="0" smtClean="0">
                <a:solidFill>
                  <a:srgbClr val="0000FF"/>
                </a:solidFill>
                <a:latin typeface="Comic Sans MS"/>
                <a:ea typeface="Times New Roman"/>
                <a:cs typeface="Arial"/>
              </a:rPr>
              <a:t>папы и мамы, </a:t>
            </a:r>
          </a:p>
          <a:p>
            <a:pPr indent="571500" algn="ctr" eaLnBrk="0" latinLnBrk="0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ru-RU" sz="2600" b="0" i="0" u="none" strike="noStrike" cap="none" normalizeH="0" baseline="0" dirty="0" smtClean="0">
                <a:solidFill>
                  <a:srgbClr val="0000FF"/>
                </a:solidFill>
                <a:effectLst/>
                <a:latin typeface="Comic Sans MS"/>
                <a:ea typeface="Times New Roman"/>
                <a:cs typeface="Arial"/>
              </a:rPr>
              <a:t>бабушки </a:t>
            </a:r>
            <a:r>
              <a:rPr kumimoji="0" lang="ru-RU" sz="2600" b="0" i="0" u="none" strike="noStrike" cap="none" normalizeH="0" baseline="0" dirty="0">
                <a:solidFill>
                  <a:srgbClr val="0000FF"/>
                </a:solidFill>
                <a:effectLst/>
                <a:latin typeface="Comic Sans MS"/>
                <a:ea typeface="Times New Roman"/>
                <a:cs typeface="Arial"/>
              </a:rPr>
              <a:t>и </a:t>
            </a:r>
            <a:r>
              <a:rPr lang="ru-RU" sz="2600" dirty="0" smtClean="0">
                <a:solidFill>
                  <a:srgbClr val="0000FF"/>
                </a:solidFill>
                <a:latin typeface="Comic Sans MS"/>
                <a:ea typeface="Times New Roman"/>
                <a:cs typeface="Arial"/>
              </a:rPr>
              <a:t>дедушки, </a:t>
            </a:r>
          </a:p>
          <a:p>
            <a:pPr indent="571500" algn="ctr" eaLnBrk="0" latinLnBrk="0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600" dirty="0" smtClean="0">
                <a:solidFill>
                  <a:srgbClr val="0000FF"/>
                </a:solidFill>
                <a:latin typeface="Comic Sans MS"/>
                <a:ea typeface="Times New Roman"/>
                <a:cs typeface="Arial"/>
              </a:rPr>
              <a:t>девочки и мальчики</a:t>
            </a:r>
            <a:r>
              <a:rPr kumimoji="0" lang="ru-RU" sz="2600" b="0" i="0" u="none" strike="noStrike" cap="none" normalizeH="0" baseline="0" dirty="0" smtClean="0">
                <a:solidFill>
                  <a:srgbClr val="0000FF"/>
                </a:solidFill>
                <a:effectLst/>
                <a:latin typeface="Comic Sans MS"/>
                <a:ea typeface="Times New Roman"/>
                <a:cs typeface="Arial"/>
              </a:rPr>
              <a:t>! </a:t>
            </a:r>
            <a:endParaRPr kumimoji="0" lang="ru-RU" sz="2600" b="0" i="0" u="none" strike="noStrike" cap="none" normalizeH="0" baseline="0" smtClean="0">
              <a:solidFill>
                <a:srgbClr val="0000FF"/>
              </a:solidFill>
              <a:effectLst/>
              <a:latin typeface="Comic Sans MS"/>
              <a:ea typeface="Times New Roman"/>
              <a:cs typeface="Arial"/>
            </a:endParaRPr>
          </a:p>
          <a:p>
            <a:pPr indent="571500" algn="ctr" eaLnBrk="0" latinLnBrk="0" hangingPunct="0">
              <a:spcBef>
                <a:spcPct val="0"/>
              </a:spcBef>
              <a:spcAft>
                <a:spcPct val="0"/>
              </a:spcAft>
              <a:defRPr/>
            </a:pPr>
            <a:endParaRPr kumimoji="0" lang="ru-RU" sz="2600" b="0" i="0" u="none" strike="noStrike" cap="none" normalizeH="0" baseline="0" dirty="0">
              <a:solidFill>
                <a:srgbClr val="0000FF"/>
              </a:solidFill>
              <a:effectLst/>
              <a:latin typeface="Comic Sans MS"/>
              <a:ea typeface="Times New Roman"/>
              <a:cs typeface="Arial"/>
            </a:endParaRPr>
          </a:p>
          <a:p>
            <a:pPr marL="0" marR="0" lvl="0" indent="571500" algn="just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ru-RU" sz="2000" b="0" i="0" u="none" strike="noStrike" cap="none" normalizeH="0" baseline="0" dirty="0">
                <a:solidFill>
                  <a:schemeClr val="accent1">
                    <a:lumMod val="75000"/>
                  </a:schemeClr>
                </a:solidFill>
                <a:effectLst/>
                <a:latin typeface="Comic Sans MS"/>
                <a:ea typeface="Times New Roman"/>
                <a:cs typeface="Arial"/>
              </a:rPr>
              <a:t>Хотим вас сразу предупредить, что </a:t>
            </a:r>
            <a:r>
              <a:rPr kumimoji="0" lang="ru-RU" sz="2000" b="0" i="0" u="none" strike="noStrike" cap="none" normalizeH="0" baseline="0" dirty="0">
                <a:solidFill>
                  <a:srgbClr val="0000FF"/>
                </a:solidFill>
                <a:effectLst/>
                <a:latin typeface="Comic Sans MS"/>
                <a:ea typeface="Times New Roman"/>
                <a:cs typeface="Arial"/>
              </a:rPr>
              <a:t>в </a:t>
            </a:r>
            <a:r>
              <a:rPr kumimoji="0" lang="ru-RU" sz="2000" b="0" i="0" u="none" strike="noStrike" cap="none" normalizeH="0" baseline="0" dirty="0" smtClean="0">
                <a:solidFill>
                  <a:srgbClr val="0000FF"/>
                </a:solidFill>
                <a:effectLst/>
                <a:latin typeface="Comic Sans MS"/>
                <a:ea typeface="Times New Roman"/>
                <a:cs typeface="Arial"/>
              </a:rPr>
              <a:t>Отделении </a:t>
            </a:r>
            <a:r>
              <a:rPr kumimoji="0" lang="ru-RU" sz="2000" b="0" i="0" u="none" strike="noStrike" cap="none" normalizeH="0" baseline="0" dirty="0">
                <a:solidFill>
                  <a:srgbClr val="0000FF"/>
                </a:solidFill>
                <a:effectLst/>
                <a:latin typeface="Comic Sans MS"/>
                <a:ea typeface="Times New Roman"/>
                <a:cs typeface="Arial"/>
              </a:rPr>
              <a:t>психолого-педагогической помощи работают психологи, а не волшебники. </a:t>
            </a:r>
            <a:r>
              <a:rPr kumimoji="0" lang="ru-RU" sz="2000" b="0" i="0" u="none" strike="noStrike" cap="none" normalizeH="0" baseline="0" dirty="0">
                <a:solidFill>
                  <a:schemeClr val="accent1">
                    <a:lumMod val="75000"/>
                  </a:schemeClr>
                </a:solidFill>
                <a:effectLst/>
                <a:latin typeface="Comic Sans MS"/>
                <a:ea typeface="Times New Roman"/>
                <a:cs typeface="Arial"/>
              </a:rPr>
              <a:t>А психолог не решает проблем, он распутывает их, подталкивая к решению.</a:t>
            </a:r>
          </a:p>
          <a:p>
            <a:pPr marL="0" marR="0" lvl="0" indent="571500" algn="just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ru-RU" sz="2000" b="0" i="0" u="none" strike="noStrike" cap="none" normalizeH="0" baseline="0" dirty="0">
                <a:solidFill>
                  <a:schemeClr val="accent1">
                    <a:lumMod val="75000"/>
                  </a:schemeClr>
                </a:solidFill>
                <a:effectLst/>
                <a:latin typeface="Comic Sans MS"/>
                <a:ea typeface="Times New Roman"/>
                <a:cs typeface="Arial"/>
              </a:rPr>
              <a:t>Встречи с психологом всего лишь теория, которую следует проверять на практике. </a:t>
            </a:r>
          </a:p>
          <a:p>
            <a:pPr marL="0" marR="0" lvl="0" indent="571500" algn="just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ru-RU" sz="2000" b="0" i="0" u="none" strike="noStrike" cap="none" normalizeH="0" baseline="0" dirty="0">
                <a:solidFill>
                  <a:srgbClr val="0000FF"/>
                </a:solidFill>
                <a:effectLst/>
                <a:latin typeface="Comic Sans MS"/>
                <a:ea typeface="Times New Roman"/>
                <a:cs typeface="Arial"/>
              </a:rPr>
              <a:t>Ведь ничего нельзя принимать на веру! Все необходимо проверять!</a:t>
            </a:r>
          </a:p>
          <a:p>
            <a:pPr marL="0" marR="0" lvl="0" indent="571500" algn="just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ru-RU" sz="2000" b="0" i="0" u="none" strike="noStrike" cap="none" normalizeH="0" baseline="0" dirty="0">
                <a:solidFill>
                  <a:schemeClr val="accent1">
                    <a:lumMod val="75000"/>
                  </a:schemeClr>
                </a:solidFill>
                <a:effectLst/>
                <a:latin typeface="Comic Sans MS"/>
                <a:ea typeface="Times New Roman"/>
                <a:cs typeface="Arial"/>
              </a:rPr>
              <a:t>Надеемся, что наше общение будет легким, поскольку все необходимое для нашего взаимопонимания есть у каждого: опыт общения с другими людьми, чувство юмора и желание изменить свою жизнь к лучшему.</a:t>
            </a:r>
          </a:p>
          <a:p>
            <a:pPr marL="0" marR="0" lvl="0" indent="571500" algn="just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ru-RU" sz="2000" b="0" i="0" u="none" strike="noStrike" cap="none" normalizeH="0" baseline="0" dirty="0">
                <a:solidFill>
                  <a:schemeClr val="accent1">
                    <a:lumMod val="75000"/>
                  </a:schemeClr>
                </a:solidFill>
                <a:effectLst/>
                <a:latin typeface="Comic Sans MS"/>
                <a:ea typeface="Times New Roman"/>
                <a:cs typeface="Arial"/>
              </a:rPr>
              <a:t>Очень хочется, чтобы, уходя от психолога, Вы могли сказать себе: «Моя проблема, как и любая другая психологическая проблема, вполне разрешима. Из нее можно и нужно вырасти!»</a:t>
            </a:r>
            <a:endParaRPr kumimoji="0" lang="ru-RU" sz="1800" b="0" i="0" u="none" strike="noStrike" cap="none" normalizeH="0" baseline="0" dirty="0">
              <a:solidFill>
                <a:schemeClr val="accent1">
                  <a:lumMod val="75000"/>
                </a:schemeClr>
              </a:solidFill>
              <a:effectLst/>
              <a:latin typeface="Arial"/>
              <a:cs typeface="Arial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user\Pictures\_origin_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7260" y="692620"/>
            <a:ext cx="3888540" cy="5591930"/>
          </a:xfrm>
          <a:prstGeom prst="rect">
            <a:avLst/>
          </a:prstGeom>
          <a:noFill/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5810249" y="274638"/>
            <a:ext cx="5772148" cy="1725602"/>
          </a:xfrm>
        </p:spPr>
        <p:txBody>
          <a:bodyPr anchor="t">
            <a:normAutofit/>
          </a:bodyPr>
          <a:lstStyle/>
          <a:p>
            <a:pPr>
              <a:defRPr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  <a:ea typeface="Times New Roman"/>
              </a:rPr>
              <a:t>Доверьтесь </a:t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  <a:ea typeface="Times New Roman"/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  <a:ea typeface="Times New Roman"/>
              </a:rPr>
              <a:t>профессионалам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4871831" y="2285992"/>
            <a:ext cx="6710568" cy="3840171"/>
          </a:xfrm>
        </p:spPr>
        <p:txBody>
          <a:bodyPr>
            <a:normAutofit/>
          </a:bodyPr>
          <a:lstStyle/>
          <a:p>
            <a:pPr algn="ctr">
              <a:buNone/>
              <a:defRPr/>
            </a:pPr>
            <a:r>
              <a:rPr lang="ru-RU" sz="4800" dirty="0" smtClean="0">
                <a:solidFill>
                  <a:srgbClr val="0070C0"/>
                </a:solidFill>
                <a:latin typeface="Comic Sans MS" pitchFamily="66" charset="0"/>
                <a:ea typeface="Times New Roman"/>
              </a:rPr>
              <a:t>Мы вас ждем!!!</a:t>
            </a:r>
          </a:p>
          <a:p>
            <a:pPr algn="ctr">
              <a:buNone/>
              <a:defRPr/>
            </a:pPr>
            <a:endParaRPr lang="ru-RU" sz="2000" dirty="0" smtClean="0">
              <a:solidFill>
                <a:srgbClr val="0070C0"/>
              </a:solidFill>
              <a:latin typeface="Comic Sans MS" pitchFamily="66" charset="0"/>
              <a:ea typeface="Times New Roman"/>
            </a:endParaRPr>
          </a:p>
          <a:p>
            <a:pPr algn="ctr">
              <a:buNone/>
              <a:defRPr/>
            </a:pPr>
            <a:r>
              <a:rPr lang="ru-RU" sz="2400" dirty="0" smtClean="0">
                <a:solidFill>
                  <a:srgbClr val="0000FF"/>
                </a:solidFill>
              </a:rPr>
              <a:t>г. Волжский, ул. Карбышева,82</a:t>
            </a:r>
          </a:p>
          <a:p>
            <a:pPr algn="ctr">
              <a:buNone/>
              <a:defRPr/>
            </a:pPr>
            <a:r>
              <a:rPr lang="ru-RU" sz="2400" dirty="0" smtClean="0">
                <a:solidFill>
                  <a:srgbClr val="0000FF"/>
                </a:solidFill>
              </a:rPr>
              <a:t>р.тел.: 27-14-11, </a:t>
            </a:r>
          </a:p>
          <a:p>
            <a:pPr algn="ctr">
              <a:buNone/>
              <a:defRPr/>
            </a:pPr>
            <a:r>
              <a:rPr lang="ru-RU" sz="2400" dirty="0" err="1" smtClean="0">
                <a:solidFill>
                  <a:srgbClr val="0000FF"/>
                </a:solidFill>
              </a:rPr>
              <a:t>сот.тел</a:t>
            </a:r>
            <a:r>
              <a:rPr lang="ru-RU" sz="2400" dirty="0" smtClean="0">
                <a:solidFill>
                  <a:srgbClr val="0000FF"/>
                </a:solidFill>
              </a:rPr>
              <a:t>.: 8 961-082-01-34;</a:t>
            </a:r>
          </a:p>
          <a:p>
            <a:pPr algn="ctr">
              <a:buNone/>
              <a:defRPr/>
            </a:pPr>
            <a:r>
              <a:rPr lang="ru-RU" sz="2400" dirty="0" smtClean="0">
                <a:solidFill>
                  <a:srgbClr val="0000FF"/>
                </a:solidFill>
              </a:rPr>
              <a:t>ул. К.Нечаевой, 4 </a:t>
            </a:r>
          </a:p>
          <a:p>
            <a:pPr algn="ctr">
              <a:buNone/>
              <a:defRPr/>
            </a:pPr>
            <a:r>
              <a:rPr lang="ru-RU" sz="2400" dirty="0" smtClean="0">
                <a:solidFill>
                  <a:srgbClr val="0000FF"/>
                </a:solidFill>
              </a:rPr>
              <a:t>р.тел.: 56-85-25,</a:t>
            </a:r>
          </a:p>
          <a:p>
            <a:pPr algn="ctr">
              <a:buNone/>
              <a:defRPr/>
            </a:pPr>
            <a:r>
              <a:rPr lang="ru-RU" sz="2400" dirty="0" err="1" smtClean="0">
                <a:solidFill>
                  <a:srgbClr val="0000FF"/>
                </a:solidFill>
              </a:rPr>
              <a:t>сот.тел</a:t>
            </a:r>
            <a:r>
              <a:rPr lang="ru-RU" sz="2400" dirty="0" smtClean="0">
                <a:solidFill>
                  <a:srgbClr val="0000FF"/>
                </a:solidFill>
              </a:rPr>
              <a:t>.: 8 961-667-81-89</a:t>
            </a:r>
            <a:endParaRPr lang="ru-RU" sz="2400" dirty="0">
              <a:solidFill>
                <a:srgbClr val="002060"/>
              </a:solidFill>
              <a:latin typeface="Comic Sans MS" pitchFamily="66" charset="0"/>
              <a:ea typeface="Times New Roman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inkfree Office">
  <a:themeElements>
    <a:clrScheme name="Thinkfree Office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315F97"/>
      </a:accent1>
      <a:accent2>
        <a:srgbClr val="C75252"/>
      </a:accent2>
      <a:accent3>
        <a:srgbClr val="E9AE2B"/>
      </a:accent3>
      <a:accent4>
        <a:srgbClr val="699B37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Thinkfree Office">
      <a:majorFont>
        <a:latin typeface="HCR Dotum"/>
        <a:ea typeface=""/>
        <a:cs typeface="Times New Roman"/>
        <a:font script="Jpan" typeface="MS PGothic"/>
        <a:font script="Hang" typeface="HCR Dotum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HCR Dotum"/>
        <a:ea typeface=""/>
        <a:cs typeface="Times New Roman"/>
        <a:font script="Jpan" typeface="MS PGothic"/>
        <a:font script="Hang" typeface="HCR Dotum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inkfree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697</Words>
  <Application>Microsoft Office PowerPoint</Application>
  <PresentationFormat>Произвольный</PresentationFormat>
  <Paragraphs>101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Thinkfree Office</vt:lpstr>
      <vt:lpstr>Здравствуйте!  Давайте, познакомимся.  ГБУ ВЦСОН Отделение психолого-педагогической  помощи  г. Волжский, ул. Карбышева,82 Тел. 8 961 082 01 34,  8 961 667 81 89 </vt:lpstr>
      <vt:lpstr>Презентация PowerPoint</vt:lpstr>
      <vt:lpstr>Отделение  психолого-педагогической помощи предлагает:</vt:lpstr>
      <vt:lpstr>Презентация PowerPoint</vt:lpstr>
      <vt:lpstr>Презентация PowerPoint</vt:lpstr>
      <vt:lpstr>Презентация PowerPoint</vt:lpstr>
      <vt:lpstr>Наверно, звезды светятся затем, чтобы рано или поздно каждый мог      вновь отыскать свою</vt:lpstr>
      <vt:lpstr>Лето, ах лето…</vt:lpstr>
      <vt:lpstr>Предлагаем занятия в наших клубах:</vt:lpstr>
      <vt:lpstr>Презентация PowerPoint</vt:lpstr>
      <vt:lpstr>Доверьтесь  профессионалам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Отделение психологической помощи</dc:title>
  <dc:creator>Admin</dc:creator>
  <cp:lastModifiedBy>Sekretar</cp:lastModifiedBy>
  <cp:revision>77</cp:revision>
  <dcterms:created xsi:type="dcterms:W3CDTF">2020-05-07T12:00:47Z</dcterms:created>
  <dcterms:modified xsi:type="dcterms:W3CDTF">2020-05-29T07:18:06Z</dcterms:modified>
  <cp:version>0906.0100.01</cp:version>
</cp:coreProperties>
</file>