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259" r:id="rId4"/>
    <p:sldId id="260" r:id="rId5"/>
    <p:sldId id="262" r:id="rId6"/>
    <p:sldId id="263" r:id="rId7"/>
    <p:sldId id="281" r:id="rId8"/>
    <p:sldId id="270" r:id="rId9"/>
    <p:sldId id="264" r:id="rId10"/>
    <p:sldId id="266" r:id="rId11"/>
    <p:sldId id="267" r:id="rId12"/>
    <p:sldId id="271" r:id="rId13"/>
    <p:sldId id="269" r:id="rId14"/>
    <p:sldId id="273" r:id="rId15"/>
    <p:sldId id="268" r:id="rId16"/>
    <p:sldId id="274" r:id="rId17"/>
    <p:sldId id="275" r:id="rId18"/>
    <p:sldId id="276" r:id="rId19"/>
    <p:sldId id="277" r:id="rId20"/>
    <p:sldId id="279" r:id="rId21"/>
    <p:sldId id="265" r:id="rId22"/>
    <p:sldId id="280" r:id="rId23"/>
    <p:sldId id="278" r:id="rId24"/>
    <p:sldId id="283" r:id="rId25"/>
    <p:sldId id="282" r:id="rId26"/>
    <p:sldId id="285" r:id="rId27"/>
    <p:sldId id="298" r:id="rId28"/>
    <p:sldId id="308" r:id="rId29"/>
    <p:sldId id="310" r:id="rId30"/>
    <p:sldId id="309" r:id="rId31"/>
    <p:sldId id="306" r:id="rId32"/>
    <p:sldId id="307" r:id="rId33"/>
    <p:sldId id="305" r:id="rId34"/>
    <p:sldId id="303" r:id="rId35"/>
    <p:sldId id="299" r:id="rId36"/>
    <p:sldId id="300" r:id="rId37"/>
    <p:sldId id="301" r:id="rId38"/>
    <p:sldId id="311" r:id="rId39"/>
    <p:sldId id="312" r:id="rId40"/>
    <p:sldId id="304" r:id="rId41"/>
    <p:sldId id="261" r:id="rId42"/>
    <p:sldId id="286" r:id="rId43"/>
    <p:sldId id="287" r:id="rId44"/>
    <p:sldId id="288" r:id="rId45"/>
    <p:sldId id="289" r:id="rId46"/>
    <p:sldId id="290" r:id="rId47"/>
    <p:sldId id="292" r:id="rId48"/>
    <p:sldId id="291" r:id="rId49"/>
    <p:sldId id="293" r:id="rId50"/>
    <p:sldId id="294" r:id="rId51"/>
    <p:sldId id="295" r:id="rId52"/>
    <p:sldId id="296" r:id="rId53"/>
    <p:sldId id="297"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1" autoAdjust="0"/>
    <p:restoredTop sz="94660"/>
  </p:normalViewPr>
  <p:slideViewPr>
    <p:cSldViewPr>
      <p:cViewPr varScale="1">
        <p:scale>
          <a:sx n="81" d="100"/>
          <a:sy n="81" d="100"/>
        </p:scale>
        <p:origin x="-538"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1DEA3-6D83-417D-B88A-B9A7C80B528B}" type="datetimeFigureOut">
              <a:rPr lang="ru-RU" smtClean="0"/>
              <a:t>17.02.2013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C5B640-48F6-4304-909F-DF8FF3863219}" type="slidenum">
              <a:rPr lang="ru-RU" smtClean="0"/>
              <a:t>‹#›</a:t>
            </a:fld>
            <a:endParaRPr lang="ru-RU"/>
          </a:p>
        </p:txBody>
      </p:sp>
    </p:spTree>
    <p:extLst>
      <p:ext uri="{BB962C8B-B14F-4D97-AF65-F5344CB8AC3E}">
        <p14:creationId xmlns:p14="http://schemas.microsoft.com/office/powerpoint/2010/main" val="30569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Священник Александр Егоров.</a:t>
            </a:r>
            <a:r>
              <a:rPr lang="ru-RU" baseline="0" dirty="0" smtClean="0"/>
              <a:t> Безмолвие.</a:t>
            </a:r>
            <a:r>
              <a:rPr lang="ru-RU" dirty="0" smtClean="0"/>
              <a:t> </a:t>
            </a:r>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1</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М.Малеев</a:t>
            </a:r>
            <a:r>
              <a:rPr lang="ru-RU" dirty="0" smtClean="0"/>
              <a:t>. В лодке.</a:t>
            </a:r>
          </a:p>
        </p:txBody>
      </p:sp>
      <p:sp>
        <p:nvSpPr>
          <p:cNvPr id="4" name="Номер слайда 3"/>
          <p:cNvSpPr>
            <a:spLocks noGrp="1"/>
          </p:cNvSpPr>
          <p:nvPr>
            <p:ph type="sldNum" sz="quarter" idx="10"/>
          </p:nvPr>
        </p:nvSpPr>
        <p:spPr/>
        <p:txBody>
          <a:bodyPr/>
          <a:lstStyle/>
          <a:p>
            <a:fld id="{6DC5B640-48F6-4304-909F-DF8FF3863219}" type="slidenum">
              <a:rPr lang="ru-RU" smtClean="0"/>
              <a:t>10</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Коваленко И.В. Послушник.</a:t>
            </a:r>
          </a:p>
        </p:txBody>
      </p:sp>
      <p:sp>
        <p:nvSpPr>
          <p:cNvPr id="4" name="Номер слайда 3"/>
          <p:cNvSpPr>
            <a:spLocks noGrp="1"/>
          </p:cNvSpPr>
          <p:nvPr>
            <p:ph type="sldNum" sz="quarter" idx="10"/>
          </p:nvPr>
        </p:nvSpPr>
        <p:spPr/>
        <p:txBody>
          <a:bodyPr/>
          <a:lstStyle/>
          <a:p>
            <a:fld id="{6DC5B640-48F6-4304-909F-DF8FF3863219}" type="slidenum">
              <a:rPr lang="ru-RU" smtClean="0"/>
              <a:t>11</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Николай </a:t>
            </a:r>
            <a:r>
              <a:rPr lang="ru-RU" dirty="0" err="1" smtClean="0"/>
              <a:t>Бурдастов</a:t>
            </a:r>
            <a:r>
              <a:rPr lang="ru-RU" dirty="0" smtClean="0"/>
              <a:t>. Монах </a:t>
            </a:r>
            <a:r>
              <a:rPr lang="ru-RU" dirty="0" err="1" smtClean="0"/>
              <a:t>Варнава</a:t>
            </a:r>
            <a:r>
              <a:rPr lang="ru-RU" dirty="0" smtClean="0"/>
              <a:t> Ветлужский.</a:t>
            </a:r>
          </a:p>
        </p:txBody>
      </p:sp>
      <p:sp>
        <p:nvSpPr>
          <p:cNvPr id="4" name="Номер слайда 3"/>
          <p:cNvSpPr>
            <a:spLocks noGrp="1"/>
          </p:cNvSpPr>
          <p:nvPr>
            <p:ph type="sldNum" sz="quarter" idx="10"/>
          </p:nvPr>
        </p:nvSpPr>
        <p:spPr/>
        <p:txBody>
          <a:bodyPr/>
          <a:lstStyle/>
          <a:p>
            <a:fld id="{6DC5B640-48F6-4304-909F-DF8FF3863219}" type="slidenum">
              <a:rPr lang="ru-RU" smtClean="0"/>
              <a:t>12</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Нестеров М.В. Схимонах.</a:t>
            </a:r>
          </a:p>
        </p:txBody>
      </p:sp>
      <p:sp>
        <p:nvSpPr>
          <p:cNvPr id="4" name="Номер слайда 3"/>
          <p:cNvSpPr>
            <a:spLocks noGrp="1"/>
          </p:cNvSpPr>
          <p:nvPr>
            <p:ph type="sldNum" sz="quarter" idx="10"/>
          </p:nvPr>
        </p:nvSpPr>
        <p:spPr/>
        <p:txBody>
          <a:bodyPr/>
          <a:lstStyle/>
          <a:p>
            <a:fld id="{6DC5B640-48F6-4304-909F-DF8FF3863219}" type="slidenum">
              <a:rPr lang="ru-RU" smtClean="0"/>
              <a:t>13</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a:t>
            </a:r>
            <a:r>
              <a:rPr lang="ru-RU" dirty="0" err="1" smtClean="0"/>
              <a:t>Косничев</a:t>
            </a:r>
            <a:r>
              <a:rPr lang="ru-RU" dirty="0" smtClean="0"/>
              <a:t> Монах.</a:t>
            </a:r>
          </a:p>
        </p:txBody>
      </p:sp>
      <p:sp>
        <p:nvSpPr>
          <p:cNvPr id="4" name="Номер слайда 3"/>
          <p:cNvSpPr>
            <a:spLocks noGrp="1"/>
          </p:cNvSpPr>
          <p:nvPr>
            <p:ph type="sldNum" sz="quarter" idx="10"/>
          </p:nvPr>
        </p:nvSpPr>
        <p:spPr/>
        <p:txBody>
          <a:bodyPr/>
          <a:lstStyle/>
          <a:p>
            <a:fld id="{6DC5B640-48F6-4304-909F-DF8FF3863219}" type="slidenum">
              <a:rPr lang="ru-RU" smtClean="0"/>
              <a:t>14</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Костанди</a:t>
            </a:r>
            <a:r>
              <a:rPr lang="ru-RU" dirty="0" smtClean="0"/>
              <a:t> К.К. Ранняя весна.</a:t>
            </a:r>
          </a:p>
        </p:txBody>
      </p:sp>
      <p:sp>
        <p:nvSpPr>
          <p:cNvPr id="4" name="Номер слайда 3"/>
          <p:cNvSpPr>
            <a:spLocks noGrp="1"/>
          </p:cNvSpPr>
          <p:nvPr>
            <p:ph type="sldNum" sz="quarter" idx="10"/>
          </p:nvPr>
        </p:nvSpPr>
        <p:spPr/>
        <p:txBody>
          <a:bodyPr/>
          <a:lstStyle/>
          <a:p>
            <a:fld id="{6DC5B640-48F6-4304-909F-DF8FF3863219}" type="slidenum">
              <a:rPr lang="ru-RU" smtClean="0"/>
              <a:t>15</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Послушание. Виктор </a:t>
            </a:r>
            <a:r>
              <a:rPr lang="ru-RU" dirty="0" err="1" smtClean="0"/>
              <a:t>Бритвин</a:t>
            </a:r>
            <a:r>
              <a:rPr lang="ru-RU" dirty="0" smtClean="0"/>
              <a:t>.</a:t>
            </a:r>
          </a:p>
        </p:txBody>
      </p:sp>
      <p:sp>
        <p:nvSpPr>
          <p:cNvPr id="4" name="Номер слайда 3"/>
          <p:cNvSpPr>
            <a:spLocks noGrp="1"/>
          </p:cNvSpPr>
          <p:nvPr>
            <p:ph type="sldNum" sz="quarter" idx="10"/>
          </p:nvPr>
        </p:nvSpPr>
        <p:spPr/>
        <p:txBody>
          <a:bodyPr/>
          <a:lstStyle/>
          <a:p>
            <a:fld id="{6DC5B640-48F6-4304-909F-DF8FF3863219}" type="slidenum">
              <a:rPr lang="ru-RU" smtClean="0"/>
              <a:t>16</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А.Шилов</a:t>
            </a:r>
            <a:r>
              <a:rPr lang="ru-RU" dirty="0" smtClean="0"/>
              <a:t>. Игумен Зиновий.</a:t>
            </a:r>
          </a:p>
        </p:txBody>
      </p:sp>
      <p:sp>
        <p:nvSpPr>
          <p:cNvPr id="4" name="Номер слайда 3"/>
          <p:cNvSpPr>
            <a:spLocks noGrp="1"/>
          </p:cNvSpPr>
          <p:nvPr>
            <p:ph type="sldNum" sz="quarter" idx="10"/>
          </p:nvPr>
        </p:nvSpPr>
        <p:spPr/>
        <p:txBody>
          <a:bodyPr/>
          <a:lstStyle/>
          <a:p>
            <a:fld id="{6DC5B640-48F6-4304-909F-DF8FF3863219}" type="slidenum">
              <a:rPr lang="ru-RU" smtClean="0"/>
              <a:t>17</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Павел Рыженко. Весна.</a:t>
            </a:r>
          </a:p>
        </p:txBody>
      </p:sp>
      <p:sp>
        <p:nvSpPr>
          <p:cNvPr id="4" name="Номер слайда 3"/>
          <p:cNvSpPr>
            <a:spLocks noGrp="1"/>
          </p:cNvSpPr>
          <p:nvPr>
            <p:ph type="sldNum" sz="quarter" idx="10"/>
          </p:nvPr>
        </p:nvSpPr>
        <p:spPr/>
        <p:txBody>
          <a:bodyPr/>
          <a:lstStyle/>
          <a:p>
            <a:fld id="{6DC5B640-48F6-4304-909F-DF8FF3863219}" type="slidenum">
              <a:rPr lang="ru-RU" smtClean="0"/>
              <a:t>18</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smtClean="0">
                <a:effectLst/>
              </a:rPr>
              <a:t>Павел Рыженко.</a:t>
            </a:r>
            <a:r>
              <a:rPr lang="ru-RU" b="0" baseline="0" dirty="0" smtClean="0">
                <a:effectLst/>
              </a:rPr>
              <a:t> Послушник.</a:t>
            </a:r>
            <a:endParaRPr lang="ru-RU" b="0"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19</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Священник Александр Егоров.</a:t>
            </a:r>
            <a:r>
              <a:rPr lang="ru-RU" baseline="0" dirty="0" smtClean="0"/>
              <a:t> На рассвете.</a:t>
            </a:r>
            <a:r>
              <a:rPr lang="ru-RU" dirty="0" smtClean="0"/>
              <a:t> </a:t>
            </a:r>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2</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smtClean="0">
                <a:effectLst/>
              </a:rPr>
              <a:t>Павел Рыженко.</a:t>
            </a:r>
            <a:r>
              <a:rPr lang="ru-RU" b="0" baseline="0" dirty="0" smtClean="0">
                <a:effectLst/>
              </a:rPr>
              <a:t> Муравейник.</a:t>
            </a:r>
            <a:endParaRPr lang="ru-RU" b="0"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20</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Александр Янов. Инок-живописец.</a:t>
            </a:r>
          </a:p>
        </p:txBody>
      </p:sp>
      <p:sp>
        <p:nvSpPr>
          <p:cNvPr id="4" name="Номер слайда 3"/>
          <p:cNvSpPr>
            <a:spLocks noGrp="1"/>
          </p:cNvSpPr>
          <p:nvPr>
            <p:ph type="sldNum" sz="quarter" idx="10"/>
          </p:nvPr>
        </p:nvSpPr>
        <p:spPr/>
        <p:txBody>
          <a:bodyPr/>
          <a:lstStyle/>
          <a:p>
            <a:fld id="{6DC5B640-48F6-4304-909F-DF8FF3863219}" type="slidenum">
              <a:rPr lang="ru-RU" smtClean="0"/>
              <a:t>21</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smtClean="0">
                <a:effectLst/>
              </a:rPr>
              <a:t>Юшманова Татьяна.</a:t>
            </a:r>
            <a:r>
              <a:rPr lang="ru-RU" b="0" baseline="0" dirty="0" smtClean="0">
                <a:effectLst/>
              </a:rPr>
              <a:t> Тишина.</a:t>
            </a:r>
            <a:endParaRPr lang="ru-RU" b="0"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22</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Нестеров М.В. Под благовест.</a:t>
            </a:r>
          </a:p>
        </p:txBody>
      </p:sp>
      <p:sp>
        <p:nvSpPr>
          <p:cNvPr id="4" name="Номер слайда 3"/>
          <p:cNvSpPr>
            <a:spLocks noGrp="1"/>
          </p:cNvSpPr>
          <p:nvPr>
            <p:ph type="sldNum" sz="quarter" idx="10"/>
          </p:nvPr>
        </p:nvSpPr>
        <p:spPr/>
        <p:txBody>
          <a:bodyPr/>
          <a:lstStyle/>
          <a:p>
            <a:fld id="{6DC5B640-48F6-4304-909F-DF8FF3863219}" type="slidenum">
              <a:rPr lang="ru-RU" smtClean="0"/>
              <a:t>23</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Рыженко П.В. Молитва.</a:t>
            </a:r>
          </a:p>
        </p:txBody>
      </p:sp>
      <p:sp>
        <p:nvSpPr>
          <p:cNvPr id="4" name="Номер слайда 3"/>
          <p:cNvSpPr>
            <a:spLocks noGrp="1"/>
          </p:cNvSpPr>
          <p:nvPr>
            <p:ph type="sldNum" sz="quarter" idx="10"/>
          </p:nvPr>
        </p:nvSpPr>
        <p:spPr/>
        <p:txBody>
          <a:bodyPr/>
          <a:lstStyle/>
          <a:p>
            <a:fld id="{6DC5B640-48F6-4304-909F-DF8FF3863219}" type="slidenum">
              <a:rPr lang="ru-RU" smtClean="0"/>
              <a:t>24</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Афонин</a:t>
            </a:r>
            <a:r>
              <a:rPr lang="ru-RU" dirty="0" smtClean="0"/>
              <a:t> А.П. Слава Тебе.</a:t>
            </a:r>
          </a:p>
        </p:txBody>
      </p:sp>
      <p:sp>
        <p:nvSpPr>
          <p:cNvPr id="4" name="Номер слайда 3"/>
          <p:cNvSpPr>
            <a:spLocks noGrp="1"/>
          </p:cNvSpPr>
          <p:nvPr>
            <p:ph type="sldNum" sz="quarter" idx="10"/>
          </p:nvPr>
        </p:nvSpPr>
        <p:spPr/>
        <p:txBody>
          <a:bodyPr/>
          <a:lstStyle/>
          <a:p>
            <a:fld id="{6DC5B640-48F6-4304-909F-DF8FF3863219}" type="slidenum">
              <a:rPr lang="ru-RU" smtClean="0"/>
              <a:t>25</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Кирилл </a:t>
            </a:r>
            <a:r>
              <a:rPr lang="ru-RU" dirty="0" err="1" smtClean="0"/>
              <a:t>Кисилев</a:t>
            </a:r>
            <a:r>
              <a:rPr lang="ru-RU" dirty="0" smtClean="0"/>
              <a:t>. Возрождение монастыря.</a:t>
            </a:r>
          </a:p>
        </p:txBody>
      </p:sp>
      <p:sp>
        <p:nvSpPr>
          <p:cNvPr id="4" name="Номер слайда 3"/>
          <p:cNvSpPr>
            <a:spLocks noGrp="1"/>
          </p:cNvSpPr>
          <p:nvPr>
            <p:ph type="sldNum" sz="quarter" idx="10"/>
          </p:nvPr>
        </p:nvSpPr>
        <p:spPr/>
        <p:txBody>
          <a:bodyPr/>
          <a:lstStyle/>
          <a:p>
            <a:fld id="{6DC5B640-48F6-4304-909F-DF8FF3863219}" type="slidenum">
              <a:rPr lang="ru-RU" smtClean="0"/>
              <a:t>26</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39</a:t>
            </a:fld>
            <a:endParaRPr lang="ru-RU"/>
          </a:p>
        </p:txBody>
      </p:sp>
    </p:spTree>
    <p:extLst>
      <p:ext uri="{BB962C8B-B14F-4D97-AF65-F5344CB8AC3E}">
        <p14:creationId xmlns:p14="http://schemas.microsoft.com/office/powerpoint/2010/main" val="2201133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Варлаам</a:t>
            </a:r>
            <a:r>
              <a:rPr lang="ru-RU" dirty="0" smtClean="0"/>
              <a:t> Индийский и </a:t>
            </a:r>
            <a:r>
              <a:rPr lang="ru-RU" dirty="0" err="1" smtClean="0"/>
              <a:t>Иоасаф</a:t>
            </a:r>
            <a:r>
              <a:rPr lang="ru-RU" dirty="0" smtClean="0"/>
              <a:t> царевич, св. </a:t>
            </a:r>
            <a:r>
              <a:rPr lang="ru-RU" dirty="0" err="1" smtClean="0"/>
              <a:t>прп</a:t>
            </a:r>
            <a:r>
              <a:rPr lang="ru-RU" dirty="0" smtClean="0"/>
              <a:t>.; Византия; XIII в.; памятник: </a:t>
            </a:r>
            <a:r>
              <a:rPr lang="ru-RU" dirty="0" err="1" smtClean="0"/>
              <a:t>Варлаам</a:t>
            </a:r>
            <a:r>
              <a:rPr lang="ru-RU" dirty="0" smtClean="0"/>
              <a:t> и </a:t>
            </a:r>
            <a:r>
              <a:rPr lang="ru-RU" dirty="0" err="1" smtClean="0"/>
              <a:t>Иоасаф</a:t>
            </a:r>
            <a:r>
              <a:rPr lang="ru-RU" dirty="0" smtClean="0"/>
              <a:t> (</a:t>
            </a:r>
            <a:r>
              <a:rPr lang="ru-RU" dirty="0" err="1" smtClean="0"/>
              <a:t>Athos</a:t>
            </a:r>
            <a:r>
              <a:rPr lang="ru-RU" dirty="0" smtClean="0"/>
              <a:t>, </a:t>
            </a:r>
            <a:r>
              <a:rPr lang="ru-RU" dirty="0" err="1" smtClean="0"/>
              <a:t>Iviron</a:t>
            </a:r>
            <a:r>
              <a:rPr lang="ru-RU" dirty="0" smtClean="0"/>
              <a:t> 463); местонахождение: Греция. Афон. Монастырь </a:t>
            </a:r>
            <a:r>
              <a:rPr lang="ru-RU" dirty="0" err="1" smtClean="0"/>
              <a:t>Иверон</a:t>
            </a:r>
            <a:r>
              <a:rPr lang="ru-RU" dirty="0" smtClean="0"/>
              <a:t>.</a:t>
            </a:r>
          </a:p>
          <a:p>
            <a:r>
              <a:rPr lang="ru-RU" dirty="0" smtClean="0"/>
              <a:t>Преподобный </a:t>
            </a:r>
            <a:r>
              <a:rPr lang="ru-RU" dirty="0" err="1" smtClean="0"/>
              <a:t>Варлаам</a:t>
            </a:r>
            <a:r>
              <a:rPr lang="ru-RU" dirty="0" smtClean="0"/>
              <a:t> крестит царевича </a:t>
            </a:r>
            <a:r>
              <a:rPr lang="ru-RU" dirty="0" err="1" smtClean="0"/>
              <a:t>Иоасафа</a:t>
            </a:r>
            <a:r>
              <a:rPr lang="ru-RU" dirty="0" smtClean="0"/>
              <a:t>.</a:t>
            </a:r>
          </a:p>
        </p:txBody>
      </p:sp>
      <p:sp>
        <p:nvSpPr>
          <p:cNvPr id="4" name="Номер слайда 3"/>
          <p:cNvSpPr>
            <a:spLocks noGrp="1"/>
          </p:cNvSpPr>
          <p:nvPr>
            <p:ph type="sldNum" sz="quarter" idx="10"/>
          </p:nvPr>
        </p:nvSpPr>
        <p:spPr/>
        <p:txBody>
          <a:bodyPr/>
          <a:lstStyle/>
          <a:p>
            <a:fld id="{6DC5B640-48F6-4304-909F-DF8FF3863219}" type="slidenum">
              <a:rPr lang="ru-RU" smtClean="0"/>
              <a:t>41</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42</a:t>
            </a:fld>
            <a:endParaRPr lang="ru-RU"/>
          </a:p>
        </p:txBody>
      </p:sp>
    </p:spTree>
    <p:extLst>
      <p:ext uri="{BB962C8B-B14F-4D97-AF65-F5344CB8AC3E}">
        <p14:creationId xmlns:p14="http://schemas.microsoft.com/office/powerpoint/2010/main" val="102030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Песня «Братия» архидиакона Романа (</a:t>
            </a:r>
            <a:r>
              <a:rPr lang="ru-RU" dirty="0" err="1" smtClean="0"/>
              <a:t>Тамберга</a:t>
            </a:r>
            <a:r>
              <a:rPr lang="ru-RU" dirty="0" smtClean="0"/>
              <a:t>).</a:t>
            </a:r>
          </a:p>
          <a:p>
            <a:r>
              <a:rPr lang="ru-RU" dirty="0" smtClean="0"/>
              <a:t>Священник Александр Егоров.</a:t>
            </a:r>
            <a:r>
              <a:rPr lang="ru-RU" baseline="0" dirty="0" smtClean="0"/>
              <a:t> Монастырский дворик.</a:t>
            </a:r>
          </a:p>
        </p:txBody>
      </p:sp>
      <p:sp>
        <p:nvSpPr>
          <p:cNvPr id="4" name="Номер слайда 3"/>
          <p:cNvSpPr>
            <a:spLocks noGrp="1"/>
          </p:cNvSpPr>
          <p:nvPr>
            <p:ph type="sldNum" sz="quarter" idx="10"/>
          </p:nvPr>
        </p:nvSpPr>
        <p:spPr/>
        <p:txBody>
          <a:bodyPr/>
          <a:lstStyle/>
          <a:p>
            <a:fld id="{6DC5B640-48F6-4304-909F-DF8FF3863219}" type="slidenum">
              <a:rPr lang="ru-RU" smtClean="0"/>
              <a:t>3</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43</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http://img1.liveinternet.ru/images/foto/b/0/765/1269765/f_2955275.jpg</a:t>
            </a:r>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44</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45</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46</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47</a:t>
            </a:fld>
            <a:endParaRPr lang="ru-RU"/>
          </a:p>
        </p:txBody>
      </p:sp>
    </p:spTree>
    <p:extLst>
      <p:ext uri="{BB962C8B-B14F-4D97-AF65-F5344CB8AC3E}">
        <p14:creationId xmlns:p14="http://schemas.microsoft.com/office/powerpoint/2010/main" val="1020300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48</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49</a:t>
            </a:fld>
            <a:endParaRPr lang="ru-RU"/>
          </a:p>
        </p:txBody>
      </p:sp>
    </p:spTree>
    <p:extLst>
      <p:ext uri="{BB962C8B-B14F-4D97-AF65-F5344CB8AC3E}">
        <p14:creationId xmlns:p14="http://schemas.microsoft.com/office/powerpoint/2010/main" val="1020300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50</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C5B640-48F6-4304-909F-DF8FF3863219}" type="slidenum">
              <a:rPr lang="ru-RU" smtClean="0"/>
              <a:t>51</a:t>
            </a:fld>
            <a:endParaRPr lang="ru-RU"/>
          </a:p>
        </p:txBody>
      </p:sp>
    </p:spTree>
    <p:extLst>
      <p:ext uri="{BB962C8B-B14F-4D97-AF65-F5344CB8AC3E}">
        <p14:creationId xmlns:p14="http://schemas.microsoft.com/office/powerpoint/2010/main" val="1020300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52</a:t>
            </a:fld>
            <a:endParaRPr lang="ru-RU"/>
          </a:p>
        </p:txBody>
      </p:sp>
    </p:spTree>
    <p:extLst>
      <p:ext uri="{BB962C8B-B14F-4D97-AF65-F5344CB8AC3E}">
        <p14:creationId xmlns:p14="http://schemas.microsoft.com/office/powerpoint/2010/main" val="317125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М.Малеев</a:t>
            </a:r>
            <a:r>
              <a:rPr lang="ru-RU" dirty="0" smtClean="0"/>
              <a:t>. Старец и послушник.</a:t>
            </a:r>
          </a:p>
        </p:txBody>
      </p:sp>
      <p:sp>
        <p:nvSpPr>
          <p:cNvPr id="4" name="Номер слайда 3"/>
          <p:cNvSpPr>
            <a:spLocks noGrp="1"/>
          </p:cNvSpPr>
          <p:nvPr>
            <p:ph type="sldNum" sz="quarter" idx="10"/>
          </p:nvPr>
        </p:nvSpPr>
        <p:spPr/>
        <p:txBody>
          <a:bodyPr/>
          <a:lstStyle/>
          <a:p>
            <a:fld id="{6DC5B640-48F6-4304-909F-DF8FF3863219}" type="slidenum">
              <a:rPr lang="ru-RU" smtClean="0"/>
              <a:t>4</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М.Малеев</a:t>
            </a:r>
            <a:r>
              <a:rPr lang="ru-RU" dirty="0" smtClean="0"/>
              <a:t>. </a:t>
            </a:r>
            <a:r>
              <a:rPr lang="ru-RU" baseline="0" dirty="0" smtClean="0"/>
              <a:t>Молитва.</a:t>
            </a:r>
          </a:p>
        </p:txBody>
      </p:sp>
      <p:sp>
        <p:nvSpPr>
          <p:cNvPr id="4" name="Номер слайда 3"/>
          <p:cNvSpPr>
            <a:spLocks noGrp="1"/>
          </p:cNvSpPr>
          <p:nvPr>
            <p:ph type="sldNum" sz="quarter" idx="10"/>
          </p:nvPr>
        </p:nvSpPr>
        <p:spPr/>
        <p:txBody>
          <a:bodyPr/>
          <a:lstStyle/>
          <a:p>
            <a:fld id="{6DC5B640-48F6-4304-909F-DF8FF3863219}" type="slidenum">
              <a:rPr lang="ru-RU" smtClean="0"/>
              <a:t>5</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Артур </a:t>
            </a:r>
            <a:r>
              <a:rPr lang="ru-RU" baseline="0" dirty="0" err="1" smtClean="0"/>
              <a:t>Израйлян</a:t>
            </a:r>
            <a:r>
              <a:rPr lang="ru-RU" baseline="0" dirty="0" smtClean="0"/>
              <a:t>. Аскеза.</a:t>
            </a:r>
          </a:p>
        </p:txBody>
      </p:sp>
      <p:sp>
        <p:nvSpPr>
          <p:cNvPr id="4" name="Номер слайда 3"/>
          <p:cNvSpPr>
            <a:spLocks noGrp="1"/>
          </p:cNvSpPr>
          <p:nvPr>
            <p:ph type="sldNum" sz="quarter" idx="10"/>
          </p:nvPr>
        </p:nvSpPr>
        <p:spPr/>
        <p:txBody>
          <a:bodyPr/>
          <a:lstStyle/>
          <a:p>
            <a:fld id="{6DC5B640-48F6-4304-909F-DF8FF3863219}" type="slidenum">
              <a:rPr lang="ru-RU" smtClean="0"/>
              <a:t>6</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smtClean="0">
                <a:effectLst/>
              </a:rPr>
              <a:t>Нестеренко В.И. Наедине с собой.</a:t>
            </a:r>
            <a:endParaRPr lang="ru-RU" b="0" dirty="0" smtClean="0"/>
          </a:p>
        </p:txBody>
      </p:sp>
      <p:sp>
        <p:nvSpPr>
          <p:cNvPr id="4" name="Номер слайда 3"/>
          <p:cNvSpPr>
            <a:spLocks noGrp="1"/>
          </p:cNvSpPr>
          <p:nvPr>
            <p:ph type="sldNum" sz="quarter" idx="10"/>
          </p:nvPr>
        </p:nvSpPr>
        <p:spPr/>
        <p:txBody>
          <a:bodyPr/>
          <a:lstStyle/>
          <a:p>
            <a:fld id="{6DC5B640-48F6-4304-909F-DF8FF3863219}" type="slidenum">
              <a:rPr lang="ru-RU" smtClean="0"/>
              <a:t>7</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Игорь Тихонов. Будущий скит.</a:t>
            </a:r>
          </a:p>
        </p:txBody>
      </p:sp>
      <p:sp>
        <p:nvSpPr>
          <p:cNvPr id="4" name="Номер слайда 3"/>
          <p:cNvSpPr>
            <a:spLocks noGrp="1"/>
          </p:cNvSpPr>
          <p:nvPr>
            <p:ph type="sldNum" sz="quarter" idx="10"/>
          </p:nvPr>
        </p:nvSpPr>
        <p:spPr/>
        <p:txBody>
          <a:bodyPr/>
          <a:lstStyle/>
          <a:p>
            <a:fld id="{6DC5B640-48F6-4304-909F-DF8FF3863219}" type="slidenum">
              <a:rPr lang="ru-RU" smtClean="0"/>
              <a:t>8</a:t>
            </a:fld>
            <a:endParaRPr lang="ru-RU"/>
          </a:p>
        </p:txBody>
      </p:sp>
    </p:spTree>
    <p:extLst>
      <p:ext uri="{BB962C8B-B14F-4D97-AF65-F5344CB8AC3E}">
        <p14:creationId xmlns:p14="http://schemas.microsoft.com/office/powerpoint/2010/main" val="142048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А.Шилов</a:t>
            </a:r>
            <a:r>
              <a:rPr lang="ru-RU" dirty="0" smtClean="0"/>
              <a:t> Послушник </a:t>
            </a:r>
            <a:r>
              <a:rPr lang="ru-RU" dirty="0" err="1" smtClean="0"/>
              <a:t>Высо</a:t>
            </a:r>
            <a:r>
              <a:rPr lang="ru-RU" dirty="0" smtClean="0"/>
              <a:t>-Петровского монастыря.</a:t>
            </a:r>
          </a:p>
        </p:txBody>
      </p:sp>
      <p:sp>
        <p:nvSpPr>
          <p:cNvPr id="4" name="Номер слайда 3"/>
          <p:cNvSpPr>
            <a:spLocks noGrp="1"/>
          </p:cNvSpPr>
          <p:nvPr>
            <p:ph type="sldNum" sz="quarter" idx="10"/>
          </p:nvPr>
        </p:nvSpPr>
        <p:spPr/>
        <p:txBody>
          <a:bodyPr/>
          <a:lstStyle/>
          <a:p>
            <a:fld id="{6DC5B640-48F6-4304-909F-DF8FF3863219}" type="slidenum">
              <a:rPr lang="ru-RU" smtClean="0"/>
              <a:t>9</a:t>
            </a:fld>
            <a:endParaRPr lang="ru-RU"/>
          </a:p>
        </p:txBody>
      </p:sp>
    </p:spTree>
    <p:extLst>
      <p:ext uri="{BB962C8B-B14F-4D97-AF65-F5344CB8AC3E}">
        <p14:creationId xmlns:p14="http://schemas.microsoft.com/office/powerpoint/2010/main" val="142048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17.02.2013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17.02.2013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17.02.2013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17.02.2013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5.png"/><Relationship Id="rId12" Type="http://schemas.openxmlformats.org/officeDocument/2006/relationships/slide" Target="slide45.xml"/><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slide" Target="slide44.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image" Target="../media/image6.png"/><Relationship Id="rId14"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2.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My%20Documents\&#1057;&#1074;&#1077;&#1090;&#1072;\&#1052;&#1054;&#1048;%20&#1055;&#1056;&#1045;&#1047;&#1045;&#1053;&#1058;&#1040;&#1062;&#1048;&#1048;\04.%20&#1064;&#1082;&#1086;&#1083;&#1072;\&#1054;&#1055;&#1050;\&#1091;&#1088;&#1086;&#1082;%2025_&#1052;&#1086;&#1085;&#1072;&#1089;&#1090;&#1099;&#1088;&#1100;\artam09.mp3" TargetMode="External"/><Relationship Id="rId1" Type="http://schemas.microsoft.com/office/2007/relationships/media" Target="file:///D:\My%20Documents\&#1057;&#1074;&#1077;&#1090;&#1072;\&#1052;&#1054;&#1048;%20&#1055;&#1056;&#1045;&#1047;&#1045;&#1053;&#1058;&#1040;&#1062;&#1048;&#1048;\04.%20&#1064;&#1082;&#1086;&#1083;&#1072;\&#1054;&#1055;&#1050;\&#1091;&#1088;&#1086;&#1082;%2025_&#1052;&#1086;&#1085;&#1072;&#1089;&#1090;&#1099;&#1088;&#1100;\artam09.mp3" TargetMode="Externa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audio" Target="../media/audio3.wav"/><Relationship Id="rId16"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39.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8.jpg"/><Relationship Id="rId18" Type="http://schemas.openxmlformats.org/officeDocument/2006/relationships/image" Target="../media/image83.jpg"/><Relationship Id="rId3" Type="http://schemas.openxmlformats.org/officeDocument/2006/relationships/image" Target="../media/image68.jpg"/><Relationship Id="rId21" Type="http://schemas.openxmlformats.org/officeDocument/2006/relationships/image" Target="../media/image86.jpg"/><Relationship Id="rId7" Type="http://schemas.openxmlformats.org/officeDocument/2006/relationships/image" Target="../media/image72.jpg"/><Relationship Id="rId12" Type="http://schemas.openxmlformats.org/officeDocument/2006/relationships/image" Target="../media/image77.jpg"/><Relationship Id="rId17" Type="http://schemas.openxmlformats.org/officeDocument/2006/relationships/image" Target="../media/image82.jpg"/><Relationship Id="rId2" Type="http://schemas.openxmlformats.org/officeDocument/2006/relationships/notesSlide" Target="../notesSlides/notesSlide27.xml"/><Relationship Id="rId16" Type="http://schemas.openxmlformats.org/officeDocument/2006/relationships/image" Target="../media/image81.jpg"/><Relationship Id="rId20"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71.jpg"/><Relationship Id="rId11" Type="http://schemas.openxmlformats.org/officeDocument/2006/relationships/image" Target="../media/image76.jpg"/><Relationship Id="rId5" Type="http://schemas.openxmlformats.org/officeDocument/2006/relationships/image" Target="../media/image70.jpg"/><Relationship Id="rId15" Type="http://schemas.openxmlformats.org/officeDocument/2006/relationships/image" Target="../media/image80.jpg"/><Relationship Id="rId10" Type="http://schemas.openxmlformats.org/officeDocument/2006/relationships/image" Target="../media/image75.jpg"/><Relationship Id="rId19" Type="http://schemas.openxmlformats.org/officeDocument/2006/relationships/image" Target="../media/image84.jpg"/><Relationship Id="rId4" Type="http://schemas.openxmlformats.org/officeDocument/2006/relationships/image" Target="../media/image69.jpg"/><Relationship Id="rId9" Type="http://schemas.openxmlformats.org/officeDocument/2006/relationships/image" Target="../media/image74.jpg"/><Relationship Id="rId14" Type="http://schemas.openxmlformats.org/officeDocument/2006/relationships/image" Target="../media/image7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8" Type="http://schemas.openxmlformats.org/officeDocument/2006/relationships/image" Target="../media/image93.jpg"/><Relationship Id="rId13" Type="http://schemas.openxmlformats.org/officeDocument/2006/relationships/image" Target="../media/image98.jpg"/><Relationship Id="rId18" Type="http://schemas.openxmlformats.org/officeDocument/2006/relationships/image" Target="../media/image36.png"/><Relationship Id="rId3" Type="http://schemas.openxmlformats.org/officeDocument/2006/relationships/image" Target="../media/image88.jpg"/><Relationship Id="rId7" Type="http://schemas.openxmlformats.org/officeDocument/2006/relationships/image" Target="../media/image92.jpg"/><Relationship Id="rId12" Type="http://schemas.openxmlformats.org/officeDocument/2006/relationships/image" Target="../media/image97.jpg"/><Relationship Id="rId17" Type="http://schemas.openxmlformats.org/officeDocument/2006/relationships/slide" Target="slide2.xml"/><Relationship Id="rId2" Type="http://schemas.openxmlformats.org/officeDocument/2006/relationships/image" Target="../media/image87.jpg"/><Relationship Id="rId16"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91.jpg"/><Relationship Id="rId11" Type="http://schemas.openxmlformats.org/officeDocument/2006/relationships/image" Target="../media/image96.jpg"/><Relationship Id="rId5" Type="http://schemas.openxmlformats.org/officeDocument/2006/relationships/image" Target="../media/image90.jpg"/><Relationship Id="rId15" Type="http://schemas.openxmlformats.org/officeDocument/2006/relationships/image" Target="../media/image100.jpg"/><Relationship Id="rId10" Type="http://schemas.openxmlformats.org/officeDocument/2006/relationships/image" Target="../media/image95.jpg"/><Relationship Id="rId4" Type="http://schemas.openxmlformats.org/officeDocument/2006/relationships/image" Target="../media/image89.jpg"/><Relationship Id="rId9" Type="http://schemas.openxmlformats.org/officeDocument/2006/relationships/image" Target="../media/image94.jpg"/><Relationship Id="rId14" Type="http://schemas.openxmlformats.org/officeDocument/2006/relationships/image" Target="../media/image99.jpg"/></Relationships>
</file>

<file path=ppt/slides/_rels/slide41.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2.jpeg"/><Relationship Id="rId7"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36.png"/><Relationship Id="rId5" Type="http://schemas.openxmlformats.org/officeDocument/2006/relationships/image" Target="../media/image103.jpg"/><Relationship Id="rId10" Type="http://schemas.openxmlformats.org/officeDocument/2006/relationships/slide" Target="slide2.xml"/><Relationship Id="rId4" Type="http://schemas.microsoft.com/office/2007/relationships/hdphoto" Target="../media/hdphoto1.wdp"/><Relationship Id="rId9" Type="http://schemas.openxmlformats.org/officeDocument/2006/relationships/image" Target="../media/image106.jp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41.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2.jpeg"/><Relationship Id="rId7" Type="http://schemas.openxmlformats.org/officeDocument/2006/relationships/image" Target="../media/image107.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2.xml"/><Relationship Id="rId10" Type="http://schemas.openxmlformats.org/officeDocument/2006/relationships/image" Target="../media/image110.jpg"/><Relationship Id="rId4" Type="http://schemas.microsoft.com/office/2007/relationships/hdphoto" Target="../media/hdphoto1.wdp"/><Relationship Id="rId9"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11.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102.jpeg"/><Relationship Id="rId7" Type="http://schemas.openxmlformats.org/officeDocument/2006/relationships/image" Target="../media/image112.jpg"/><Relationship Id="rId12" Type="http://schemas.openxmlformats.org/officeDocument/2006/relationships/slide" Target="slide5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slide" Target="slide50.xml"/><Relationship Id="rId5" Type="http://schemas.openxmlformats.org/officeDocument/2006/relationships/slide" Target="slide2.xml"/><Relationship Id="rId10" Type="http://schemas.openxmlformats.org/officeDocument/2006/relationships/slide" Target="slide48.xml"/><Relationship Id="rId4" Type="http://schemas.microsoft.com/office/2007/relationships/hdphoto" Target="../media/hdphoto1.wdp"/><Relationship Id="rId9" Type="http://schemas.openxmlformats.org/officeDocument/2006/relationships/image" Target="../media/image113.jp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8.jpg"/><Relationship Id="rId3" Type="http://schemas.openxmlformats.org/officeDocument/2006/relationships/image" Target="../media/image102.jpeg"/><Relationship Id="rId7" Type="http://schemas.openxmlformats.org/officeDocument/2006/relationships/slide" Target="slide47.xml"/><Relationship Id="rId12" Type="http://schemas.openxmlformats.org/officeDocument/2006/relationships/image" Target="../media/image117.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16.jpg"/><Relationship Id="rId5" Type="http://schemas.openxmlformats.org/officeDocument/2006/relationships/slide" Target="slide45.xml"/><Relationship Id="rId10" Type="http://schemas.openxmlformats.org/officeDocument/2006/relationships/image" Target="../media/image115.jpg"/><Relationship Id="rId4" Type="http://schemas.microsoft.com/office/2007/relationships/hdphoto" Target="../media/hdphoto1.wdp"/><Relationship Id="rId9" Type="http://schemas.openxmlformats.org/officeDocument/2006/relationships/image" Target="../media/image114.jp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46.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jpeg"/><Relationship Id="rId7" Type="http://schemas.openxmlformats.org/officeDocument/2006/relationships/slide" Target="slide49.xml"/><Relationship Id="rId12" Type="http://schemas.openxmlformats.org/officeDocument/2006/relationships/image" Target="../media/image122.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21.jpg"/><Relationship Id="rId5" Type="http://schemas.openxmlformats.org/officeDocument/2006/relationships/slide" Target="slide45.xml"/><Relationship Id="rId10" Type="http://schemas.openxmlformats.org/officeDocument/2006/relationships/image" Target="../media/image120.jpg"/><Relationship Id="rId4" Type="http://schemas.microsoft.com/office/2007/relationships/hdphoto" Target="../media/hdphoto1.wdp"/><Relationship Id="rId9" Type="http://schemas.openxmlformats.org/officeDocument/2006/relationships/image" Target="../media/image119.jp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4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102.jpeg"/><Relationship Id="rId7" Type="http://schemas.openxmlformats.org/officeDocument/2006/relationships/image" Target="../media/image123.jpg"/><Relationship Id="rId12" Type="http://schemas.openxmlformats.org/officeDocument/2006/relationships/image" Target="../media/image126.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25.jpg"/><Relationship Id="rId5" Type="http://schemas.openxmlformats.org/officeDocument/2006/relationships/slide" Target="slide45.xml"/><Relationship Id="rId10" Type="http://schemas.openxmlformats.org/officeDocument/2006/relationships/image" Target="../media/image124.jpg"/><Relationship Id="rId4" Type="http://schemas.microsoft.com/office/2007/relationships/hdphoto" Target="../media/hdphoto1.wdp"/><Relationship Id="rId9"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50.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02.jpeg"/><Relationship Id="rId7" Type="http://schemas.openxmlformats.org/officeDocument/2006/relationships/image" Target="../media/image127.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45.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93509" y="2696065"/>
            <a:ext cx="6956982" cy="1121791"/>
          </a:xfrm>
          <a:prstGeom prst="rect">
            <a:avLst/>
          </a:prstGeom>
          <a:noFill/>
          <a:ln>
            <a:noFill/>
          </a:ln>
          <a:effectLst>
            <a:outerShdw blurRad="228600" dist="35921" dir="1800000" algn="ctr" rotWithShape="0">
              <a:schemeClr val="tx2">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06872" y="0"/>
            <a:ext cx="2664296" cy="584775"/>
          </a:xfrm>
          <a:prstGeom prst="rect">
            <a:avLst/>
          </a:prstGeom>
          <a:noFill/>
        </p:spPr>
        <p:txBody>
          <a:bodyPr wrap="square" rtlCol="0">
            <a:spAutoFit/>
          </a:bodyPr>
          <a:lstStyle/>
          <a:p>
            <a:r>
              <a:rPr lang="ru-RU" sz="3200" b="1" dirty="0" smtClean="0">
                <a:solidFill>
                  <a:schemeClr val="accent6">
                    <a:lumMod val="20000"/>
                    <a:lumOff val="80000"/>
                  </a:schemeClr>
                </a:solidFill>
                <a:effectLst>
                  <a:outerShdw blurRad="38100" dist="38100" dir="2700000" algn="tl">
                    <a:srgbClr val="000000">
                      <a:alpha val="43137"/>
                    </a:srgbClr>
                  </a:outerShdw>
                </a:effectLst>
              </a:rPr>
              <a:t>УРОК  ОПК  25</a:t>
            </a:r>
            <a:endParaRPr lang="ru-RU" sz="3200" b="1" dirty="0">
              <a:solidFill>
                <a:schemeClr val="accent6">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9082440"/>
      </p:ext>
    </p:extLst>
  </p:cSld>
  <p:clrMapOvr>
    <a:masterClrMapping/>
  </p:clrMapOvr>
  <mc:AlternateContent xmlns:mc="http://schemas.openxmlformats.org/markup-compatibility/2006" xmlns:p14="http://schemas.microsoft.com/office/powerpoint/2010/main">
    <mc:Choice Requires="p14">
      <p:transition spd="slow" p14:dur="2000">
        <p:circle/>
        <p:sndAc>
          <p:stSnd>
            <p:snd r:embed="rId3" name="Благовест русский Север1.wav"/>
          </p:stSnd>
        </p:sndAc>
      </p:transition>
    </mc:Choice>
    <mc:Fallback xmlns="">
      <p:transition spd="slow">
        <p:circle/>
        <p:sndAc>
          <p:stSnd>
            <p:snd r:embed="rId6" name="Благовест русский Север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0"/>
                                        <p:tgtEl>
                                          <p:spTgt spid="1026"/>
                                        </p:tgtEl>
                                      </p:cBhvr>
                                    </p:animEffect>
                                    <p:anim calcmode="lin" valueType="num">
                                      <p:cBhvr>
                                        <p:cTn id="8" dur="2500" fill="hold"/>
                                        <p:tgtEl>
                                          <p:spTgt spid="1026"/>
                                        </p:tgtEl>
                                        <p:attrNameLst>
                                          <p:attrName>ppt_x</p:attrName>
                                        </p:attrNameLst>
                                      </p:cBhvr>
                                      <p:tavLst>
                                        <p:tav tm="0">
                                          <p:val>
                                            <p:strVal val="#ppt_x"/>
                                          </p:val>
                                        </p:tav>
                                        <p:tav tm="100000">
                                          <p:val>
                                            <p:strVal val="#ppt_x"/>
                                          </p:val>
                                        </p:tav>
                                      </p:tavLst>
                                    </p:anim>
                                    <p:anim calcmode="lin" valueType="num">
                                      <p:cBhvr>
                                        <p:cTn id="9" dur="25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8" y="263082"/>
            <a:ext cx="9118142" cy="6334378"/>
          </a:xfrm>
          <a:prstGeom prst="rect">
            <a:avLst/>
          </a:prstGeom>
        </p:spPr>
      </p:pic>
    </p:spTree>
    <p:extLst>
      <p:ext uri="{BB962C8B-B14F-4D97-AF65-F5344CB8AC3E}">
        <p14:creationId xmlns:p14="http://schemas.microsoft.com/office/powerpoint/2010/main" val="859807008"/>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493" y="0"/>
            <a:ext cx="5065013" cy="6858000"/>
          </a:xfrm>
          <a:prstGeom prst="rect">
            <a:avLst/>
          </a:prstGeom>
        </p:spPr>
      </p:pic>
    </p:spTree>
    <p:extLst>
      <p:ext uri="{BB962C8B-B14F-4D97-AF65-F5344CB8AC3E}">
        <p14:creationId xmlns:p14="http://schemas.microsoft.com/office/powerpoint/2010/main" val="3304420099"/>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 y="688540"/>
            <a:ext cx="9134865" cy="5480919"/>
          </a:xfrm>
          <a:prstGeom prst="rect">
            <a:avLst/>
          </a:prstGeom>
        </p:spPr>
      </p:pic>
    </p:spTree>
    <p:extLst>
      <p:ext uri="{BB962C8B-B14F-4D97-AF65-F5344CB8AC3E}">
        <p14:creationId xmlns:p14="http://schemas.microsoft.com/office/powerpoint/2010/main" val="3688449854"/>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238" y="0"/>
            <a:ext cx="5325524" cy="6858000"/>
          </a:xfrm>
          <a:prstGeom prst="rect">
            <a:avLst/>
          </a:prstGeom>
        </p:spPr>
      </p:pic>
    </p:spTree>
    <p:extLst>
      <p:ext uri="{BB962C8B-B14F-4D97-AF65-F5344CB8AC3E}">
        <p14:creationId xmlns:p14="http://schemas.microsoft.com/office/powerpoint/2010/main" val="3149133715"/>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054" y="0"/>
            <a:ext cx="5977890" cy="6858000"/>
          </a:xfrm>
          <a:prstGeom prst="rect">
            <a:avLst/>
          </a:prstGeom>
        </p:spPr>
      </p:pic>
    </p:spTree>
    <p:extLst>
      <p:ext uri="{BB962C8B-B14F-4D97-AF65-F5344CB8AC3E}">
        <p14:creationId xmlns:p14="http://schemas.microsoft.com/office/powerpoint/2010/main" val="631999217"/>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76" y="0"/>
            <a:ext cx="8045647" cy="6858000"/>
          </a:xfrm>
          <a:prstGeom prst="rect">
            <a:avLst/>
          </a:prstGeom>
        </p:spPr>
      </p:pic>
    </p:spTree>
    <p:extLst>
      <p:ext uri="{BB962C8B-B14F-4D97-AF65-F5344CB8AC3E}">
        <p14:creationId xmlns:p14="http://schemas.microsoft.com/office/powerpoint/2010/main" val="1881460247"/>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288" y="0"/>
            <a:ext cx="6821424" cy="6858000"/>
          </a:xfrm>
          <a:prstGeom prst="rect">
            <a:avLst/>
          </a:prstGeom>
        </p:spPr>
      </p:pic>
    </p:spTree>
    <p:extLst>
      <p:ext uri="{BB962C8B-B14F-4D97-AF65-F5344CB8AC3E}">
        <p14:creationId xmlns:p14="http://schemas.microsoft.com/office/powerpoint/2010/main" val="2020353089"/>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181" y="0"/>
            <a:ext cx="4987636" cy="6858000"/>
          </a:xfrm>
          <a:prstGeom prst="rect">
            <a:avLst/>
          </a:prstGeom>
        </p:spPr>
      </p:pic>
    </p:spTree>
    <p:extLst>
      <p:ext uri="{BB962C8B-B14F-4D97-AF65-F5344CB8AC3E}">
        <p14:creationId xmlns:p14="http://schemas.microsoft.com/office/powerpoint/2010/main" val="1327827544"/>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93" y="0"/>
            <a:ext cx="7643812" cy="6858000"/>
          </a:xfrm>
          <a:prstGeom prst="rect">
            <a:avLst/>
          </a:prstGeom>
        </p:spPr>
      </p:pic>
    </p:spTree>
    <p:extLst>
      <p:ext uri="{BB962C8B-B14F-4D97-AF65-F5344CB8AC3E}">
        <p14:creationId xmlns:p14="http://schemas.microsoft.com/office/powerpoint/2010/main" val="2051473603"/>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47" y="0"/>
            <a:ext cx="7250906" cy="6858000"/>
          </a:xfrm>
          <a:prstGeom prst="rect">
            <a:avLst/>
          </a:prstGeom>
        </p:spPr>
      </p:pic>
    </p:spTree>
    <p:extLst>
      <p:ext uri="{BB962C8B-B14F-4D97-AF65-F5344CB8AC3E}">
        <p14:creationId xmlns:p14="http://schemas.microsoft.com/office/powerpoint/2010/main" val="269359169"/>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050" name="Picture 2">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4687" y="1124745"/>
            <a:ext cx="124076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4687" y="4745837"/>
            <a:ext cx="1195250" cy="80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94687" y="3413516"/>
            <a:ext cx="1240766" cy="74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94687" y="4107385"/>
            <a:ext cx="1195250" cy="69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94687" y="5497961"/>
            <a:ext cx="1195250" cy="82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4687" y="1862135"/>
            <a:ext cx="1240766" cy="79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94687" y="2600830"/>
            <a:ext cx="1245162" cy="86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223070"/>
      </p:ext>
    </p:extLst>
  </p:cSld>
  <p:clrMapOvr>
    <a:masterClrMapping/>
  </p:clrMapOvr>
  <mc:AlternateContent xmlns:mc="http://schemas.openxmlformats.org/markup-compatibility/2006" xmlns:p14="http://schemas.microsoft.com/office/powerpoint/2010/main">
    <mc:Choice Requires="p14">
      <p:transition spd="slow" p14:dur="1500">
        <p:circle/>
        <p:sndAc>
          <p:endSnd/>
        </p:sndAc>
      </p:transition>
    </mc:Choice>
    <mc:Fallback xmlns="">
      <p:transition spd="slow">
        <p:circle/>
        <p:sndAc>
          <p:end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257"/>
            <a:ext cx="9144000" cy="6161484"/>
          </a:xfrm>
          <a:prstGeom prst="rect">
            <a:avLst/>
          </a:prstGeom>
        </p:spPr>
      </p:pic>
    </p:spTree>
    <p:extLst>
      <p:ext uri="{BB962C8B-B14F-4D97-AF65-F5344CB8AC3E}">
        <p14:creationId xmlns:p14="http://schemas.microsoft.com/office/powerpoint/2010/main" val="3688262939"/>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388" y="-23228"/>
            <a:ext cx="4055224" cy="6858000"/>
          </a:xfrm>
          <a:prstGeom prst="rect">
            <a:avLst/>
          </a:prstGeom>
        </p:spPr>
      </p:pic>
    </p:spTree>
    <p:extLst>
      <p:ext uri="{BB962C8B-B14F-4D97-AF65-F5344CB8AC3E}">
        <p14:creationId xmlns:p14="http://schemas.microsoft.com/office/powerpoint/2010/main" val="3794729901"/>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 y="929"/>
            <a:ext cx="7909560" cy="6856142"/>
          </a:xfrm>
          <a:prstGeom prst="rect">
            <a:avLst/>
          </a:prstGeom>
        </p:spPr>
      </p:pic>
    </p:spTree>
    <p:extLst>
      <p:ext uri="{BB962C8B-B14F-4D97-AF65-F5344CB8AC3E}">
        <p14:creationId xmlns:p14="http://schemas.microsoft.com/office/powerpoint/2010/main" val="486955114"/>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631" y="0"/>
            <a:ext cx="5168737" cy="6858000"/>
          </a:xfrm>
          <a:prstGeom prst="rect">
            <a:avLst/>
          </a:prstGeom>
        </p:spPr>
      </p:pic>
    </p:spTree>
    <p:extLst>
      <p:ext uri="{BB962C8B-B14F-4D97-AF65-F5344CB8AC3E}">
        <p14:creationId xmlns:p14="http://schemas.microsoft.com/office/powerpoint/2010/main" val="1772191010"/>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661" y="46"/>
            <a:ext cx="4364678" cy="6857908"/>
          </a:xfrm>
          <a:prstGeom prst="rect">
            <a:avLst/>
          </a:prstGeom>
        </p:spPr>
      </p:pic>
    </p:spTree>
    <p:extLst>
      <p:ext uri="{BB962C8B-B14F-4D97-AF65-F5344CB8AC3E}">
        <p14:creationId xmlns:p14="http://schemas.microsoft.com/office/powerpoint/2010/main" val="1756942433"/>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4477"/>
            <a:ext cx="9132062" cy="6849046"/>
          </a:xfrm>
          <a:prstGeom prst="rect">
            <a:avLst/>
          </a:prstGeom>
        </p:spPr>
      </p:pic>
    </p:spTree>
    <p:extLst>
      <p:ext uri="{BB962C8B-B14F-4D97-AF65-F5344CB8AC3E}">
        <p14:creationId xmlns:p14="http://schemas.microsoft.com/office/powerpoint/2010/main" val="1844299217"/>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919"/>
            <a:ext cx="9144000" cy="6106160"/>
          </a:xfrm>
          <a:prstGeom prst="rect">
            <a:avLst/>
          </a:prstGeom>
        </p:spPr>
      </p:pic>
      <p:pic>
        <p:nvPicPr>
          <p:cNvPr id="4" name="Рисунок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Tree>
    <p:extLst>
      <p:ext uri="{BB962C8B-B14F-4D97-AF65-F5344CB8AC3E}">
        <p14:creationId xmlns:p14="http://schemas.microsoft.com/office/powerpoint/2010/main" val="1286989192"/>
      </p:ext>
    </p:extLst>
  </p:cSld>
  <p:clrMapOvr>
    <a:masterClrMapping/>
  </p:clrMapOvr>
  <mc:AlternateContent xmlns:mc="http://schemas.openxmlformats.org/markup-compatibility/2006" xmlns:p14="http://schemas.microsoft.com/office/powerpoint/2010/main">
    <mc:Choice Requires="p14">
      <p:transition spd="slow" p14:dur="2500">
        <p:fade/>
        <p:sndAc>
          <p:endSnd/>
        </p:sndAc>
      </p:transition>
    </mc:Choice>
    <mc:Fallback xmlns="">
      <p:transition spd="slow">
        <p:fade/>
        <p:sndAc>
          <p:end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6300192" y="1916832"/>
            <a:ext cx="2683261" cy="1323439"/>
          </a:xfrm>
          <a:prstGeom prst="rect">
            <a:avLst/>
          </a:prstGeom>
          <a:solidFill>
            <a:schemeClr val="bg2"/>
          </a:solidFill>
        </p:spPr>
        <p:txBody>
          <a:bodyPr wrap="square">
            <a:spAutoFit/>
          </a:bodyPr>
          <a:lstStyle/>
          <a:p>
            <a:pPr algn="just"/>
            <a:r>
              <a:rPr lang="ru-RU" sz="1600" b="1" dirty="0"/>
              <a:t>Монастырь Святой Екатерины </a:t>
            </a:r>
            <a:r>
              <a:rPr lang="ru-RU" sz="1600" b="1" dirty="0" smtClean="0"/>
              <a:t>основан </a:t>
            </a:r>
            <a:r>
              <a:rPr lang="ru-RU" sz="1600" b="1" dirty="0"/>
              <a:t>в IV веке в центральной части Синайского полуострова у библейской горы </a:t>
            </a:r>
            <a:r>
              <a:rPr lang="ru-RU" sz="1600" b="1" dirty="0" smtClean="0"/>
              <a:t>Хорив.</a:t>
            </a:r>
            <a:endParaRPr lang="ru-RU" sz="1600" b="1" dirty="0"/>
          </a:p>
        </p:txBody>
      </p:sp>
    </p:spTree>
    <p:extLst>
      <p:ext uri="{BB962C8B-B14F-4D97-AF65-F5344CB8AC3E}">
        <p14:creationId xmlns:p14="http://schemas.microsoft.com/office/powerpoint/2010/main" val="1537397009"/>
      </p:ext>
    </p:extLst>
  </p:cSld>
  <p:clrMapOvr>
    <a:masterClrMapping/>
  </p:clrMapOvr>
  <p:transition spd="slow">
    <p:split orient="vert"/>
    <p:sndAc>
      <p:stSnd loop="1">
        <p:snd r:embed="rId2" name="греч.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 y="0"/>
            <a:ext cx="9135422" cy="6858000"/>
          </a:xfrm>
          <a:prstGeom prst="rect">
            <a:avLst/>
          </a:prstGeom>
        </p:spPr>
      </p:pic>
      <p:sp>
        <p:nvSpPr>
          <p:cNvPr id="3" name="Прямоугольник 2"/>
          <p:cNvSpPr/>
          <p:nvPr/>
        </p:nvSpPr>
        <p:spPr>
          <a:xfrm>
            <a:off x="5292080" y="5669959"/>
            <a:ext cx="3600400" cy="1077218"/>
          </a:xfrm>
          <a:prstGeom prst="rect">
            <a:avLst/>
          </a:prstGeom>
          <a:solidFill>
            <a:schemeClr val="bg2"/>
          </a:solidFill>
        </p:spPr>
        <p:txBody>
          <a:bodyPr wrap="square">
            <a:spAutoFit/>
          </a:bodyPr>
          <a:lstStyle/>
          <a:p>
            <a:pPr algn="just"/>
            <a:r>
              <a:rPr lang="ru-RU" sz="1600" b="1" dirty="0"/>
              <a:t>Грузия. Женский монастырь в </a:t>
            </a:r>
            <a:r>
              <a:rPr lang="ru-RU" sz="1600" b="1" dirty="0" err="1" smtClean="0"/>
              <a:t>Бодбе</a:t>
            </a:r>
            <a:r>
              <a:rPr lang="ru-RU" sz="1600" b="1" dirty="0" smtClean="0"/>
              <a:t> основан в </a:t>
            </a:r>
            <a:r>
              <a:rPr lang="ru-RU" sz="1600" b="1" dirty="0"/>
              <a:t>I</a:t>
            </a:r>
            <a:r>
              <a:rPr lang="ru-RU" sz="1600" b="1" dirty="0" smtClean="0"/>
              <a:t>V веке на месте могилы святой равноапостольной Нины, просветительницы Грузии.</a:t>
            </a:r>
            <a:endParaRPr lang="ru-RU" sz="1600" b="1" dirty="0"/>
          </a:p>
        </p:txBody>
      </p:sp>
    </p:spTree>
    <p:extLst>
      <p:ext uri="{BB962C8B-B14F-4D97-AF65-F5344CB8AC3E}">
        <p14:creationId xmlns:p14="http://schemas.microsoft.com/office/powerpoint/2010/main" val="2510154454"/>
      </p:ext>
    </p:extLst>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251520" y="116632"/>
            <a:ext cx="3456384" cy="584775"/>
          </a:xfrm>
          <a:prstGeom prst="rect">
            <a:avLst/>
          </a:prstGeom>
          <a:solidFill>
            <a:schemeClr val="bg2"/>
          </a:solidFill>
        </p:spPr>
        <p:txBody>
          <a:bodyPr wrap="square">
            <a:spAutoFit/>
          </a:bodyPr>
          <a:lstStyle/>
          <a:p>
            <a:pPr algn="just"/>
            <a:r>
              <a:rPr lang="ru-RU" sz="1600" b="1" dirty="0" smtClean="0"/>
              <a:t>Грузия. Монастырь святого </a:t>
            </a:r>
            <a:r>
              <a:rPr lang="ru-RU" sz="1600" b="1" dirty="0"/>
              <a:t>Антона </a:t>
            </a:r>
            <a:r>
              <a:rPr lang="ru-RU" sz="1600" b="1" dirty="0" err="1" smtClean="0"/>
              <a:t>Марткопского</a:t>
            </a:r>
            <a:r>
              <a:rPr lang="ru-RU" sz="1600" b="1" dirty="0" smtClean="0"/>
              <a:t>  основан в </a:t>
            </a:r>
            <a:r>
              <a:rPr lang="en-US" sz="1600" b="1" dirty="0" smtClean="0"/>
              <a:t>V—VI </a:t>
            </a:r>
            <a:r>
              <a:rPr lang="ru-RU" sz="1600" b="1" dirty="0"/>
              <a:t>вв.</a:t>
            </a:r>
          </a:p>
        </p:txBody>
      </p:sp>
    </p:spTree>
    <p:extLst>
      <p:ext uri="{BB962C8B-B14F-4D97-AF65-F5344CB8AC3E}">
        <p14:creationId xmlns:p14="http://schemas.microsoft.com/office/powerpoint/2010/main" val="1409615032"/>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artam09.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7308304" y="5445224"/>
            <a:ext cx="487363" cy="487363"/>
          </a:xfrm>
          <a:prstGeom prst="rect">
            <a:avLst/>
          </a:prstGeom>
        </p:spPr>
      </p:pic>
    </p:spTree>
    <p:extLst>
      <p:ext uri="{BB962C8B-B14F-4D97-AF65-F5344CB8AC3E}">
        <p14:creationId xmlns:p14="http://schemas.microsoft.com/office/powerpoint/2010/main" val="2706233498"/>
      </p:ext>
    </p:extLst>
  </p:cSld>
  <p:clrMapOvr>
    <a:masterClrMapping/>
  </p:clrMapOvr>
  <mc:AlternateContent xmlns:mc="http://schemas.openxmlformats.org/markup-compatibility/2006" xmlns:p14="http://schemas.microsoft.com/office/powerpoint/2010/main">
    <mc:Choice Requires="p14">
      <p:transition spd="slow" p14:dur="1500" advClick="0" advTm="6000">
        <p:split orient="vert"/>
        <p:sndAc>
          <p:endSnd/>
        </p:sndAc>
      </p:transition>
    </mc:Choice>
    <mc:Fallback xmlns="">
      <p:transition spd="slow" advClick="0" advTm="6000">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4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251520" y="116632"/>
            <a:ext cx="2520280" cy="1815882"/>
          </a:xfrm>
          <a:prstGeom prst="rect">
            <a:avLst/>
          </a:prstGeom>
          <a:solidFill>
            <a:schemeClr val="bg2"/>
          </a:solidFill>
        </p:spPr>
        <p:txBody>
          <a:bodyPr wrap="square">
            <a:spAutoFit/>
          </a:bodyPr>
          <a:lstStyle/>
          <a:p>
            <a:pPr algn="just"/>
            <a:r>
              <a:rPr lang="ru-RU" sz="1600" b="1" dirty="0" err="1"/>
              <a:t>Давидо-Гареджийский</a:t>
            </a:r>
            <a:r>
              <a:rPr lang="ru-RU" sz="1600" b="1" dirty="0"/>
              <a:t> монастырский </a:t>
            </a:r>
            <a:r>
              <a:rPr lang="ru-RU" sz="1600" b="1" dirty="0" smtClean="0"/>
              <a:t>комплекс грузинских </a:t>
            </a:r>
            <a:r>
              <a:rPr lang="ru-RU" sz="1600" b="1" dirty="0"/>
              <a:t>пещерных монастырей VI </a:t>
            </a:r>
            <a:r>
              <a:rPr lang="ru-RU" sz="1600" b="1" dirty="0" smtClean="0"/>
              <a:t>века </a:t>
            </a:r>
            <a:r>
              <a:rPr lang="ru-RU" sz="1600" b="1" dirty="0"/>
              <a:t>представляет собой высеченные в скалах около 20 </a:t>
            </a:r>
            <a:r>
              <a:rPr lang="ru-RU" sz="1600" b="1" dirty="0" smtClean="0"/>
              <a:t>монастырей.</a:t>
            </a:r>
            <a:endParaRPr lang="ru-RU" sz="1600" b="1" dirty="0"/>
          </a:p>
        </p:txBody>
      </p:sp>
    </p:spTree>
    <p:extLst>
      <p:ext uri="{BB962C8B-B14F-4D97-AF65-F5344CB8AC3E}">
        <p14:creationId xmlns:p14="http://schemas.microsoft.com/office/powerpoint/2010/main" val="628361362"/>
      </p:ext>
    </p:extLst>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Прямоугольник 5"/>
          <p:cNvSpPr/>
          <p:nvPr/>
        </p:nvSpPr>
        <p:spPr>
          <a:xfrm>
            <a:off x="539552" y="260648"/>
            <a:ext cx="8136904" cy="1323439"/>
          </a:xfrm>
          <a:prstGeom prst="rect">
            <a:avLst/>
          </a:prstGeom>
          <a:solidFill>
            <a:schemeClr val="bg2"/>
          </a:solidFill>
        </p:spPr>
        <p:txBody>
          <a:bodyPr wrap="square">
            <a:spAutoFit/>
          </a:bodyPr>
          <a:lstStyle/>
          <a:p>
            <a:pPr algn="just"/>
            <a:r>
              <a:rPr lang="ru-RU" sz="1600" b="1" dirty="0" smtClean="0"/>
              <a:t>Крым</a:t>
            </a:r>
            <a:r>
              <a:rPr lang="ru-RU" sz="1600" b="1" dirty="0"/>
              <a:t>. </a:t>
            </a:r>
            <a:r>
              <a:rPr lang="ru-RU" sz="1600" b="1" dirty="0" err="1"/>
              <a:t>Чилтер-Мармара</a:t>
            </a:r>
            <a:r>
              <a:rPr lang="ru-RU" sz="1600" b="1" dirty="0"/>
              <a:t> </a:t>
            </a:r>
            <a:r>
              <a:rPr lang="ru-RU" sz="1600" b="1" dirty="0" smtClean="0"/>
              <a:t>- древний </a:t>
            </a:r>
            <a:r>
              <a:rPr lang="ru-RU" sz="1600" b="1" dirty="0"/>
              <a:t>пещерный монастырь, действовавший с VIII по XV век. </a:t>
            </a:r>
            <a:r>
              <a:rPr lang="ru-RU" sz="1600" b="1" dirty="0" smtClean="0"/>
              <a:t>Отшельники появились </a:t>
            </a:r>
            <a:r>
              <a:rPr lang="ru-RU" sz="1600" b="1" dirty="0"/>
              <a:t>здесь </a:t>
            </a:r>
            <a:r>
              <a:rPr lang="ru-RU" sz="1600" b="1" dirty="0" smtClean="0"/>
              <a:t>еще раньше, </a:t>
            </a:r>
            <a:r>
              <a:rPr lang="ru-RU" sz="1600" b="1" dirty="0"/>
              <a:t>облюбовав естественную карстовую пещеру у верхней кромки скалы. </a:t>
            </a:r>
            <a:r>
              <a:rPr lang="ru-RU" sz="1600" b="1" dirty="0" smtClean="0"/>
              <a:t>Значительная </a:t>
            </a:r>
            <a:r>
              <a:rPr lang="ru-RU" sz="1600" b="1" dirty="0"/>
              <a:t>часть монастырей возникала </a:t>
            </a:r>
            <a:r>
              <a:rPr lang="ru-RU" sz="1600" b="1" dirty="0" smtClean="0"/>
              <a:t>на месте бывших </a:t>
            </a:r>
            <a:r>
              <a:rPr lang="ru-RU" sz="1600" b="1" dirty="0"/>
              <a:t>келий или захоронений почитаемых отшельников. Здесь более 50-ти пещер, кельи, трапезная, хозяйственные и подсобные помещения, четыре церкви.</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 y="7993"/>
            <a:ext cx="9134579" cy="684201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3"/>
            <a:ext cx="4876800" cy="36576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794" y="3052707"/>
            <a:ext cx="5715000" cy="3797299"/>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 y="1115"/>
            <a:ext cx="9168449" cy="6855769"/>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0521" y="7993"/>
            <a:ext cx="5122957" cy="6842013"/>
          </a:xfrm>
          <a:prstGeom prst="rect">
            <a:avLst/>
          </a:prstGeom>
        </p:spPr>
      </p:pic>
    </p:spTree>
    <p:extLst>
      <p:ext uri="{BB962C8B-B14F-4D97-AF65-F5344CB8AC3E}">
        <p14:creationId xmlns:p14="http://schemas.microsoft.com/office/powerpoint/2010/main" val="11307202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1151620" y="260648"/>
            <a:ext cx="6840760" cy="584775"/>
          </a:xfrm>
          <a:prstGeom prst="rect">
            <a:avLst/>
          </a:prstGeom>
          <a:solidFill>
            <a:schemeClr val="bg2"/>
          </a:solidFill>
        </p:spPr>
        <p:txBody>
          <a:bodyPr wrap="square">
            <a:spAutoFit/>
          </a:bodyPr>
          <a:lstStyle/>
          <a:p>
            <a:pPr algn="just"/>
            <a:r>
              <a:rPr lang="ru-RU" sz="1600" b="1" dirty="0" smtClean="0"/>
              <a:t>Крым</a:t>
            </a:r>
            <a:r>
              <a:rPr lang="ru-RU" sz="1600" b="1" dirty="0"/>
              <a:t>. Свято-Успенский пещерный </a:t>
            </a:r>
            <a:r>
              <a:rPr lang="ru-RU" sz="1600" b="1" dirty="0" smtClean="0"/>
              <a:t>монастырь вблизи Бахчисарая </a:t>
            </a:r>
            <a:r>
              <a:rPr lang="ru-RU" sz="1600" b="1" dirty="0"/>
              <a:t>основан византийскими монахами-</a:t>
            </a:r>
            <a:r>
              <a:rPr lang="ru-RU" sz="1600" b="1" dirty="0" err="1"/>
              <a:t>иконопочитателями</a:t>
            </a:r>
            <a:r>
              <a:rPr lang="ru-RU" sz="1600" b="1" dirty="0"/>
              <a:t> не позднее VIII века.</a:t>
            </a:r>
          </a:p>
        </p:txBody>
      </p:sp>
    </p:spTree>
    <p:extLst>
      <p:ext uri="{BB962C8B-B14F-4D97-AF65-F5344CB8AC3E}">
        <p14:creationId xmlns:p14="http://schemas.microsoft.com/office/powerpoint/2010/main" val="3916305418"/>
      </p:ext>
    </p:extLst>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 y="-9163"/>
            <a:ext cx="9151369" cy="6070415"/>
          </a:xfrm>
          <a:prstGeom prst="rect">
            <a:avLst/>
          </a:prstGeom>
        </p:spPr>
      </p:pic>
      <p:sp>
        <p:nvSpPr>
          <p:cNvPr id="6" name="Прямоугольник 5"/>
          <p:cNvSpPr/>
          <p:nvPr/>
        </p:nvSpPr>
        <p:spPr>
          <a:xfrm>
            <a:off x="791580" y="6145752"/>
            <a:ext cx="7560840" cy="584775"/>
          </a:xfrm>
          <a:prstGeom prst="rect">
            <a:avLst/>
          </a:prstGeom>
          <a:solidFill>
            <a:schemeClr val="bg2"/>
          </a:solidFill>
        </p:spPr>
        <p:txBody>
          <a:bodyPr wrap="square">
            <a:spAutoFit/>
          </a:bodyPr>
          <a:lstStyle/>
          <a:p>
            <a:pPr algn="just"/>
            <a:r>
              <a:rPr lang="ru-RU" sz="1600" b="1" dirty="0" smtClean="0"/>
              <a:t>Крым</a:t>
            </a:r>
            <a:r>
              <a:rPr lang="ru-RU" sz="1600" b="1" dirty="0"/>
              <a:t>. </a:t>
            </a:r>
            <a:r>
              <a:rPr lang="ru-RU" sz="1600" b="1" dirty="0" smtClean="0"/>
              <a:t>Пещерный </a:t>
            </a:r>
            <a:r>
              <a:rPr lang="ru-RU" sz="1600" b="1" dirty="0"/>
              <a:t>монастырь </a:t>
            </a:r>
            <a:r>
              <a:rPr lang="ru-RU" sz="1600" b="1" dirty="0" err="1" smtClean="0"/>
              <a:t>Качи-Кальон</a:t>
            </a:r>
            <a:r>
              <a:rPr lang="ru-RU" sz="1600" b="1" dirty="0" smtClean="0"/>
              <a:t> (Крестовый корабль) был </a:t>
            </a:r>
            <a:r>
              <a:rPr lang="ru-RU" sz="1600" b="1" dirty="0"/>
              <a:t>основан в VIII-X веках в большом гроте с источником, воды которого считались </a:t>
            </a:r>
            <a:r>
              <a:rPr lang="ru-RU" sz="1600" b="1" dirty="0" smtClean="0"/>
              <a:t>целебными.</a:t>
            </a:r>
            <a:endParaRPr lang="ru-RU" sz="1600" b="1" dirty="0"/>
          </a:p>
        </p:txBody>
      </p:sp>
    </p:spTree>
    <p:extLst>
      <p:ext uri="{BB962C8B-B14F-4D97-AF65-F5344CB8AC3E}">
        <p14:creationId xmlns:p14="http://schemas.microsoft.com/office/powerpoint/2010/main" val="19137738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539552" y="5589240"/>
            <a:ext cx="8280920" cy="1077218"/>
          </a:xfrm>
          <a:prstGeom prst="rect">
            <a:avLst/>
          </a:prstGeom>
          <a:solidFill>
            <a:schemeClr val="bg2"/>
          </a:solidFill>
        </p:spPr>
        <p:txBody>
          <a:bodyPr wrap="square">
            <a:spAutoFit/>
          </a:bodyPr>
          <a:lstStyle/>
          <a:p>
            <a:pPr algn="just"/>
            <a:r>
              <a:rPr lang="ru-RU" sz="1600" b="1" dirty="0"/>
              <a:t>М</a:t>
            </a:r>
            <a:r>
              <a:rPr lang="ru-RU" sz="1600" b="1" dirty="0" smtClean="0"/>
              <a:t>етеоры, Греция. Первые </a:t>
            </a:r>
            <a:r>
              <a:rPr lang="ru-RU" sz="1600" b="1" dirty="0"/>
              <a:t>отшельники поднялись на эти каменистые и неприступные, отрезанные от мира вершины скал </a:t>
            </a:r>
            <a:r>
              <a:rPr lang="ru-RU" sz="1600" b="1" dirty="0" smtClean="0"/>
              <a:t>задолго до X века. </a:t>
            </a:r>
            <a:r>
              <a:rPr lang="ru-RU" sz="1600" b="1" dirty="0"/>
              <a:t>Они жили в пещерах и в скальных углублениях, а рядом основывали небольшие площадки, так называемые «молельные места» для совместного совершения молитв и изучения духовных текстов. </a:t>
            </a:r>
          </a:p>
        </p:txBody>
      </p:sp>
    </p:spTree>
    <p:extLst>
      <p:ext uri="{BB962C8B-B14F-4D97-AF65-F5344CB8AC3E}">
        <p14:creationId xmlns:p14="http://schemas.microsoft.com/office/powerpoint/2010/main" val="2673720962"/>
      </p:ext>
    </p:extLst>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23528" y="116632"/>
            <a:ext cx="5544616" cy="830997"/>
          </a:xfrm>
          <a:prstGeom prst="rect">
            <a:avLst/>
          </a:prstGeom>
          <a:solidFill>
            <a:schemeClr val="bg2"/>
          </a:solidFill>
        </p:spPr>
        <p:txBody>
          <a:bodyPr wrap="square">
            <a:spAutoFit/>
          </a:bodyPr>
          <a:lstStyle/>
          <a:p>
            <a:pPr algn="just"/>
            <a:r>
              <a:rPr lang="ru-RU" sz="1600" b="1" dirty="0"/>
              <a:t>Между городами </a:t>
            </a:r>
            <a:r>
              <a:rPr lang="ru-RU" sz="1600" b="1" dirty="0" err="1"/>
              <a:t>Моттола</a:t>
            </a:r>
            <a:r>
              <a:rPr lang="ru-RU" sz="1600" b="1" dirty="0"/>
              <a:t>, </a:t>
            </a:r>
            <a:r>
              <a:rPr lang="ru-RU" sz="1600" b="1" dirty="0" err="1"/>
              <a:t>Массафра</a:t>
            </a:r>
            <a:r>
              <a:rPr lang="ru-RU" sz="1600" b="1" dirty="0"/>
              <a:t> и </a:t>
            </a:r>
            <a:r>
              <a:rPr lang="ru-RU" sz="1600" b="1" dirty="0" err="1" smtClean="0"/>
              <a:t>Кастелланета</a:t>
            </a:r>
            <a:r>
              <a:rPr lang="ru-RU" sz="1600" b="1" dirty="0" smtClean="0"/>
              <a:t> в Южной </a:t>
            </a:r>
            <a:r>
              <a:rPr lang="ru-RU" sz="1600" b="1" dirty="0"/>
              <a:t>И</a:t>
            </a:r>
            <a:r>
              <a:rPr lang="ru-RU" sz="1600" b="1" dirty="0" smtClean="0"/>
              <a:t>талии  </a:t>
            </a:r>
            <a:r>
              <a:rPr lang="ru-RU" sz="1600" b="1" dirty="0"/>
              <a:t>разбросано </a:t>
            </a:r>
            <a:r>
              <a:rPr lang="ru-RU" sz="1600" b="1" dirty="0" smtClean="0"/>
              <a:t>множество </a:t>
            </a:r>
            <a:r>
              <a:rPr lang="ru-RU" sz="1600" b="1" dirty="0"/>
              <a:t>скальных церквей, спрятанных от посторонних глаз в ущельях </a:t>
            </a:r>
            <a:r>
              <a:rPr lang="ru-RU" sz="1600" b="1" dirty="0" smtClean="0"/>
              <a:t>- </a:t>
            </a:r>
            <a:r>
              <a:rPr lang="ru-RU" sz="1600" b="1" dirty="0" err="1"/>
              <a:t>гравинах</a:t>
            </a:r>
            <a:r>
              <a:rPr lang="ru-RU" sz="1600" b="1" dirty="0"/>
              <a:t>. </a:t>
            </a:r>
          </a:p>
        </p:txBody>
      </p:sp>
    </p:spTree>
    <p:extLst>
      <p:ext uri="{BB962C8B-B14F-4D97-AF65-F5344CB8AC3E}">
        <p14:creationId xmlns:p14="http://schemas.microsoft.com/office/powerpoint/2010/main" val="1527132395"/>
      </p:ext>
    </p:extLst>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23528" y="116632"/>
            <a:ext cx="5544616" cy="830997"/>
          </a:xfrm>
          <a:prstGeom prst="rect">
            <a:avLst/>
          </a:prstGeom>
          <a:solidFill>
            <a:schemeClr val="bg2"/>
          </a:solidFill>
        </p:spPr>
        <p:txBody>
          <a:bodyPr wrap="square">
            <a:spAutoFit/>
          </a:bodyPr>
          <a:lstStyle/>
          <a:p>
            <a:pPr algn="just"/>
            <a:r>
              <a:rPr lang="ru-RU" sz="1600" b="1" dirty="0" smtClean="0"/>
              <a:t>Сюда</a:t>
            </a:r>
            <a:r>
              <a:rPr lang="ru-RU" sz="1600" b="1" dirty="0"/>
              <a:t>, в пересохшие русла древних рек, в VIII-X вв. бежали монахи-иконописцы </a:t>
            </a:r>
            <a:r>
              <a:rPr lang="ru-RU" sz="1600" b="1" dirty="0" smtClean="0"/>
              <a:t>- </a:t>
            </a:r>
            <a:r>
              <a:rPr lang="ru-RU" sz="1600" b="1" dirty="0"/>
              <a:t>в те годы, когда Византия запретила писать святые лики</a:t>
            </a:r>
            <a:r>
              <a:rPr lang="ru-RU" sz="1600" b="1" dirty="0" smtClean="0"/>
              <a:t>.</a:t>
            </a:r>
            <a:endParaRPr lang="ru-RU" sz="1600" b="1" dirty="0"/>
          </a:p>
        </p:txBody>
      </p:sp>
    </p:spTree>
    <p:extLst>
      <p:ext uri="{BB962C8B-B14F-4D97-AF65-F5344CB8AC3E}">
        <p14:creationId xmlns:p14="http://schemas.microsoft.com/office/powerpoint/2010/main" val="1964343779"/>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2051720" y="116632"/>
            <a:ext cx="4536504" cy="830997"/>
          </a:xfrm>
          <a:prstGeom prst="rect">
            <a:avLst/>
          </a:prstGeom>
          <a:solidFill>
            <a:schemeClr val="bg2"/>
          </a:solidFill>
        </p:spPr>
        <p:txBody>
          <a:bodyPr wrap="square">
            <a:spAutoFit/>
          </a:bodyPr>
          <a:lstStyle/>
          <a:p>
            <a:pPr algn="just"/>
            <a:r>
              <a:rPr lang="ru-RU" sz="1600" b="1" dirty="0" smtClean="0"/>
              <a:t>Христианские </a:t>
            </a:r>
            <a:r>
              <a:rPr lang="ru-RU" sz="1600" b="1" dirty="0"/>
              <a:t>живописцы прятались в пещерах и продолжали создавать божественные изображения вдали от людских глаз.</a:t>
            </a:r>
          </a:p>
        </p:txBody>
      </p:sp>
      <p:pic>
        <p:nvPicPr>
          <p:cNvPr id="5"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Tree>
    <p:extLst>
      <p:ext uri="{BB962C8B-B14F-4D97-AF65-F5344CB8AC3E}">
        <p14:creationId xmlns:p14="http://schemas.microsoft.com/office/powerpoint/2010/main" val="1789613810"/>
      </p:ext>
    </p:extLst>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 y="0"/>
            <a:ext cx="9136833" cy="6857999"/>
          </a:xfrm>
          <a:prstGeom prst="rect">
            <a:avLst/>
          </a:prstGeom>
        </p:spPr>
      </p:pic>
      <p:sp>
        <p:nvSpPr>
          <p:cNvPr id="6" name="Прямоугольник 5"/>
          <p:cNvSpPr/>
          <p:nvPr/>
        </p:nvSpPr>
        <p:spPr>
          <a:xfrm>
            <a:off x="575556" y="5661248"/>
            <a:ext cx="7992888" cy="1077218"/>
          </a:xfrm>
          <a:prstGeom prst="rect">
            <a:avLst/>
          </a:prstGeom>
          <a:solidFill>
            <a:schemeClr val="bg2"/>
          </a:solidFill>
        </p:spPr>
        <p:txBody>
          <a:bodyPr wrap="square">
            <a:spAutoFit/>
          </a:bodyPr>
          <a:lstStyle/>
          <a:p>
            <a:pPr algn="just"/>
            <a:r>
              <a:rPr lang="ru-RU" sz="1600" b="1" dirty="0" smtClean="0"/>
              <a:t>Воронежская область. Свято-Спасский пещерный монастырь в селе </a:t>
            </a:r>
            <a:r>
              <a:rPr lang="ru-RU" sz="1600" b="1" dirty="0" err="1" smtClean="0"/>
              <a:t>Костомарово</a:t>
            </a:r>
            <a:r>
              <a:rPr lang="ru-RU" sz="1600" b="1" dirty="0" smtClean="0"/>
              <a:t> основан </a:t>
            </a:r>
            <a:r>
              <a:rPr lang="ru-RU" sz="1600" b="1" dirty="0"/>
              <a:t>у подножия меловых гор </a:t>
            </a:r>
            <a:r>
              <a:rPr lang="ru-RU" sz="1600" b="1" dirty="0" smtClean="0"/>
              <a:t>еще </a:t>
            </a:r>
            <a:r>
              <a:rPr lang="ru-RU" sz="1600" b="1" dirty="0"/>
              <a:t>в </a:t>
            </a:r>
            <a:r>
              <a:rPr lang="en-US" sz="1600" b="1" dirty="0" smtClean="0"/>
              <a:t>VIII</a:t>
            </a:r>
            <a:r>
              <a:rPr lang="ru-RU" sz="1600" b="1" dirty="0" smtClean="0"/>
              <a:t> веке, до принятия христианства на </a:t>
            </a:r>
            <a:r>
              <a:rPr lang="ru-RU" sz="1600" b="1" dirty="0"/>
              <a:t>Руси. Основателями первых пещерных храмов были греческие монахи. Они пришли на берега реки Дон из Византийской империи во времена иконоборческой ереси.</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 y="0"/>
            <a:ext cx="9136833" cy="6858000"/>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2" y="404664"/>
            <a:ext cx="9118453" cy="5976664"/>
          </a:xfrm>
          <a:prstGeom prst="rect">
            <a:avLst/>
          </a:prstGeom>
        </p:spPr>
      </p:pic>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9137265" cy="6852948"/>
          </a:xfrm>
          <a:prstGeom prst="rect">
            <a:avLst/>
          </a:prstGeom>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4872" y="0"/>
            <a:ext cx="4334256" cy="6858000"/>
          </a:xfrm>
          <a:prstGeom prst="rect">
            <a:avLst/>
          </a:prstGeom>
        </p:spPr>
      </p:pic>
      <p:pic>
        <p:nvPicPr>
          <p:cNvPr id="19" name="Рисунок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13" name="Рисунок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 y="188640"/>
            <a:ext cx="9135344" cy="6480721"/>
          </a:xfrm>
          <a:prstGeom prst="rect">
            <a:avLst/>
          </a:prstGeom>
        </p:spPr>
      </p:pic>
      <p:pic>
        <p:nvPicPr>
          <p:cNvPr id="15" name="Рисунок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938" y="1"/>
            <a:ext cx="5138124" cy="6857999"/>
          </a:xfrm>
          <a:prstGeom prst="rect">
            <a:avLst/>
          </a:prstGeom>
        </p:spPr>
      </p:pic>
      <p:pic>
        <p:nvPicPr>
          <p:cNvPr id="16" name="Рисунок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6886" y="1"/>
            <a:ext cx="5110228" cy="6857998"/>
          </a:xfrm>
          <a:prstGeom prst="rect">
            <a:avLst/>
          </a:prstGeom>
        </p:spPr>
      </p:pic>
      <p:pic>
        <p:nvPicPr>
          <p:cNvPr id="20" name="Рисунок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04039" y="1"/>
            <a:ext cx="5139709" cy="6852946"/>
          </a:xfrm>
          <a:prstGeom prst="rect">
            <a:avLst/>
          </a:prstGeom>
        </p:spPr>
      </p:pic>
      <p:pic>
        <p:nvPicPr>
          <p:cNvPr id="22" name="Рисунок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37" y="1"/>
            <a:ext cx="9137262" cy="6852946"/>
          </a:xfrm>
          <a:prstGeom prst="rect">
            <a:avLst/>
          </a:prstGeom>
        </p:spPr>
      </p:pic>
      <p:pic>
        <p:nvPicPr>
          <p:cNvPr id="21" name="Рисунок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0249" y="1"/>
            <a:ext cx="5143499" cy="6857999"/>
          </a:xfrm>
          <a:prstGeom prst="rect">
            <a:avLst/>
          </a:prstGeom>
        </p:spPr>
      </p:pic>
      <p:pic>
        <p:nvPicPr>
          <p:cNvPr id="23" name="Рисунок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27" y="345841"/>
            <a:ext cx="9111622" cy="6174495"/>
          </a:xfrm>
          <a:prstGeom prst="rect">
            <a:avLst/>
          </a:prstGeom>
        </p:spPr>
      </p:pic>
    </p:spTree>
    <p:extLst>
      <p:ext uri="{BB962C8B-B14F-4D97-AF65-F5344CB8AC3E}">
        <p14:creationId xmlns:p14="http://schemas.microsoft.com/office/powerpoint/2010/main" val="25080842"/>
      </p:ext>
    </p:extLst>
  </p:cSld>
  <p:clrMapOvr>
    <a:masterClrMapping/>
  </p:clrMapOvr>
  <p:transition spd="slow">
    <p:split orient="vert"/>
    <p:sndAc>
      <p:stSnd loop="1">
        <p:snd r:embed="rId2" name="08_Allilui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 y="-300"/>
            <a:ext cx="9144399" cy="6858299"/>
          </a:xfrm>
          <a:prstGeom prst="rect">
            <a:avLst/>
          </a:prstGeom>
        </p:spPr>
      </p:pic>
      <p:sp>
        <p:nvSpPr>
          <p:cNvPr id="3" name="Прямоугольник 2"/>
          <p:cNvSpPr/>
          <p:nvPr/>
        </p:nvSpPr>
        <p:spPr>
          <a:xfrm>
            <a:off x="5220072" y="5373216"/>
            <a:ext cx="3672408" cy="1323439"/>
          </a:xfrm>
          <a:prstGeom prst="rect">
            <a:avLst/>
          </a:prstGeom>
          <a:solidFill>
            <a:schemeClr val="bg2"/>
          </a:solidFill>
        </p:spPr>
        <p:txBody>
          <a:bodyPr wrap="square">
            <a:spAutoFit/>
          </a:bodyPr>
          <a:lstStyle/>
          <a:p>
            <a:pPr algn="just"/>
            <a:r>
              <a:rPr lang="ru-RU" sz="1600" b="1" dirty="0"/>
              <a:t>Киево-Печерская лавра </a:t>
            </a:r>
            <a:r>
              <a:rPr lang="ru-RU" sz="1600" b="1" dirty="0" smtClean="0"/>
              <a:t>-православный </a:t>
            </a:r>
            <a:r>
              <a:rPr lang="ru-RU" sz="1600" b="1" dirty="0"/>
              <a:t>мужской монастырь, древнейший и один из самых значительных монастырей на </a:t>
            </a:r>
            <a:r>
              <a:rPr lang="ru-RU" sz="1600" b="1" dirty="0" smtClean="0"/>
              <a:t>Руси. Основан в 1051 г. </a:t>
            </a:r>
            <a:r>
              <a:rPr lang="ru-RU" sz="1600" b="1" dirty="0" err="1"/>
              <a:t>п</a:t>
            </a:r>
            <a:r>
              <a:rPr lang="ru-RU" sz="1600" b="1" dirty="0" err="1" smtClean="0"/>
              <a:t>рп</a:t>
            </a:r>
            <a:r>
              <a:rPr lang="ru-RU" sz="1600" b="1" dirty="0" smtClean="0"/>
              <a:t>. Антонием Печерским.</a:t>
            </a:r>
            <a:endParaRPr lang="ru-RU" sz="1600" b="1"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839866"/>
          </a:xfrm>
          <a:prstGeom prst="rect">
            <a:avLst/>
          </a:prstGeom>
        </p:spPr>
      </p:pic>
      <p:sp>
        <p:nvSpPr>
          <p:cNvPr id="7" name="Прямоугольник 6"/>
          <p:cNvSpPr/>
          <p:nvPr/>
        </p:nvSpPr>
        <p:spPr>
          <a:xfrm>
            <a:off x="5239399" y="5834339"/>
            <a:ext cx="3672408" cy="830997"/>
          </a:xfrm>
          <a:prstGeom prst="rect">
            <a:avLst/>
          </a:prstGeom>
          <a:solidFill>
            <a:schemeClr val="bg2"/>
          </a:solidFill>
        </p:spPr>
        <p:txBody>
          <a:bodyPr wrap="square">
            <a:spAutoFit/>
          </a:bodyPr>
          <a:lstStyle/>
          <a:p>
            <a:pPr algn="just"/>
            <a:r>
              <a:rPr lang="ru-RU" sz="1600" b="1" dirty="0"/>
              <a:t>Киев. Печерский монастырь и княжеская усадьба </a:t>
            </a:r>
            <a:r>
              <a:rPr lang="ru-RU" sz="1600" b="1" dirty="0" err="1"/>
              <a:t>Берестово</a:t>
            </a:r>
            <a:r>
              <a:rPr lang="ru-RU" sz="1600" b="1" dirty="0"/>
              <a:t>. XII </a:t>
            </a:r>
            <a:r>
              <a:rPr lang="ru-RU" sz="1600" b="1" dirty="0" smtClean="0"/>
              <a:t>в. Реконструкция </a:t>
            </a:r>
            <a:r>
              <a:rPr lang="ru-RU" sz="1600" b="1" dirty="0" err="1"/>
              <a:t>Г.Н.Логвина</a:t>
            </a:r>
            <a:r>
              <a:rPr lang="ru-RU" sz="1600" b="1" dirty="0"/>
              <a:t>.</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 y="-301"/>
            <a:ext cx="4814256" cy="6858299"/>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9399" y="6499"/>
            <a:ext cx="3449881" cy="6845002"/>
          </a:xfrm>
          <a:prstGeom prst="rect">
            <a:avLst/>
          </a:prstGeom>
        </p:spPr>
      </p:pic>
      <p:sp>
        <p:nvSpPr>
          <p:cNvPr id="11" name="Прямоугольник 10"/>
          <p:cNvSpPr/>
          <p:nvPr/>
        </p:nvSpPr>
        <p:spPr>
          <a:xfrm>
            <a:off x="4934408" y="188640"/>
            <a:ext cx="3726160" cy="646331"/>
          </a:xfrm>
          <a:prstGeom prst="rect">
            <a:avLst/>
          </a:prstGeom>
          <a:solidFill>
            <a:schemeClr val="bg2"/>
          </a:solidFill>
        </p:spPr>
        <p:txBody>
          <a:bodyPr wrap="square">
            <a:spAutoFit/>
          </a:bodyPr>
          <a:lstStyle/>
          <a:p>
            <a:pPr algn="just"/>
            <a:r>
              <a:rPr lang="ru-RU" b="1" dirty="0" smtClean="0"/>
              <a:t>Преподобный Антоний </a:t>
            </a:r>
            <a:r>
              <a:rPr lang="ru-RU" b="1" dirty="0"/>
              <a:t>Печерский - родоначальник русских </a:t>
            </a:r>
            <a:r>
              <a:rPr lang="ru-RU" b="1" dirty="0" smtClean="0"/>
              <a:t>монахов.</a:t>
            </a:r>
            <a:endParaRPr lang="ru-RU" b="1" dirty="0"/>
          </a:p>
        </p:txBody>
      </p: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609" y="6499"/>
            <a:ext cx="4627478" cy="6863518"/>
          </a:xfrm>
          <a:prstGeom prst="rect">
            <a:avLst/>
          </a:prstGeom>
        </p:spPr>
      </p:pic>
      <p:sp>
        <p:nvSpPr>
          <p:cNvPr id="13" name="Прямоугольник 12"/>
          <p:cNvSpPr/>
          <p:nvPr/>
        </p:nvSpPr>
        <p:spPr>
          <a:xfrm>
            <a:off x="860299" y="188744"/>
            <a:ext cx="3207645" cy="646331"/>
          </a:xfrm>
          <a:prstGeom prst="rect">
            <a:avLst/>
          </a:prstGeom>
          <a:solidFill>
            <a:schemeClr val="bg2"/>
          </a:solidFill>
        </p:spPr>
        <p:txBody>
          <a:bodyPr wrap="square">
            <a:spAutoFit/>
          </a:bodyPr>
          <a:lstStyle/>
          <a:p>
            <a:pPr algn="just"/>
            <a:r>
              <a:rPr lang="ru-RU" b="1" dirty="0" err="1"/>
              <a:t>Келия</a:t>
            </a:r>
            <a:r>
              <a:rPr lang="ru-RU" b="1" dirty="0"/>
              <a:t> преподобного Антония в Киево-Печерской </a:t>
            </a:r>
            <a:r>
              <a:rPr lang="ru-RU" b="1" dirty="0" smtClean="0"/>
              <a:t>Лавре.</a:t>
            </a:r>
            <a:endParaRPr lang="ru-RU" b="1" dirty="0"/>
          </a:p>
        </p:txBody>
      </p:sp>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17" y="0"/>
            <a:ext cx="7268765" cy="6858000"/>
          </a:xfrm>
          <a:prstGeom prst="rect">
            <a:avLst/>
          </a:prstGeom>
        </p:spPr>
      </p:pic>
      <p:sp>
        <p:nvSpPr>
          <p:cNvPr id="15" name="Прямоугольник 14"/>
          <p:cNvSpPr/>
          <p:nvPr/>
        </p:nvSpPr>
        <p:spPr>
          <a:xfrm>
            <a:off x="5718879" y="5839866"/>
            <a:ext cx="2724955" cy="861774"/>
          </a:xfrm>
          <a:prstGeom prst="rect">
            <a:avLst/>
          </a:prstGeom>
          <a:solidFill>
            <a:schemeClr val="bg2"/>
          </a:solidFill>
        </p:spPr>
        <p:txBody>
          <a:bodyPr wrap="square">
            <a:spAutoFit/>
          </a:bodyPr>
          <a:lstStyle/>
          <a:p>
            <a:pPr algn="just"/>
            <a:r>
              <a:rPr lang="ru-RU" b="1" dirty="0" smtClean="0"/>
              <a:t>Преподобные </a:t>
            </a:r>
            <a:r>
              <a:rPr lang="ru-RU" b="1" dirty="0"/>
              <a:t>Антоний и Феодосий </a:t>
            </a:r>
            <a:r>
              <a:rPr lang="ru-RU" b="1" dirty="0" smtClean="0"/>
              <a:t>Печерские. </a:t>
            </a:r>
            <a:r>
              <a:rPr lang="ru-RU" sz="1400" dirty="0" err="1" smtClean="0"/>
              <a:t>Афонина</a:t>
            </a:r>
            <a:r>
              <a:rPr lang="ru-RU" sz="1400" dirty="0" smtClean="0"/>
              <a:t> С.М.</a:t>
            </a:r>
            <a:endParaRPr lang="ru-RU" sz="1400" dirty="0"/>
          </a:p>
        </p:txBody>
      </p:sp>
      <p:pic>
        <p:nvPicPr>
          <p:cNvPr id="16" name="Рисунок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3833" y="4077072"/>
            <a:ext cx="4236162" cy="2752712"/>
          </a:xfrm>
          <a:prstGeom prst="rect">
            <a:avLst/>
          </a:prstGeom>
        </p:spPr>
      </p:pic>
      <p:sp>
        <p:nvSpPr>
          <p:cNvPr id="17" name="Прямоугольник 16"/>
          <p:cNvSpPr/>
          <p:nvPr/>
        </p:nvSpPr>
        <p:spPr>
          <a:xfrm>
            <a:off x="1691680" y="5573270"/>
            <a:ext cx="2499655" cy="923330"/>
          </a:xfrm>
          <a:prstGeom prst="rect">
            <a:avLst/>
          </a:prstGeom>
          <a:solidFill>
            <a:schemeClr val="bg2"/>
          </a:solidFill>
        </p:spPr>
        <p:txBody>
          <a:bodyPr wrap="square">
            <a:spAutoFit/>
          </a:bodyPr>
          <a:lstStyle/>
          <a:p>
            <a:pPr algn="just"/>
            <a:r>
              <a:rPr lang="ru-RU" b="1" dirty="0" err="1"/>
              <a:t>Келия</a:t>
            </a:r>
            <a:r>
              <a:rPr lang="ru-RU" b="1" dirty="0"/>
              <a:t> преподобного Феодосия Печерского в Дальних пещерах.</a:t>
            </a:r>
          </a:p>
        </p:txBody>
      </p:sp>
      <p:pic>
        <p:nvPicPr>
          <p:cNvPr id="18" name="Рисунок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0" y="-301"/>
            <a:ext cx="3786981" cy="6873944"/>
          </a:xfrm>
          <a:prstGeom prst="rect">
            <a:avLst/>
          </a:prstGeom>
        </p:spPr>
      </p:pic>
      <p:pic>
        <p:nvPicPr>
          <p:cNvPr id="20" name="Рисунок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8684" y="-6520"/>
            <a:ext cx="5013476" cy="6854204"/>
          </a:xfrm>
          <a:prstGeom prst="rect">
            <a:avLst/>
          </a:prstGeom>
        </p:spPr>
      </p:pic>
      <p:sp>
        <p:nvSpPr>
          <p:cNvPr id="19" name="Прямоугольник 18"/>
          <p:cNvSpPr/>
          <p:nvPr/>
        </p:nvSpPr>
        <p:spPr>
          <a:xfrm>
            <a:off x="2493348" y="44624"/>
            <a:ext cx="2499655" cy="646331"/>
          </a:xfrm>
          <a:prstGeom prst="rect">
            <a:avLst/>
          </a:prstGeom>
          <a:solidFill>
            <a:schemeClr val="bg2"/>
          </a:solidFill>
        </p:spPr>
        <p:txBody>
          <a:bodyPr wrap="square">
            <a:spAutoFit/>
          </a:bodyPr>
          <a:lstStyle/>
          <a:p>
            <a:pPr algn="just"/>
            <a:r>
              <a:rPr lang="ru-RU" b="1" dirty="0" smtClean="0"/>
              <a:t>Преподобный Нестор-летописец. </a:t>
            </a:r>
            <a:r>
              <a:rPr lang="ru-RU" sz="1400" dirty="0" smtClean="0"/>
              <a:t>Васнецов В.М. </a:t>
            </a:r>
            <a:endParaRPr lang="ru-RU" sz="1400" dirty="0"/>
          </a:p>
        </p:txBody>
      </p:sp>
      <p:sp>
        <p:nvSpPr>
          <p:cNvPr id="21" name="Прямоугольник 20"/>
          <p:cNvSpPr/>
          <p:nvPr/>
        </p:nvSpPr>
        <p:spPr>
          <a:xfrm>
            <a:off x="6385422" y="81022"/>
            <a:ext cx="2597536" cy="861774"/>
          </a:xfrm>
          <a:prstGeom prst="rect">
            <a:avLst/>
          </a:prstGeom>
          <a:solidFill>
            <a:schemeClr val="bg2"/>
          </a:solidFill>
        </p:spPr>
        <p:txBody>
          <a:bodyPr wrap="square">
            <a:spAutoFit/>
          </a:bodyPr>
          <a:lstStyle/>
          <a:p>
            <a:pPr algn="just"/>
            <a:r>
              <a:rPr lang="ru-RU" b="1" dirty="0" smtClean="0"/>
              <a:t>Блаженный </a:t>
            </a:r>
            <a:r>
              <a:rPr lang="ru-RU" b="1" dirty="0" err="1"/>
              <a:t>Алипий</a:t>
            </a:r>
            <a:r>
              <a:rPr lang="ru-RU" b="1" dirty="0"/>
              <a:t>, иконописец </a:t>
            </a:r>
            <a:r>
              <a:rPr lang="ru-RU" b="1" dirty="0" smtClean="0"/>
              <a:t>Печерский</a:t>
            </a:r>
            <a:r>
              <a:rPr lang="ru-RU" b="1" dirty="0"/>
              <a:t>. </a:t>
            </a:r>
            <a:r>
              <a:rPr lang="ru-RU" sz="1400" dirty="0" err="1"/>
              <a:t>Раев</a:t>
            </a:r>
            <a:r>
              <a:rPr lang="ru-RU" sz="1400" dirty="0"/>
              <a:t> </a:t>
            </a:r>
            <a:r>
              <a:rPr lang="ru-RU" sz="1400" dirty="0" smtClean="0"/>
              <a:t>В.</a:t>
            </a:r>
            <a:endParaRPr lang="ru-RU" sz="1400" dirty="0"/>
          </a:p>
        </p:txBody>
      </p:sp>
      <p:pic>
        <p:nvPicPr>
          <p:cNvPr id="22" name="Рисунок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360" y="367789"/>
            <a:ext cx="8847954" cy="6101591"/>
          </a:xfrm>
          <a:prstGeom prst="rect">
            <a:avLst/>
          </a:prstGeom>
        </p:spPr>
      </p:pic>
      <p:sp>
        <p:nvSpPr>
          <p:cNvPr id="23" name="Прямоугольник 22"/>
          <p:cNvSpPr/>
          <p:nvPr/>
        </p:nvSpPr>
        <p:spPr>
          <a:xfrm>
            <a:off x="970332" y="71893"/>
            <a:ext cx="8045341" cy="369332"/>
          </a:xfrm>
          <a:prstGeom prst="rect">
            <a:avLst/>
          </a:prstGeom>
          <a:solidFill>
            <a:schemeClr val="bg2"/>
          </a:solidFill>
        </p:spPr>
        <p:txBody>
          <a:bodyPr wrap="square">
            <a:spAutoFit/>
          </a:bodyPr>
          <a:lstStyle/>
          <a:p>
            <a:pPr algn="just"/>
            <a:r>
              <a:rPr lang="ru-RU" b="1" dirty="0"/>
              <a:t>Ближние пещеры Киево-Печерской </a:t>
            </a:r>
            <a:r>
              <a:rPr lang="ru-RU" b="1" dirty="0" smtClean="0"/>
              <a:t>Лавры</a:t>
            </a:r>
            <a:r>
              <a:rPr lang="ru-RU" b="1" dirty="0"/>
              <a:t>. Мощи </a:t>
            </a:r>
            <a:r>
              <a:rPr lang="ru-RU" b="1" dirty="0" err="1"/>
              <a:t>прп</a:t>
            </a:r>
            <a:r>
              <a:rPr lang="ru-RU" b="1" dirty="0"/>
              <a:t>. Марка </a:t>
            </a:r>
            <a:r>
              <a:rPr lang="ru-RU" b="1" dirty="0" smtClean="0"/>
              <a:t>Гробокопателя.</a:t>
            </a:r>
            <a:endParaRPr lang="ru-RU" sz="1400" dirty="0"/>
          </a:p>
        </p:txBody>
      </p:sp>
      <p:pic>
        <p:nvPicPr>
          <p:cNvPr id="24" name="Рисунок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6004" y="15835"/>
            <a:ext cx="8134489" cy="6857616"/>
          </a:xfrm>
          <a:prstGeom prst="rect">
            <a:avLst/>
          </a:prstGeom>
        </p:spPr>
      </p:pic>
      <p:sp>
        <p:nvSpPr>
          <p:cNvPr id="25" name="Прямоугольник 24"/>
          <p:cNvSpPr/>
          <p:nvPr/>
        </p:nvSpPr>
        <p:spPr>
          <a:xfrm>
            <a:off x="5937438" y="6270598"/>
            <a:ext cx="2991957" cy="369332"/>
          </a:xfrm>
          <a:prstGeom prst="rect">
            <a:avLst/>
          </a:prstGeom>
          <a:solidFill>
            <a:schemeClr val="bg2"/>
          </a:solidFill>
        </p:spPr>
        <p:txBody>
          <a:bodyPr wrap="square">
            <a:spAutoFit/>
          </a:bodyPr>
          <a:lstStyle/>
          <a:p>
            <a:pPr algn="just"/>
            <a:r>
              <a:rPr lang="ru-RU" b="1" dirty="0"/>
              <a:t>Илья Муромец. </a:t>
            </a:r>
            <a:r>
              <a:rPr lang="ru-RU" sz="1400" dirty="0" smtClean="0"/>
              <a:t>Васнецов В.М.</a:t>
            </a:r>
            <a:endParaRPr lang="ru-RU" sz="1400" dirty="0"/>
          </a:p>
        </p:txBody>
      </p:sp>
      <p:pic>
        <p:nvPicPr>
          <p:cNvPr id="26" name="Рисунок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70" y="6499"/>
            <a:ext cx="9144000" cy="5520690"/>
          </a:xfrm>
          <a:prstGeom prst="rect">
            <a:avLst/>
          </a:prstGeom>
        </p:spPr>
      </p:pic>
      <p:sp>
        <p:nvSpPr>
          <p:cNvPr id="27" name="Прямоугольник 26"/>
          <p:cNvSpPr/>
          <p:nvPr/>
        </p:nvSpPr>
        <p:spPr>
          <a:xfrm>
            <a:off x="3943256" y="6277905"/>
            <a:ext cx="4968551" cy="369332"/>
          </a:xfrm>
          <a:prstGeom prst="rect">
            <a:avLst/>
          </a:prstGeom>
          <a:solidFill>
            <a:schemeClr val="bg2"/>
          </a:solidFill>
        </p:spPr>
        <p:txBody>
          <a:bodyPr wrap="square">
            <a:spAutoFit/>
          </a:bodyPr>
          <a:lstStyle/>
          <a:p>
            <a:pPr algn="just"/>
            <a:r>
              <a:rPr lang="ru-RU" b="1" dirty="0" err="1"/>
              <a:t>Прп</a:t>
            </a:r>
            <a:r>
              <a:rPr lang="ru-RU" b="1" dirty="0"/>
              <a:t>. Илья Муромец в пещерной келье в </a:t>
            </a:r>
            <a:r>
              <a:rPr lang="ru-RU" b="1" dirty="0" smtClean="0"/>
              <a:t>Киеве.</a:t>
            </a:r>
            <a:endParaRPr lang="ru-RU" sz="1400" dirty="0"/>
          </a:p>
        </p:txBody>
      </p:sp>
      <p:pic>
        <p:nvPicPr>
          <p:cNvPr id="28" name="Рисунок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53930" y="-48408"/>
            <a:ext cx="3683000" cy="6857076"/>
          </a:xfrm>
          <a:prstGeom prst="rect">
            <a:avLst/>
          </a:prstGeom>
        </p:spPr>
      </p:pic>
      <p:pic>
        <p:nvPicPr>
          <p:cNvPr id="29" name="Рисунок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96" y="3269742"/>
            <a:ext cx="5461000" cy="3580983"/>
          </a:xfrm>
          <a:prstGeom prst="rect">
            <a:avLst/>
          </a:prstGeom>
        </p:spPr>
      </p:pic>
      <p:pic>
        <p:nvPicPr>
          <p:cNvPr id="31" name="Рисунок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078" y="-7460"/>
            <a:ext cx="5007983" cy="3259463"/>
          </a:xfrm>
          <a:prstGeom prst="rect">
            <a:avLst/>
          </a:prstGeom>
        </p:spPr>
      </p:pic>
      <p:sp>
        <p:nvSpPr>
          <p:cNvPr id="30" name="Прямоугольник 29"/>
          <p:cNvSpPr/>
          <p:nvPr/>
        </p:nvSpPr>
        <p:spPr>
          <a:xfrm>
            <a:off x="937617" y="2798312"/>
            <a:ext cx="3778399" cy="646331"/>
          </a:xfrm>
          <a:prstGeom prst="rect">
            <a:avLst/>
          </a:prstGeom>
          <a:solidFill>
            <a:schemeClr val="bg2"/>
          </a:solidFill>
        </p:spPr>
        <p:txBody>
          <a:bodyPr wrap="square">
            <a:spAutoFit/>
          </a:bodyPr>
          <a:lstStyle/>
          <a:p>
            <a:pPr algn="just"/>
            <a:r>
              <a:rPr lang="ru-RU" b="1" dirty="0"/>
              <a:t>Мощи святого Илии Муромского, хранимые в Ближних </a:t>
            </a:r>
            <a:r>
              <a:rPr lang="ru-RU" b="1" dirty="0" smtClean="0"/>
              <a:t>пещерах.</a:t>
            </a:r>
            <a:endParaRPr lang="ru-RU" sz="1400" dirty="0"/>
          </a:p>
        </p:txBody>
      </p:sp>
      <p:pic>
        <p:nvPicPr>
          <p:cNvPr id="34" name="Рисунок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39440" y="-30256"/>
            <a:ext cx="4072325" cy="6850640"/>
          </a:xfrm>
          <a:prstGeom prst="rect">
            <a:avLst/>
          </a:prstGeom>
        </p:spPr>
      </p:pic>
      <p:pic>
        <p:nvPicPr>
          <p:cNvPr id="33" name="Рисунок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69" y="3409"/>
            <a:ext cx="5453678" cy="6851183"/>
          </a:xfrm>
          <a:prstGeom prst="rect">
            <a:avLst/>
          </a:prstGeom>
        </p:spPr>
      </p:pic>
      <p:sp>
        <p:nvSpPr>
          <p:cNvPr id="35" name="Прямоугольник 34"/>
          <p:cNvSpPr/>
          <p:nvPr/>
        </p:nvSpPr>
        <p:spPr>
          <a:xfrm>
            <a:off x="513952" y="6277905"/>
            <a:ext cx="4706120" cy="369332"/>
          </a:xfrm>
          <a:prstGeom prst="rect">
            <a:avLst/>
          </a:prstGeom>
          <a:solidFill>
            <a:schemeClr val="bg2"/>
          </a:solidFill>
        </p:spPr>
        <p:txBody>
          <a:bodyPr wrap="square">
            <a:spAutoFit/>
          </a:bodyPr>
          <a:lstStyle/>
          <a:p>
            <a:pPr algn="just"/>
            <a:r>
              <a:rPr lang="ru-RU" b="1" dirty="0"/>
              <a:t>Собор преподобных отцов </a:t>
            </a:r>
            <a:r>
              <a:rPr lang="ru-RU" b="1" dirty="0" smtClean="0"/>
              <a:t>Киево-Печерских.</a:t>
            </a:r>
            <a:endParaRPr lang="ru-RU" sz="1400" dirty="0"/>
          </a:p>
        </p:txBody>
      </p:sp>
      <p:pic>
        <p:nvPicPr>
          <p:cNvPr id="32" name="Рисунок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10182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1000"/>
                                        <p:tgtEl>
                                          <p:spTgt spid="30"/>
                                        </p:tgtEl>
                                      </p:cBhvr>
                                    </p:animEffect>
                                  </p:childTnLst>
                                </p:cTn>
                              </p:par>
                              <p:par>
                                <p:cTn id="97" presetID="10" presetClass="entr" presetSubtype="0"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childTnLst>
                                </p:cTn>
                              </p:par>
                              <p:par>
                                <p:cTn id="100" presetID="10"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750"/>
                                        <p:tgtEl>
                                          <p:spTgt spid="33"/>
                                        </p:tgtEl>
                                      </p:cBhvr>
                                    </p:animEffect>
                                  </p:childTnLst>
                                </p:cTn>
                              </p:par>
                              <p:par>
                                <p:cTn id="108" presetID="10" presetClass="entr" presetSubtype="0" fill="hold"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750"/>
                                        <p:tgtEl>
                                          <p:spTgt spid="3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10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5" grpId="0" animBg="1"/>
      <p:bldP spid="17" grpId="0" animBg="1"/>
      <p:bldP spid="19" grpId="0" animBg="1"/>
      <p:bldP spid="21" grpId="0" animBg="1"/>
      <p:bldP spid="23" grpId="0" animBg="1"/>
      <p:bldP spid="25" grpId="0" animBg="1"/>
      <p:bldP spid="27" grpId="0" animBg="1"/>
      <p:bldP spid="30"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918" y="0"/>
            <a:ext cx="4524165" cy="6858000"/>
          </a:xfrm>
          <a:prstGeom prst="rect">
            <a:avLst/>
          </a:prstGeom>
        </p:spPr>
      </p:pic>
    </p:spTree>
    <p:extLst>
      <p:ext uri="{BB962C8B-B14F-4D97-AF65-F5344CB8AC3E}">
        <p14:creationId xmlns:p14="http://schemas.microsoft.com/office/powerpoint/2010/main" val="2641083779"/>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Прямоугольник 9"/>
          <p:cNvSpPr/>
          <p:nvPr/>
        </p:nvSpPr>
        <p:spPr>
          <a:xfrm>
            <a:off x="3059832" y="260648"/>
            <a:ext cx="5832647" cy="338554"/>
          </a:xfrm>
          <a:prstGeom prst="rect">
            <a:avLst/>
          </a:prstGeom>
          <a:solidFill>
            <a:schemeClr val="bg2"/>
          </a:solidFill>
        </p:spPr>
        <p:txBody>
          <a:bodyPr wrap="square">
            <a:spAutoFit/>
          </a:bodyPr>
          <a:lstStyle/>
          <a:p>
            <a:pPr algn="just"/>
            <a:r>
              <a:rPr lang="ru-RU" sz="1600" b="1" dirty="0" smtClean="0"/>
              <a:t>Московская область, г. Сергиев Посад. Троице-Сергиева Лавра.</a:t>
            </a:r>
            <a:endParaRPr lang="ru-RU" sz="1600"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 y="0"/>
            <a:ext cx="9142966" cy="5687568"/>
          </a:xfrm>
          <a:prstGeom prst="rect">
            <a:avLst/>
          </a:prstGeom>
        </p:spPr>
      </p:pic>
      <p:sp>
        <p:nvSpPr>
          <p:cNvPr id="11" name="Прямоугольник 10"/>
          <p:cNvSpPr/>
          <p:nvPr/>
        </p:nvSpPr>
        <p:spPr>
          <a:xfrm>
            <a:off x="269776" y="5805264"/>
            <a:ext cx="8604448" cy="830997"/>
          </a:xfrm>
          <a:prstGeom prst="rect">
            <a:avLst/>
          </a:prstGeom>
          <a:solidFill>
            <a:schemeClr val="bg2"/>
          </a:solidFill>
        </p:spPr>
        <p:txBody>
          <a:bodyPr wrap="square">
            <a:spAutoFit/>
          </a:bodyPr>
          <a:lstStyle/>
          <a:p>
            <a:pPr algn="just"/>
            <a:r>
              <a:rPr lang="ru-RU" sz="1600" b="1" dirty="0" smtClean="0"/>
              <a:t>Монастырь был основан </a:t>
            </a:r>
            <a:r>
              <a:rPr lang="ru-RU" sz="1600" b="1" dirty="0"/>
              <a:t>в 1337 году, когда в лесной непроходимой чаще Варфоломей, в будущем преподобный </a:t>
            </a:r>
            <a:r>
              <a:rPr lang="ru-RU" sz="1600" b="1" dirty="0" smtClean="0"/>
              <a:t>Сергий Радонежский, </a:t>
            </a:r>
            <a:r>
              <a:rPr lang="ru-RU" sz="1600" b="1" dirty="0"/>
              <a:t>и его родной брат, инок Стефан, поставили келью-сруб и рядом небольшую деревянную церковь Святой Троицы.</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 y="0"/>
            <a:ext cx="6951306" cy="6858000"/>
          </a:xfrm>
          <a:prstGeom prst="rect">
            <a:avLst/>
          </a:prstGeom>
        </p:spPr>
      </p:pic>
      <p:sp>
        <p:nvSpPr>
          <p:cNvPr id="12" name="Прямоугольник 11"/>
          <p:cNvSpPr/>
          <p:nvPr/>
        </p:nvSpPr>
        <p:spPr>
          <a:xfrm>
            <a:off x="6920263" y="2573913"/>
            <a:ext cx="2116231" cy="4031873"/>
          </a:xfrm>
          <a:prstGeom prst="rect">
            <a:avLst/>
          </a:prstGeom>
          <a:solidFill>
            <a:schemeClr val="bg2"/>
          </a:solidFill>
        </p:spPr>
        <p:txBody>
          <a:bodyPr wrap="square">
            <a:spAutoFit/>
          </a:bodyPr>
          <a:lstStyle/>
          <a:p>
            <a:pPr algn="just"/>
            <a:r>
              <a:rPr lang="ru-RU" sz="1600" b="1" dirty="0"/>
              <a:t>Через некоторое время Стефан ушел в Москву. Варфоломей же, оставшись на избранном месте, призвал к себе игумена Митрофана и постригся в иноки под именем Сергия. Святая и праведная жизнь Сергия привлекла к нему братию, которая избрала его в свои начальники в 1344 году</a:t>
            </a:r>
            <a:r>
              <a:rPr lang="ru-RU" sz="1600" b="1" dirty="0" smtClean="0"/>
              <a:t>.</a:t>
            </a:r>
            <a:endParaRPr lang="ru-RU" sz="1600" b="1"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 y="496"/>
            <a:ext cx="9144000" cy="6349007"/>
          </a:xfrm>
          <a:prstGeom prst="rect">
            <a:avLst/>
          </a:prstGeom>
        </p:spPr>
      </p:pic>
      <p:sp>
        <p:nvSpPr>
          <p:cNvPr id="13" name="Прямоугольник 12"/>
          <p:cNvSpPr/>
          <p:nvPr/>
        </p:nvSpPr>
        <p:spPr>
          <a:xfrm>
            <a:off x="3476234" y="6267630"/>
            <a:ext cx="5670946" cy="584775"/>
          </a:xfrm>
          <a:prstGeom prst="rect">
            <a:avLst/>
          </a:prstGeom>
          <a:solidFill>
            <a:schemeClr val="bg2"/>
          </a:solidFill>
        </p:spPr>
        <p:txBody>
          <a:bodyPr wrap="square">
            <a:spAutoFit/>
          </a:bodyPr>
          <a:lstStyle/>
          <a:p>
            <a:pPr algn="just"/>
            <a:r>
              <a:rPr lang="ru-RU" sz="1600" b="1" dirty="0"/>
              <a:t>Святой Сергий Радонежский благословляет князя Димитрия Донского на Куликовскую </a:t>
            </a:r>
            <a:r>
              <a:rPr lang="ru-RU" sz="1600" b="1" dirty="0" smtClean="0"/>
              <a:t>битву 1380 г. </a:t>
            </a:r>
            <a:r>
              <a:rPr lang="ru-RU" sz="1400" dirty="0" err="1" smtClean="0"/>
              <a:t>Лисснер</a:t>
            </a:r>
            <a:r>
              <a:rPr lang="ru-RU" sz="1400" dirty="0" smtClean="0"/>
              <a:t> Эрнст.</a:t>
            </a:r>
            <a:endParaRPr lang="ru-RU" sz="1400" dirty="0"/>
          </a:p>
        </p:txBody>
      </p:sp>
      <p:sp>
        <p:nvSpPr>
          <p:cNvPr id="14" name="Прямоугольник 13"/>
          <p:cNvSpPr/>
          <p:nvPr/>
        </p:nvSpPr>
        <p:spPr>
          <a:xfrm>
            <a:off x="2131387" y="5528287"/>
            <a:ext cx="7015793" cy="1323439"/>
          </a:xfrm>
          <a:prstGeom prst="rect">
            <a:avLst/>
          </a:prstGeom>
          <a:solidFill>
            <a:schemeClr val="bg2"/>
          </a:solidFill>
        </p:spPr>
        <p:txBody>
          <a:bodyPr wrap="square">
            <a:spAutoFit/>
          </a:bodyPr>
          <a:lstStyle/>
          <a:p>
            <a:pPr algn="just"/>
            <a:r>
              <a:rPr lang="ru-RU" sz="1600" b="1" dirty="0" smtClean="0"/>
              <a:t>С </a:t>
            </a:r>
            <a:r>
              <a:rPr lang="ru-RU" sz="1600" b="1" dirty="0"/>
              <a:t>войском великого князя Дмитрия Ивановича Донского на Куликово поле </a:t>
            </a:r>
            <a:r>
              <a:rPr lang="ru-RU" sz="1600" b="1" dirty="0" smtClean="0"/>
              <a:t>преподобный </a:t>
            </a:r>
            <a:r>
              <a:rPr lang="ru-RU" sz="1600" b="1" dirty="0"/>
              <a:t>Сергий </a:t>
            </a:r>
            <a:r>
              <a:rPr lang="ru-RU" sz="1600" b="1" dirty="0" smtClean="0"/>
              <a:t>отправил двух </a:t>
            </a:r>
            <a:r>
              <a:rPr lang="ru-RU" sz="1600" b="1" dirty="0"/>
              <a:t>иноков княжеского рода, хорошо владеющих </a:t>
            </a:r>
            <a:r>
              <a:rPr lang="ru-RU" sz="1600" b="1" dirty="0" smtClean="0"/>
              <a:t>оружием - Александра </a:t>
            </a:r>
            <a:r>
              <a:rPr lang="ru-RU" sz="1600" b="1" dirty="0" err="1" smtClean="0"/>
              <a:t>Пересвета</a:t>
            </a:r>
            <a:r>
              <a:rPr lang="ru-RU" sz="1600" b="1" dirty="0" smtClean="0"/>
              <a:t> </a:t>
            </a:r>
            <a:r>
              <a:rPr lang="ru-RU" sz="1600" b="1" dirty="0"/>
              <a:t>и </a:t>
            </a:r>
            <a:r>
              <a:rPr lang="ru-RU" sz="1600" b="1" dirty="0" smtClean="0"/>
              <a:t>Андрея Ослаблю. </a:t>
            </a:r>
            <a:r>
              <a:rPr lang="ru-RU" sz="1600" b="1" dirty="0"/>
              <a:t>Поединком </a:t>
            </a:r>
            <a:r>
              <a:rPr lang="ru-RU" sz="1600" b="1" dirty="0" err="1"/>
              <a:t>Пересвета</a:t>
            </a:r>
            <a:r>
              <a:rPr lang="ru-RU" sz="1600" b="1" dirty="0"/>
              <a:t> с ордынским воином началась </a:t>
            </a:r>
            <a:r>
              <a:rPr lang="ru-RU" sz="1600" b="1" dirty="0" smtClean="0"/>
              <a:t>Куликовская </a:t>
            </a:r>
            <a:r>
              <a:rPr lang="ru-RU" sz="1600" b="1" dirty="0"/>
              <a:t>битва. </a:t>
            </a:r>
            <a:r>
              <a:rPr lang="ru-RU" sz="1400" dirty="0"/>
              <a:t>Александр </a:t>
            </a:r>
            <a:r>
              <a:rPr lang="ru-RU" sz="1400" dirty="0" err="1" smtClean="0"/>
              <a:t>Пересвет</a:t>
            </a:r>
            <a:r>
              <a:rPr lang="ru-RU" sz="1400" dirty="0" smtClean="0"/>
              <a:t>. </a:t>
            </a:r>
            <a:r>
              <a:rPr lang="ru-RU" sz="1400" dirty="0" err="1" smtClean="0"/>
              <a:t>Городничев</a:t>
            </a:r>
            <a:r>
              <a:rPr lang="ru-RU" sz="1400" dirty="0" smtClean="0"/>
              <a:t> А.В.</a:t>
            </a:r>
            <a:endParaRPr lang="ru-RU" sz="1400" dirty="0"/>
          </a:p>
        </p:txBody>
      </p:sp>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9" y="1118"/>
            <a:ext cx="9144000" cy="5454203"/>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605" y="88670"/>
            <a:ext cx="3741347" cy="5338493"/>
          </a:xfrm>
          <a:prstGeom prst="rect">
            <a:avLst/>
          </a:prstGeom>
        </p:spPr>
      </p:pic>
      <p:pic>
        <p:nvPicPr>
          <p:cNvPr id="18" name="Рисунок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0259" y="31324"/>
            <a:ext cx="4508724" cy="6820402"/>
          </a:xfrm>
          <a:prstGeom prst="rect">
            <a:avLst/>
          </a:prstGeom>
        </p:spPr>
      </p:pic>
      <p:sp>
        <p:nvSpPr>
          <p:cNvPr id="19" name="Прямоугольник 18"/>
          <p:cNvSpPr/>
          <p:nvPr/>
        </p:nvSpPr>
        <p:spPr>
          <a:xfrm>
            <a:off x="-20675" y="5574431"/>
            <a:ext cx="4780633" cy="1292662"/>
          </a:xfrm>
          <a:prstGeom prst="rect">
            <a:avLst/>
          </a:prstGeom>
          <a:solidFill>
            <a:schemeClr val="bg2"/>
          </a:solidFill>
        </p:spPr>
        <p:txBody>
          <a:bodyPr wrap="square">
            <a:spAutoFit/>
          </a:bodyPr>
          <a:lstStyle/>
          <a:p>
            <a:pPr algn="just"/>
            <a:r>
              <a:rPr lang="ru-RU" sz="1600" b="1" dirty="0"/>
              <a:t>После битвы тело </a:t>
            </a:r>
            <a:r>
              <a:rPr lang="ru-RU" sz="1600" b="1" dirty="0" err="1"/>
              <a:t>Пересвета</a:t>
            </a:r>
            <a:r>
              <a:rPr lang="ru-RU" sz="1600" b="1" dirty="0"/>
              <a:t> вместе с телом </a:t>
            </a:r>
            <a:r>
              <a:rPr lang="ru-RU" sz="1600" b="1" dirty="0" err="1"/>
              <a:t>Осляби</a:t>
            </a:r>
            <a:r>
              <a:rPr lang="ru-RU" sz="1600" b="1" dirty="0"/>
              <a:t> было доставлено в Москву и погребено рядом с храмом Рождества Пресвятой Богородицы в Старом Симонове </a:t>
            </a:r>
            <a:r>
              <a:rPr lang="ru-RU" sz="1600" b="1" dirty="0" smtClean="0"/>
              <a:t>в </a:t>
            </a:r>
            <a:r>
              <a:rPr lang="ru-RU" sz="1600" b="1" dirty="0"/>
              <a:t>«каменной палатке</a:t>
            </a:r>
            <a:r>
              <a:rPr lang="ru-RU" sz="1600" b="1" dirty="0" smtClean="0"/>
              <a:t>».</a:t>
            </a:r>
          </a:p>
          <a:p>
            <a:pPr algn="just"/>
            <a:r>
              <a:rPr lang="ru-RU" sz="1400" dirty="0" smtClean="0"/>
              <a:t>Могилы </a:t>
            </a:r>
            <a:r>
              <a:rPr lang="ru-RU" sz="1400" dirty="0" err="1"/>
              <a:t>Пересвета</a:t>
            </a:r>
            <a:r>
              <a:rPr lang="ru-RU" sz="1400" dirty="0"/>
              <a:t> и </a:t>
            </a:r>
            <a:r>
              <a:rPr lang="ru-RU" sz="1400" dirty="0" err="1" smtClean="0"/>
              <a:t>Осляби</a:t>
            </a:r>
            <a:r>
              <a:rPr lang="ru-RU" sz="1400" dirty="0" smtClean="0"/>
              <a:t> в </a:t>
            </a:r>
            <a:r>
              <a:rPr lang="ru-RU" sz="1400" dirty="0" err="1" smtClean="0"/>
              <a:t>Симоновом</a:t>
            </a:r>
            <a:r>
              <a:rPr lang="ru-RU" sz="1400" dirty="0" smtClean="0"/>
              <a:t> монастыре.</a:t>
            </a:r>
            <a:endParaRPr lang="ru-RU" sz="1400" dirty="0"/>
          </a:p>
        </p:txBody>
      </p:sp>
      <p:pic>
        <p:nvPicPr>
          <p:cNvPr id="20" name="Рисунок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4" y="1633"/>
            <a:ext cx="5506733" cy="6854735"/>
          </a:xfrm>
          <a:prstGeom prst="rect">
            <a:avLst/>
          </a:prstGeom>
        </p:spPr>
      </p:pic>
      <p:sp>
        <p:nvSpPr>
          <p:cNvPr id="21" name="Прямоугольник 20"/>
          <p:cNvSpPr/>
          <p:nvPr/>
        </p:nvSpPr>
        <p:spPr>
          <a:xfrm>
            <a:off x="5609377" y="3849178"/>
            <a:ext cx="3253196" cy="2800767"/>
          </a:xfrm>
          <a:prstGeom prst="rect">
            <a:avLst/>
          </a:prstGeom>
          <a:solidFill>
            <a:schemeClr val="bg2"/>
          </a:solidFill>
        </p:spPr>
        <p:txBody>
          <a:bodyPr wrap="square">
            <a:spAutoFit/>
          </a:bodyPr>
          <a:lstStyle/>
          <a:p>
            <a:pPr algn="just"/>
            <a:r>
              <a:rPr lang="ru-RU" sz="1600" b="1" dirty="0"/>
              <a:t>После упокоения </a:t>
            </a:r>
            <a:r>
              <a:rPr lang="ru-RU" sz="1600" b="1" dirty="0" err="1"/>
              <a:t>прп</a:t>
            </a:r>
            <a:r>
              <a:rPr lang="ru-RU" sz="1600" b="1" dirty="0"/>
              <a:t>. Сергия в 1392 году обитель была сожжена татарами в 1408 году и вновь отстроена игуменом </a:t>
            </a:r>
            <a:r>
              <a:rPr lang="ru-RU" sz="1600" b="1" dirty="0" err="1"/>
              <a:t>прп</a:t>
            </a:r>
            <a:r>
              <a:rPr lang="ru-RU" sz="1600" b="1" dirty="0"/>
              <a:t>. Никоном. Около 1425 - 1427 гг. над росписью в монастыре трудился </a:t>
            </a:r>
            <a:r>
              <a:rPr lang="ru-RU" sz="1600" b="1" dirty="0" err="1"/>
              <a:t>прп</a:t>
            </a:r>
            <a:r>
              <a:rPr lang="ru-RU" sz="1600" b="1" dirty="0"/>
              <a:t>. Андрей Рублев, бывший также учеником </a:t>
            </a:r>
            <a:r>
              <a:rPr lang="ru-RU" sz="1600" b="1" dirty="0" err="1"/>
              <a:t>прп</a:t>
            </a:r>
            <a:r>
              <a:rPr lang="ru-RU" sz="1600" b="1" dirty="0"/>
              <a:t>. Сергия. Для </a:t>
            </a:r>
            <a:r>
              <a:rPr lang="ru-RU" sz="1600" b="1" dirty="0" smtClean="0"/>
              <a:t>собора Святой Троицы  </a:t>
            </a:r>
            <a:r>
              <a:rPr lang="ru-RU" sz="1600" b="1" dirty="0"/>
              <a:t>Андрей Рублев написал икону </a:t>
            </a:r>
            <a:r>
              <a:rPr lang="ru-RU" sz="1600" b="1" dirty="0" smtClean="0"/>
              <a:t>«Троица».</a:t>
            </a:r>
            <a:endParaRPr lang="ru-RU" sz="1600" b="1" dirty="0"/>
          </a:p>
        </p:txBody>
      </p:sp>
      <p:pic>
        <p:nvPicPr>
          <p:cNvPr id="22" name="Рисунок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9752" y="78504"/>
            <a:ext cx="2615187" cy="3694181"/>
          </a:xfrm>
          <a:prstGeom prst="rect">
            <a:avLst/>
          </a:prstGeom>
        </p:spPr>
      </p:pic>
      <p:pic>
        <p:nvPicPr>
          <p:cNvPr id="23" name="Рисунок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32" y="-12030"/>
            <a:ext cx="9140113" cy="5480498"/>
          </a:xfrm>
          <a:prstGeom prst="rect">
            <a:avLst/>
          </a:prstGeom>
        </p:spPr>
      </p:pic>
      <p:sp>
        <p:nvSpPr>
          <p:cNvPr id="24" name="Прямоугольник 23"/>
          <p:cNvSpPr/>
          <p:nvPr/>
        </p:nvSpPr>
        <p:spPr>
          <a:xfrm>
            <a:off x="398605" y="5250483"/>
            <a:ext cx="8463968" cy="1569660"/>
          </a:xfrm>
          <a:prstGeom prst="rect">
            <a:avLst/>
          </a:prstGeom>
          <a:solidFill>
            <a:schemeClr val="bg2"/>
          </a:solidFill>
        </p:spPr>
        <p:txBody>
          <a:bodyPr wrap="square">
            <a:spAutoFit/>
          </a:bodyPr>
          <a:lstStyle/>
          <a:p>
            <a:pPr algn="just"/>
            <a:r>
              <a:rPr lang="ru-RU" sz="1600" b="1" dirty="0"/>
              <a:t>В связи с созданием общей системы укреплений для защиты Русского государства монастырь превращается в первоклассную крепость. Начиная с 1540 г., в течении десяти лет были возведены мощные стены и башни, устроены запруды в окружающих башнях. Практически неприступная по тем временам крепость выдержала шестнадцатимесячную осаду польских войск с 23 сентября 1608 г. по 12 января 1610 </a:t>
            </a:r>
            <a:r>
              <a:rPr lang="ru-RU" sz="1600" b="1" dirty="0" smtClean="0"/>
              <a:t>г.</a:t>
            </a:r>
          </a:p>
          <a:p>
            <a:pPr algn="just"/>
            <a:r>
              <a:rPr lang="ru-RU" sz="1400" dirty="0" smtClean="0"/>
              <a:t>Осада Троице-Сергиевой Лавры. С. Милорадович. </a:t>
            </a:r>
            <a:endParaRPr lang="ru-RU" sz="1400" dirty="0"/>
          </a:p>
        </p:txBody>
      </p:sp>
      <p:pic>
        <p:nvPicPr>
          <p:cNvPr id="25" name="Рисунок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9921" y="3501007"/>
            <a:ext cx="4913828" cy="3396017"/>
          </a:xfrm>
          <a:prstGeom prst="rect">
            <a:avLst/>
          </a:prstGeom>
        </p:spPr>
      </p:pic>
      <p:pic>
        <p:nvPicPr>
          <p:cNvPr id="26" name="Рисунок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76" y="-12030"/>
            <a:ext cx="5245160" cy="3513038"/>
          </a:xfrm>
          <a:prstGeom prst="rect">
            <a:avLst/>
          </a:prstGeom>
        </p:spPr>
      </p:pic>
      <p:sp>
        <p:nvSpPr>
          <p:cNvPr id="27" name="Прямоугольник 26"/>
          <p:cNvSpPr/>
          <p:nvPr/>
        </p:nvSpPr>
        <p:spPr>
          <a:xfrm>
            <a:off x="179512" y="91371"/>
            <a:ext cx="2664296" cy="307777"/>
          </a:xfrm>
          <a:prstGeom prst="rect">
            <a:avLst/>
          </a:prstGeom>
          <a:solidFill>
            <a:schemeClr val="bg2"/>
          </a:solidFill>
        </p:spPr>
        <p:txBody>
          <a:bodyPr wrap="square">
            <a:spAutoFit/>
          </a:bodyPr>
          <a:lstStyle/>
          <a:p>
            <a:pPr algn="just"/>
            <a:r>
              <a:rPr lang="ru-RU" sz="1400" dirty="0" smtClean="0"/>
              <a:t>Келья </a:t>
            </a:r>
            <a:r>
              <a:rPr lang="ru-RU" sz="1400" dirty="0"/>
              <a:t>монаха переписчика </a:t>
            </a:r>
            <a:r>
              <a:rPr lang="ru-RU" sz="1400" dirty="0" smtClean="0"/>
              <a:t>книг</a:t>
            </a:r>
            <a:endParaRPr lang="ru-RU" sz="1400" dirty="0"/>
          </a:p>
        </p:txBody>
      </p:sp>
      <p:pic>
        <p:nvPicPr>
          <p:cNvPr id="29" name="Рисунок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25363" y="0"/>
            <a:ext cx="4531792" cy="3501008"/>
          </a:xfrm>
          <a:prstGeom prst="rect">
            <a:avLst/>
          </a:prstGeom>
        </p:spPr>
      </p:pic>
      <p:sp>
        <p:nvSpPr>
          <p:cNvPr id="28" name="Прямоугольник 27"/>
          <p:cNvSpPr/>
          <p:nvPr/>
        </p:nvSpPr>
        <p:spPr>
          <a:xfrm>
            <a:off x="5869752" y="3610549"/>
            <a:ext cx="1942608" cy="307777"/>
          </a:xfrm>
          <a:prstGeom prst="rect">
            <a:avLst/>
          </a:prstGeom>
          <a:solidFill>
            <a:schemeClr val="bg2"/>
          </a:solidFill>
        </p:spPr>
        <p:txBody>
          <a:bodyPr wrap="square">
            <a:spAutoFit/>
          </a:bodyPr>
          <a:lstStyle/>
          <a:p>
            <a:pPr algn="just"/>
            <a:r>
              <a:rPr lang="ru-RU" sz="1400" dirty="0" smtClean="0"/>
              <a:t>Школа при монастыре</a:t>
            </a:r>
            <a:endParaRPr lang="ru-RU" sz="1400" dirty="0"/>
          </a:p>
        </p:txBody>
      </p:sp>
      <p:pic>
        <p:nvPicPr>
          <p:cNvPr id="32" name="Рисунок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7" y="3365490"/>
            <a:ext cx="4270438" cy="3485368"/>
          </a:xfrm>
          <a:prstGeom prst="rect">
            <a:avLst/>
          </a:prstGeom>
        </p:spPr>
      </p:pic>
      <p:sp>
        <p:nvSpPr>
          <p:cNvPr id="30" name="Прямоугольник 29"/>
          <p:cNvSpPr/>
          <p:nvPr/>
        </p:nvSpPr>
        <p:spPr>
          <a:xfrm>
            <a:off x="4117187" y="3096937"/>
            <a:ext cx="2984380" cy="307777"/>
          </a:xfrm>
          <a:prstGeom prst="rect">
            <a:avLst/>
          </a:prstGeom>
          <a:solidFill>
            <a:schemeClr val="bg2"/>
          </a:solidFill>
        </p:spPr>
        <p:txBody>
          <a:bodyPr wrap="square">
            <a:spAutoFit/>
          </a:bodyPr>
          <a:lstStyle/>
          <a:p>
            <a:pPr algn="just"/>
            <a:r>
              <a:rPr lang="ru-RU" sz="1400" dirty="0" smtClean="0"/>
              <a:t>Троице-Сергиев посад. Горбатов </a:t>
            </a:r>
            <a:r>
              <a:rPr lang="ru-RU" sz="1400" dirty="0"/>
              <a:t>К.И. </a:t>
            </a:r>
          </a:p>
        </p:txBody>
      </p:sp>
      <p:sp>
        <p:nvSpPr>
          <p:cNvPr id="33" name="Прямоугольник 32"/>
          <p:cNvSpPr/>
          <p:nvPr/>
        </p:nvSpPr>
        <p:spPr>
          <a:xfrm>
            <a:off x="827584" y="6496056"/>
            <a:ext cx="3312368" cy="307777"/>
          </a:xfrm>
          <a:prstGeom prst="rect">
            <a:avLst/>
          </a:prstGeom>
          <a:solidFill>
            <a:schemeClr val="bg2"/>
          </a:solidFill>
        </p:spPr>
        <p:txBody>
          <a:bodyPr wrap="square">
            <a:spAutoFit/>
          </a:bodyPr>
          <a:lstStyle/>
          <a:p>
            <a:pPr algn="just"/>
            <a:r>
              <a:rPr lang="ru-RU" sz="1400" dirty="0" smtClean="0"/>
              <a:t>Троице-Сергиева Лавра</a:t>
            </a:r>
            <a:r>
              <a:rPr lang="ru-RU" sz="1400" dirty="0"/>
              <a:t>. </a:t>
            </a:r>
            <a:r>
              <a:rPr lang="ru-RU" sz="1400" dirty="0" err="1"/>
              <a:t>Дубовской</a:t>
            </a:r>
            <a:r>
              <a:rPr lang="ru-RU" sz="1400" dirty="0"/>
              <a:t> </a:t>
            </a:r>
            <a:r>
              <a:rPr lang="ru-RU" sz="1400" dirty="0" smtClean="0"/>
              <a:t>Н.Н.</a:t>
            </a:r>
            <a:endParaRPr lang="ru-RU" sz="1400" dirty="0"/>
          </a:p>
        </p:txBody>
      </p:sp>
      <p:pic>
        <p:nvPicPr>
          <p:cNvPr id="34" name="Рисунок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1" name="Рисунок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Tree>
    <p:extLst>
      <p:ext uri="{BB962C8B-B14F-4D97-AF65-F5344CB8AC3E}">
        <p14:creationId xmlns:p14="http://schemas.microsoft.com/office/powerpoint/2010/main" val="35355681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1000"/>
                                        <p:tgtEl>
                                          <p:spTgt spid="33"/>
                                        </p:tgtEl>
                                      </p:cBhvr>
                                    </p:animEffect>
                                  </p:childTnLst>
                                </p:cTn>
                              </p:par>
                              <p:par>
                                <p:cTn id="88" presetID="10"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1" grpId="0" animBg="1"/>
      <p:bldP spid="24" grpId="0" animBg="1"/>
      <p:bldP spid="27" grpId="0" animBg="1"/>
      <p:bldP spid="28" grpId="0" animBg="1"/>
      <p:bldP spid="30"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16632"/>
            <a:ext cx="3592027" cy="6552728"/>
          </a:xfrm>
          <a:prstGeom prst="rect">
            <a:avLst/>
          </a:prstGeom>
        </p:spPr>
      </p:pic>
      <p:pic>
        <p:nvPicPr>
          <p:cNvPr id="5" name="Рисунок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6416" y="5157192"/>
            <a:ext cx="683568" cy="586644"/>
          </a:xfrm>
          <a:prstGeom prst="rect">
            <a:avLst/>
          </a:prstGeom>
        </p:spPr>
      </p:pic>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920" y="116632"/>
            <a:ext cx="5040665" cy="3433497"/>
          </a:xfrm>
          <a:prstGeom prst="rect">
            <a:avLst/>
          </a:prstGeom>
        </p:spPr>
      </p:pic>
      <p:pic>
        <p:nvPicPr>
          <p:cNvPr id="7" name="Рисунок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645713"/>
            <a:ext cx="3505025" cy="3022958"/>
          </a:xfrm>
          <a:prstGeom prst="rect">
            <a:avLst/>
          </a:prstGeom>
        </p:spPr>
      </p:pic>
      <p:pic>
        <p:nvPicPr>
          <p:cNvPr id="8" name="Рисунок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Tree>
    <p:extLst>
      <p:ext uri="{BB962C8B-B14F-4D97-AF65-F5344CB8AC3E}">
        <p14:creationId xmlns:p14="http://schemas.microsoft.com/office/powerpoint/2010/main" val="3400627743"/>
      </p:ext>
    </p:extLst>
  </p:cSld>
  <p:clrMapOvr>
    <a:masterClrMapping/>
  </p:clrMapOvr>
  <p:transition spd="slow">
    <p:split orient="vert"/>
    <p:sndAc>
      <p:end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251520" y="458956"/>
            <a:ext cx="8640960" cy="5940088"/>
          </a:xfrm>
          <a:prstGeom prst="rect">
            <a:avLst/>
          </a:prstGeom>
          <a:solidFill>
            <a:schemeClr val="bg1">
              <a:lumMod val="95000"/>
            </a:schemeClr>
          </a:solidFill>
        </p:spPr>
        <p:txBody>
          <a:bodyPr wrap="square">
            <a:spAutoFit/>
          </a:bodyPr>
          <a:lstStyle/>
          <a:p>
            <a:pPr algn="just"/>
            <a:r>
              <a:rPr lang="ru-RU" sz="2000" dirty="0"/>
              <a:t>«В далёкой индийской стране правил некогда могучий царь Авенир, ярый преследователь христиан. Даже его любимый царедворец </a:t>
            </a:r>
            <a:r>
              <a:rPr lang="ru-RU" sz="2000" dirty="0" err="1"/>
              <a:t>Варлаам</a:t>
            </a:r>
            <a:r>
              <a:rPr lang="ru-RU" sz="2000" dirty="0"/>
              <a:t>, принявший новую веру, вынужден был бежать в пустынь. Когда у Авенира родился сын, 60 мудрецов, собранных к колыбели, предрекли ему богатство и славу, но самый мудрый добавил: да, он будет велик и славен, но в ином царстве – христианском. И тогда царь спрятал сына в замке, изолированном от мира, где тот жил долгие годы счастливо и беспечно со своими сверстниками. Но однажды </a:t>
            </a:r>
            <a:r>
              <a:rPr lang="ru-RU" sz="2000" dirty="0" err="1"/>
              <a:t>Иоасаф</a:t>
            </a:r>
            <a:r>
              <a:rPr lang="ru-RU" sz="2000" dirty="0"/>
              <a:t> случайно вышел из ворот и увидел обезображенного проказой нищего, затем дряхлого старика и похороны. Так он узнал, что всех людей подстерегают болезни, старость и смерть. Потрясённый несовершенством мира, принц впал в меланхолию. Однако аскет </a:t>
            </a:r>
            <a:r>
              <a:rPr lang="ru-RU" sz="2000" dirty="0" err="1"/>
              <a:t>Варлаам</a:t>
            </a:r>
            <a:r>
              <a:rPr lang="ru-RU" sz="2000" dirty="0"/>
              <a:t> по наитию свыше в своей далёкой келье узнал о трагедии принца и, переодевшись торговцем драгоценными камнями, поспешил в столицу и проник во дворец. Там он вёл с </a:t>
            </a:r>
            <a:r>
              <a:rPr lang="ru-RU" sz="2000" dirty="0" err="1"/>
              <a:t>Иоасафом</a:t>
            </a:r>
            <a:r>
              <a:rPr lang="ru-RU" sz="2000" dirty="0"/>
              <a:t> долгие беседы и указал ему путь к спасению: принц принял христианство. Авенир пытался вернуть сына в язычество: устраивал религиозные диспуты, подсылал к сыну прекрасных дев. Но </a:t>
            </a:r>
            <a:r>
              <a:rPr lang="ru-RU" sz="2000" dirty="0" err="1"/>
              <a:t>Иоасаф</a:t>
            </a:r>
            <a:r>
              <a:rPr lang="ru-RU" sz="2000" dirty="0"/>
              <a:t> выдержал все испытания. Через некоторое время он сам стал царем, правил мудро и милостиво, но, несмотря на просьбы народа, оставил трон и удалился в пустынь</a:t>
            </a:r>
            <a:r>
              <a:rPr lang="ru-RU" sz="2000" dirty="0" smtClean="0"/>
              <a:t>…».</a:t>
            </a:r>
            <a:endParaRPr lang="ru-RU" sz="2000" dirty="0"/>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Tree>
    <p:extLst>
      <p:ext uri="{BB962C8B-B14F-4D97-AF65-F5344CB8AC3E}">
        <p14:creationId xmlns:p14="http://schemas.microsoft.com/office/powerpoint/2010/main" val="3471926204"/>
      </p:ext>
    </p:extLst>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5" y="116633"/>
            <a:ext cx="3816424" cy="5403786"/>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4000" y="149688"/>
            <a:ext cx="4524072" cy="2952329"/>
          </a:xfrm>
          <a:prstGeom prst="rect">
            <a:avLst/>
          </a:prstGeom>
        </p:spPr>
      </p:pic>
      <p:pic>
        <p:nvPicPr>
          <p:cNvPr id="10" name="Рисунок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132589" y="3429000"/>
            <a:ext cx="2243377" cy="3018845"/>
          </a:xfrm>
          <a:prstGeom prst="rect">
            <a:avLst/>
          </a:prstGeom>
        </p:spPr>
      </p:pic>
      <p:pic>
        <p:nvPicPr>
          <p:cNvPr id="11" name="Рисунок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5896" y="3430833"/>
            <a:ext cx="2332956" cy="3015178"/>
          </a:xfrm>
          <a:prstGeom prst="rect">
            <a:avLst/>
          </a:prstGeom>
        </p:spPr>
      </p:pic>
    </p:spTree>
    <p:extLst>
      <p:ext uri="{BB962C8B-B14F-4D97-AF65-F5344CB8AC3E}">
        <p14:creationId xmlns:p14="http://schemas.microsoft.com/office/powerpoint/2010/main" val="813689615"/>
      </p:ext>
    </p:extLst>
  </p:cSld>
  <p:clrMapOvr>
    <a:masterClrMapping/>
  </p:clrMapOvr>
  <p:transition spd="slow">
    <p:split orient="vert"/>
    <p:sndAc>
      <p:end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733" y="404664"/>
            <a:ext cx="4806534" cy="5322835"/>
          </a:xfrm>
          <a:prstGeom prst="rect">
            <a:avLst/>
          </a:prstGeom>
        </p:spPr>
      </p:pic>
    </p:spTree>
    <p:extLst>
      <p:ext uri="{BB962C8B-B14F-4D97-AF65-F5344CB8AC3E}">
        <p14:creationId xmlns:p14="http://schemas.microsoft.com/office/powerpoint/2010/main" val="2853027312"/>
      </p:ext>
    </p:extLst>
  </p:cSld>
  <p:clrMapOvr>
    <a:masterClrMapping/>
  </p:clrMapOvr>
  <p:transition spd="slow">
    <p:split orient="vert"/>
    <p:sndAc>
      <p:end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3" name="Прямоугольник 2"/>
          <p:cNvSpPr/>
          <p:nvPr/>
        </p:nvSpPr>
        <p:spPr>
          <a:xfrm>
            <a:off x="179512" y="44624"/>
            <a:ext cx="4518032" cy="584775"/>
          </a:xfrm>
          <a:prstGeom prst="rect">
            <a:avLst/>
          </a:prstGeom>
        </p:spPr>
        <p:txBody>
          <a:bodyPr wrap="none">
            <a:spAutoFit/>
          </a:bodyPr>
          <a:lstStyle/>
          <a:p>
            <a:r>
              <a:rPr lang="ru-RU" sz="3200" b="1" dirty="0"/>
              <a:t>Монашеское облачение</a:t>
            </a:r>
          </a:p>
        </p:txBody>
      </p:sp>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07" y="692696"/>
            <a:ext cx="2883270" cy="5976664"/>
          </a:xfrm>
          <a:prstGeom prst="rect">
            <a:avLst/>
          </a:prstGeom>
        </p:spPr>
      </p:pic>
      <p:sp>
        <p:nvSpPr>
          <p:cNvPr id="6" name="Пятиугольник 5">
            <a:hlinkClick r:id="rId8" action="ppaction://hlinksldjump"/>
          </p:cNvPr>
          <p:cNvSpPr/>
          <p:nvPr/>
        </p:nvSpPr>
        <p:spPr>
          <a:xfrm>
            <a:off x="6920137" y="476672"/>
            <a:ext cx="1875564" cy="432048"/>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КЛОБУК</a:t>
            </a:r>
            <a:endParaRPr lang="ru-RU" sz="2800" b="1" dirty="0">
              <a:solidFill>
                <a:schemeClr val="tx1"/>
              </a:solidFill>
            </a:endParaRPr>
          </a:p>
        </p:txBody>
      </p:sp>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8139" y="692696"/>
            <a:ext cx="3537959" cy="5976664"/>
          </a:xfrm>
          <a:prstGeom prst="rect">
            <a:avLst/>
          </a:prstGeom>
        </p:spPr>
      </p:pic>
      <p:sp>
        <p:nvSpPr>
          <p:cNvPr id="9" name="Пятиугольник 8">
            <a:hlinkClick r:id="rId10" action="ppaction://hlinksldjump"/>
          </p:cNvPr>
          <p:cNvSpPr/>
          <p:nvPr/>
        </p:nvSpPr>
        <p:spPr>
          <a:xfrm>
            <a:off x="6920137" y="1076739"/>
            <a:ext cx="1875564" cy="432048"/>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МАНТИЯ</a:t>
            </a:r>
            <a:endParaRPr lang="ru-RU" sz="2800" b="1" dirty="0">
              <a:solidFill>
                <a:schemeClr val="tx1"/>
              </a:solidFill>
            </a:endParaRPr>
          </a:p>
        </p:txBody>
      </p:sp>
      <p:sp>
        <p:nvSpPr>
          <p:cNvPr id="10" name="Пятиугольник 9">
            <a:hlinkClick r:id="rId11" action="ppaction://hlinksldjump"/>
          </p:cNvPr>
          <p:cNvSpPr/>
          <p:nvPr/>
        </p:nvSpPr>
        <p:spPr>
          <a:xfrm>
            <a:off x="6920137" y="1676806"/>
            <a:ext cx="1875564" cy="432048"/>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ЧЕТКИ</a:t>
            </a:r>
            <a:endParaRPr lang="ru-RU" sz="2800" b="1" dirty="0">
              <a:solidFill>
                <a:schemeClr val="tx1"/>
              </a:solidFill>
            </a:endParaRPr>
          </a:p>
        </p:txBody>
      </p:sp>
      <p:sp>
        <p:nvSpPr>
          <p:cNvPr id="11" name="Пятиугольник 10">
            <a:hlinkClick r:id="rId12" action="ppaction://hlinksldjump"/>
          </p:cNvPr>
          <p:cNvSpPr/>
          <p:nvPr/>
        </p:nvSpPr>
        <p:spPr>
          <a:xfrm>
            <a:off x="6920137" y="2276872"/>
            <a:ext cx="1875564" cy="432048"/>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ПОЯС</a:t>
            </a:r>
            <a:endParaRPr lang="ru-RU" sz="2800" b="1" dirty="0">
              <a:solidFill>
                <a:schemeClr val="tx1"/>
              </a:solidFill>
            </a:endParaRPr>
          </a:p>
        </p:txBody>
      </p:sp>
    </p:spTree>
    <p:extLst>
      <p:ext uri="{BB962C8B-B14F-4D97-AF65-F5344CB8AC3E}">
        <p14:creationId xmlns:p14="http://schemas.microsoft.com/office/powerpoint/2010/main" val="1058582114"/>
      </p:ext>
    </p:extLst>
  </p:cSld>
  <p:clrMapOvr>
    <a:masterClrMapping/>
  </p:clrMapOvr>
  <p:transition spd="slow">
    <p:split orient="vert"/>
    <p:sndAc>
      <p:end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3" name="Прямоугольник 2"/>
          <p:cNvSpPr/>
          <p:nvPr/>
        </p:nvSpPr>
        <p:spPr>
          <a:xfrm>
            <a:off x="467544" y="172123"/>
            <a:ext cx="1512168" cy="584775"/>
          </a:xfrm>
          <a:prstGeom prst="rect">
            <a:avLst/>
          </a:prstGeom>
        </p:spPr>
        <p:txBody>
          <a:bodyPr wrap="square">
            <a:spAutoFit/>
          </a:bodyPr>
          <a:lstStyle/>
          <a:p>
            <a:r>
              <a:rPr lang="ru-RU" sz="3200" b="1" dirty="0" smtClean="0"/>
              <a:t>Клобук</a:t>
            </a:r>
            <a:endParaRPr lang="ru-RU" sz="3200" b="1" dirty="0"/>
          </a:p>
        </p:txBody>
      </p:sp>
      <p:pic>
        <p:nvPicPr>
          <p:cNvPr id="12" name="Рисунок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6416" y="5157192"/>
            <a:ext cx="683568" cy="586644"/>
          </a:xfrm>
          <a:prstGeom prst="rect">
            <a:avLst/>
          </a:prstGeom>
        </p:spPr>
      </p:pic>
      <p:pic>
        <p:nvPicPr>
          <p:cNvPr id="17" name="Рисунок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6059" y="172124"/>
            <a:ext cx="2615314" cy="3272129"/>
          </a:xfrm>
          <a:prstGeom prst="rect">
            <a:avLst/>
          </a:prstGeom>
          <a:noFill/>
          <a:ln w="28575">
            <a:solidFill>
              <a:schemeClr val="bg1">
                <a:lumMod val="95000"/>
              </a:schemeClr>
            </a:solidFill>
          </a:ln>
        </p:spPr>
      </p:pic>
      <p:pic>
        <p:nvPicPr>
          <p:cNvPr id="18" name="Рисунок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409" y="3124984"/>
            <a:ext cx="2611731" cy="3484563"/>
          </a:xfrm>
          <a:prstGeom prst="rect">
            <a:avLst/>
          </a:prstGeom>
          <a:noFill/>
          <a:ln w="28575">
            <a:solidFill>
              <a:schemeClr val="bg1">
                <a:lumMod val="95000"/>
              </a:schemeClr>
            </a:solidFill>
          </a:ln>
        </p:spPr>
      </p:pic>
      <p:pic>
        <p:nvPicPr>
          <p:cNvPr id="19" name="Рисунок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5816" y="172124"/>
            <a:ext cx="2753011" cy="2669586"/>
          </a:xfrm>
          <a:prstGeom prst="rect">
            <a:avLst/>
          </a:prstGeom>
          <a:noFill/>
          <a:ln w="28575">
            <a:solidFill>
              <a:schemeClr val="bg1">
                <a:lumMod val="95000"/>
              </a:schemeClr>
            </a:solidFill>
          </a:ln>
        </p:spPr>
      </p:pic>
      <p:pic>
        <p:nvPicPr>
          <p:cNvPr id="20" name="Рисунок 19"/>
          <p:cNvPicPr>
            <a:picLocks noChangeAspect="1"/>
          </p:cNvPicPr>
          <p:nvPr/>
        </p:nvPicPr>
        <p:blipFill rotWithShape="1">
          <a:blip r:embed="rId12" cstate="print">
            <a:extLst>
              <a:ext uri="{28A0092B-C50C-407E-A947-70E740481C1C}">
                <a14:useLocalDpi xmlns:a14="http://schemas.microsoft.com/office/drawing/2010/main" val="0"/>
              </a:ext>
            </a:extLst>
          </a:blip>
          <a:srcRect t="5412" r="7270" b="5373"/>
          <a:stretch/>
        </p:blipFill>
        <p:spPr>
          <a:xfrm>
            <a:off x="251520" y="908720"/>
            <a:ext cx="2149356" cy="4746334"/>
          </a:xfrm>
          <a:prstGeom prst="rect">
            <a:avLst/>
          </a:prstGeom>
          <a:ln w="28575">
            <a:solidFill>
              <a:schemeClr val="tx1"/>
            </a:solidFill>
          </a:ln>
        </p:spPr>
      </p:pic>
      <p:pic>
        <p:nvPicPr>
          <p:cNvPr id="21" name="Рисунок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46442" y="3550501"/>
            <a:ext cx="1188941" cy="3110099"/>
          </a:xfrm>
          <a:prstGeom prst="rect">
            <a:avLst/>
          </a:prstGeom>
          <a:ln w="28575">
            <a:solidFill>
              <a:schemeClr val="bg1">
                <a:lumMod val="95000"/>
              </a:schemeClr>
            </a:solidFill>
          </a:ln>
        </p:spPr>
      </p:pic>
    </p:spTree>
    <p:extLst>
      <p:ext uri="{BB962C8B-B14F-4D97-AF65-F5344CB8AC3E}">
        <p14:creationId xmlns:p14="http://schemas.microsoft.com/office/powerpoint/2010/main" val="1902704765"/>
      </p:ext>
    </p:extLst>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532461" y="2708920"/>
            <a:ext cx="8079078" cy="3416320"/>
          </a:xfrm>
          <a:prstGeom prst="rect">
            <a:avLst/>
          </a:prstGeom>
          <a:solidFill>
            <a:schemeClr val="bg1">
              <a:lumMod val="95000"/>
            </a:schemeClr>
          </a:solidFill>
        </p:spPr>
        <p:txBody>
          <a:bodyPr wrap="square">
            <a:spAutoFit/>
          </a:bodyPr>
          <a:lstStyle/>
          <a:p>
            <a:pPr algn="just"/>
            <a:r>
              <a:rPr lang="ru-RU" dirty="0"/>
              <a:t>Покрывало-наметка, надеваемое монашествующими поверх головного убора. Первоначально покрывало представляло собой целостный кусок ткани черного цвета, впоследствии конец его стали разделять на три части, самая широкая из которых опускается на спину, две более узкие — на плечи и грудь. Концы получили название "наметки". К. надевается схимонахами (высшая степень пострижения) на скуфью с островерхим завершением — такой головной убор называется </a:t>
            </a:r>
            <a:r>
              <a:rPr lang="ru-RU" dirty="0" err="1"/>
              <a:t>кукуль</a:t>
            </a:r>
            <a:r>
              <a:rPr lang="ru-RU" dirty="0"/>
              <a:t> (</a:t>
            </a:r>
            <a:r>
              <a:rPr lang="ru-RU" dirty="0" err="1"/>
              <a:t>кокуль</a:t>
            </a:r>
            <a:r>
              <a:rPr lang="ru-RU" dirty="0"/>
              <a:t>) — или на первоначально мягкий, а с XVIII в. твердый колпак — камилавку, причем митрополиты наделены правом носить белый К. В настоящее время в Русской Церкви только у патриарха сохранена древняя, сферическая, форма камилавки, поверх надевается белый К., на вершине которого закреплен крест, под крестом — изображение серафима, спереди на наметках — изображают херувимов или орнамент</a:t>
            </a:r>
            <a:r>
              <a:rPr lang="ru-RU" dirty="0" smtClean="0"/>
              <a:t>.</a:t>
            </a:r>
            <a:endParaRPr lang="ru-RU" dirty="0"/>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4" name="Прямоугольник 3"/>
          <p:cNvSpPr/>
          <p:nvPr/>
        </p:nvSpPr>
        <p:spPr>
          <a:xfrm>
            <a:off x="532461" y="151180"/>
            <a:ext cx="8079078" cy="2308324"/>
          </a:xfrm>
          <a:prstGeom prst="rect">
            <a:avLst/>
          </a:prstGeom>
          <a:solidFill>
            <a:schemeClr val="bg1">
              <a:lumMod val="95000"/>
            </a:schemeClr>
          </a:solidFill>
        </p:spPr>
        <p:txBody>
          <a:bodyPr wrap="square">
            <a:spAutoFit/>
          </a:bodyPr>
          <a:lstStyle/>
          <a:p>
            <a:pPr algn="just"/>
            <a:r>
              <a:rPr lang="ru-RU" dirty="0"/>
              <a:t>КЛОБУК (от </a:t>
            </a:r>
            <a:r>
              <a:rPr lang="ru-RU" dirty="0" err="1"/>
              <a:t>тюрского</a:t>
            </a:r>
            <a:r>
              <a:rPr lang="ru-RU" dirty="0"/>
              <a:t> колпак - шапка, сравни русское «нахлобучивать») - головной убор монашествующего священника византийского обряда, камилавка, обтянутая </a:t>
            </a:r>
            <a:r>
              <a:rPr lang="ru-RU" dirty="0" err="1"/>
              <a:t>кукулем</a:t>
            </a:r>
            <a:r>
              <a:rPr lang="ru-RU" dirty="0"/>
              <a:t> черного или белого (у митрополита) цвета с бриллиантовым крестом (у архиепископа и митрополита). Клобук надевается как сословная черным духовенством; во время богослужения епископ и митрофорные священники вместо клобука пользуются митрой. Происхождением клобук связан со славянским княжеским головным убором, а также камилавкой и куколем. Символизирует шлем спасения.</a:t>
            </a:r>
          </a:p>
        </p:txBody>
      </p:sp>
    </p:spTree>
    <p:extLst>
      <p:ext uri="{BB962C8B-B14F-4D97-AF65-F5344CB8AC3E}">
        <p14:creationId xmlns:p14="http://schemas.microsoft.com/office/powerpoint/2010/main" val="1057443297"/>
      </p:ext>
    </p:extLst>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3" name="Прямоугольник 2"/>
          <p:cNvSpPr/>
          <p:nvPr/>
        </p:nvSpPr>
        <p:spPr>
          <a:xfrm>
            <a:off x="627770" y="188640"/>
            <a:ext cx="1656184" cy="584775"/>
          </a:xfrm>
          <a:prstGeom prst="rect">
            <a:avLst/>
          </a:prstGeom>
        </p:spPr>
        <p:txBody>
          <a:bodyPr wrap="square">
            <a:spAutoFit/>
          </a:bodyPr>
          <a:lstStyle/>
          <a:p>
            <a:r>
              <a:rPr lang="ru-RU" sz="3200" b="1" dirty="0" smtClean="0"/>
              <a:t>Мантия</a:t>
            </a:r>
            <a:endParaRPr lang="ru-RU" sz="3200" b="1" dirty="0"/>
          </a:p>
        </p:txBody>
      </p:sp>
      <p:pic>
        <p:nvPicPr>
          <p:cNvPr id="6" name="Рисунок 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6416" y="5157192"/>
            <a:ext cx="683568" cy="586644"/>
          </a:xfrm>
          <a:prstGeom prst="rect">
            <a:avLst/>
          </a:prstGeom>
        </p:spPr>
      </p:pic>
      <p:pic>
        <p:nvPicPr>
          <p:cNvPr id="7" name="Рисунок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512" y="1052736"/>
            <a:ext cx="2552700" cy="4572000"/>
          </a:xfrm>
          <a:prstGeom prst="rect">
            <a:avLst/>
          </a:prstGeom>
          <a:ln w="28575">
            <a:solidFill>
              <a:schemeClr val="tx1"/>
            </a:solidFill>
          </a:ln>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9872" y="201566"/>
            <a:ext cx="4738255" cy="3223491"/>
          </a:xfrm>
          <a:prstGeom prst="rect">
            <a:avLst/>
          </a:prstGeom>
          <a:ln w="28575">
            <a:solidFill>
              <a:schemeClr val="bg1"/>
            </a:solidFill>
          </a:ln>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5816" y="3717032"/>
            <a:ext cx="1881119" cy="2610364"/>
          </a:xfrm>
          <a:prstGeom prst="rect">
            <a:avLst/>
          </a:prstGeom>
          <a:ln w="28575">
            <a:solidFill>
              <a:schemeClr val="tx1"/>
            </a:solidFill>
          </a:ln>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8159" y="3068960"/>
            <a:ext cx="2965905" cy="3644849"/>
          </a:xfrm>
          <a:prstGeom prst="rect">
            <a:avLst/>
          </a:prstGeom>
          <a:ln w="28575">
            <a:solidFill>
              <a:schemeClr val="bg1"/>
            </a:solidFill>
          </a:ln>
        </p:spPr>
      </p:pic>
    </p:spTree>
    <p:extLst>
      <p:ext uri="{BB962C8B-B14F-4D97-AF65-F5344CB8AC3E}">
        <p14:creationId xmlns:p14="http://schemas.microsoft.com/office/powerpoint/2010/main" val="2537319735"/>
      </p:ext>
    </p:extLst>
  </p:cSld>
  <p:clrMapOvr>
    <a:masterClrMapping/>
  </p:clrMapOvr>
  <p:transition spd="slow">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251520" y="2132856"/>
            <a:ext cx="8640960" cy="4247317"/>
          </a:xfrm>
          <a:prstGeom prst="rect">
            <a:avLst/>
          </a:prstGeom>
          <a:solidFill>
            <a:schemeClr val="bg1">
              <a:lumMod val="95000"/>
            </a:schemeClr>
          </a:solidFill>
        </p:spPr>
        <p:txBody>
          <a:bodyPr wrap="square">
            <a:spAutoFit/>
          </a:bodyPr>
          <a:lstStyle/>
          <a:p>
            <a:pPr algn="just"/>
            <a:r>
              <a:rPr lang="ru-RU" dirty="0"/>
              <a:t>Длинная, без рукавов, накидка с застежкой только на вороте. Такая накидка из самой простой материи у первых христиан считалась символом отречения от дохристианских религий (идолопоклонничеств). Впоследствии стала принадлежностью только монашествующих. По толкованию св. Германа, патриарха Константинопольского, символизирует крылья ангелов. В средневековой Руси монахи неукоснительно должны были облачаться в М. по выходе из келий, пока в качестве верхней одежды не была учреждена ряса (взамен общегражданской одежды — однорядки с узкими рукавами). Архиерейская М. надевается поверх рясы, как и монашеская, — по покрою свободнее и длиннее монашеской. У </a:t>
            </a:r>
            <a:r>
              <a:rPr lang="ru-RU" dirty="0" err="1"/>
              <a:t>плечей</a:t>
            </a:r>
            <a:r>
              <a:rPr lang="ru-RU" dirty="0"/>
              <a:t> Архиерейской М. и внизу спереди М. нашиваются платы (скрижали) с крестами, на верхних скрижалях бывают и иконные изображения. На архиерейскую М. нашивается три ряда лент (во имя Святой Троицы) — т. наз. источники или струи, которыми епископ черпает мудрость и благодать, передаваемую пастве. С </a:t>
            </a:r>
            <a:r>
              <a:rPr lang="ru-RU" dirty="0" err="1"/>
              <a:t>XVIIIв</a:t>
            </a:r>
            <a:r>
              <a:rPr lang="ru-RU" dirty="0"/>
              <a:t>. в императорской М. с горностаевым мехом стали часто изображать Александра Невского.</a:t>
            </a: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4" name="Прямоугольник 3"/>
          <p:cNvSpPr/>
          <p:nvPr/>
        </p:nvSpPr>
        <p:spPr>
          <a:xfrm>
            <a:off x="251520" y="260648"/>
            <a:ext cx="8640960" cy="1754326"/>
          </a:xfrm>
          <a:prstGeom prst="rect">
            <a:avLst/>
          </a:prstGeom>
          <a:solidFill>
            <a:schemeClr val="bg1">
              <a:lumMod val="95000"/>
            </a:schemeClr>
          </a:solidFill>
        </p:spPr>
        <p:txBody>
          <a:bodyPr wrap="square">
            <a:spAutoFit/>
          </a:bodyPr>
          <a:lstStyle/>
          <a:p>
            <a:r>
              <a:rPr lang="ru-RU" dirty="0"/>
              <a:t>МАНТИЯ, палий (греч. *, лат. </a:t>
            </a:r>
            <a:r>
              <a:rPr lang="ru-RU" dirty="0" err="1"/>
              <a:t>pallium</a:t>
            </a:r>
            <a:r>
              <a:rPr lang="ru-RU" dirty="0"/>
              <a:t> - верхняя одежда ) - облачение византийского обряда. Надевается </a:t>
            </a:r>
            <a:r>
              <a:rPr lang="ru-RU" dirty="0" err="1"/>
              <a:t>cвященниками</a:t>
            </a:r>
            <a:r>
              <a:rPr lang="ru-RU" dirty="0"/>
              <a:t>-монахами и епископами как сословная и иногда как священная одежда. Епископская мантия отличается от священнической наличием скрижалей - четырехконечных нашивок, а также имеет не черный, а лиловый (у митрополита голубой, у патриарха зеленый) цвет. Мантия происходит от </a:t>
            </a:r>
            <a:r>
              <a:rPr lang="ru-RU" dirty="0" err="1"/>
              <a:t>гиматия</a:t>
            </a:r>
            <a:r>
              <a:rPr lang="ru-RU" dirty="0"/>
              <a:t> (греч. ** - повседневная /одежда/ от *** - день).</a:t>
            </a:r>
          </a:p>
        </p:txBody>
      </p:sp>
    </p:spTree>
    <p:extLst>
      <p:ext uri="{BB962C8B-B14F-4D97-AF65-F5344CB8AC3E}">
        <p14:creationId xmlns:p14="http://schemas.microsoft.com/office/powerpoint/2010/main" val="3775253785"/>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795" y="1625"/>
            <a:ext cx="4904410" cy="6854749"/>
          </a:xfrm>
          <a:prstGeom prst="rect">
            <a:avLst/>
          </a:prstGeom>
        </p:spPr>
      </p:pic>
    </p:spTree>
    <p:extLst>
      <p:ext uri="{BB962C8B-B14F-4D97-AF65-F5344CB8AC3E}">
        <p14:creationId xmlns:p14="http://schemas.microsoft.com/office/powerpoint/2010/main" val="3602907741"/>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4690" y="2348880"/>
            <a:ext cx="2052688" cy="3600400"/>
          </a:xfrm>
          <a:prstGeom prst="rect">
            <a:avLst/>
          </a:prstGeom>
          <a:ln w="28575">
            <a:solidFill>
              <a:schemeClr val="bg1"/>
            </a:solidFill>
          </a:ln>
        </p:spPr>
      </p:pic>
      <p:sp>
        <p:nvSpPr>
          <p:cNvPr id="3" name="Прямоугольник 2"/>
          <p:cNvSpPr/>
          <p:nvPr/>
        </p:nvSpPr>
        <p:spPr>
          <a:xfrm>
            <a:off x="627770" y="188640"/>
            <a:ext cx="1279934" cy="584775"/>
          </a:xfrm>
          <a:prstGeom prst="rect">
            <a:avLst/>
          </a:prstGeom>
        </p:spPr>
        <p:txBody>
          <a:bodyPr wrap="square">
            <a:spAutoFit/>
          </a:bodyPr>
          <a:lstStyle/>
          <a:p>
            <a:r>
              <a:rPr lang="ru-RU" sz="3200" b="1" dirty="0" smtClean="0"/>
              <a:t>Четки</a:t>
            </a:r>
            <a:endParaRPr lang="ru-RU" sz="3200" b="1" dirty="0"/>
          </a:p>
        </p:txBody>
      </p:sp>
      <p:pic>
        <p:nvPicPr>
          <p:cNvPr id="6" name="Рисунок 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3027" y="6154523"/>
            <a:ext cx="683568" cy="586644"/>
          </a:xfrm>
          <a:prstGeom prst="rect">
            <a:avLst/>
          </a:prstGeom>
        </p:spPr>
      </p:pic>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512" y="1098279"/>
            <a:ext cx="2768089" cy="4941168"/>
          </a:xfrm>
          <a:prstGeom prst="rect">
            <a:avLst/>
          </a:prstGeom>
          <a:ln w="28575">
            <a:solidFill>
              <a:schemeClr val="tx1"/>
            </a:solidFill>
          </a:ln>
        </p:spPr>
      </p:pic>
      <p:pic>
        <p:nvPicPr>
          <p:cNvPr id="5" name="Рисунок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7864" y="213025"/>
            <a:ext cx="5310336" cy="1964824"/>
          </a:xfrm>
          <a:prstGeom prst="rect">
            <a:avLst/>
          </a:prstGeom>
          <a:ln w="28575">
            <a:solidFill>
              <a:schemeClr val="bg1"/>
            </a:solidFill>
          </a:ln>
        </p:spPr>
      </p:pic>
      <p:pic>
        <p:nvPicPr>
          <p:cNvPr id="14" name="Рисунок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3589" y="2420888"/>
            <a:ext cx="3166249" cy="4040512"/>
          </a:xfrm>
          <a:prstGeom prst="rect">
            <a:avLst/>
          </a:prstGeom>
          <a:ln w="28575">
            <a:solidFill>
              <a:schemeClr val="bg1"/>
            </a:solidFill>
          </a:ln>
        </p:spPr>
      </p:pic>
    </p:spTree>
    <p:extLst>
      <p:ext uri="{BB962C8B-B14F-4D97-AF65-F5344CB8AC3E}">
        <p14:creationId xmlns:p14="http://schemas.microsoft.com/office/powerpoint/2010/main" val="874041755"/>
      </p:ext>
    </p:extLst>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4" name="Прямоугольник 3"/>
          <p:cNvSpPr/>
          <p:nvPr/>
        </p:nvSpPr>
        <p:spPr>
          <a:xfrm>
            <a:off x="251520" y="260648"/>
            <a:ext cx="8640960" cy="1754326"/>
          </a:xfrm>
          <a:prstGeom prst="rect">
            <a:avLst/>
          </a:prstGeom>
          <a:solidFill>
            <a:schemeClr val="bg1">
              <a:lumMod val="95000"/>
            </a:schemeClr>
          </a:solidFill>
        </p:spPr>
        <p:txBody>
          <a:bodyPr wrap="square">
            <a:spAutoFit/>
          </a:bodyPr>
          <a:lstStyle/>
          <a:p>
            <a:pPr algn="just"/>
            <a:r>
              <a:rPr lang="ru-RU" dirty="0"/>
              <a:t>ЧЁТКИ (от рус. считать) - нанизанные на нить бусинки (у католиков) или веревка (</a:t>
            </a:r>
            <a:r>
              <a:rPr lang="ru-RU" dirty="0" err="1"/>
              <a:t>вервица</a:t>
            </a:r>
            <a:r>
              <a:rPr lang="ru-RU" dirty="0"/>
              <a:t>) с завязанными узлами (у православных) или ребристая замкнутая лента например, из бисера или др. материала - лестовка (у старообрядцев). Православные чётки имеют обычно узлы (по 1,4,10 десятков, разделенных большими узлами), католические четки имеют 59 зерен: 5 начальных около крестика и 5 групп по десять зерен, разделенные бусинкой для молитвы розария. </a:t>
            </a:r>
          </a:p>
        </p:txBody>
      </p:sp>
    </p:spTree>
    <p:extLst>
      <p:ext uri="{BB962C8B-B14F-4D97-AF65-F5344CB8AC3E}">
        <p14:creationId xmlns:p14="http://schemas.microsoft.com/office/powerpoint/2010/main" val="1778942497"/>
      </p:ext>
    </p:extLst>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966" y="6039447"/>
            <a:ext cx="768033" cy="816797"/>
          </a:xfrm>
          <a:prstGeom prst="rect">
            <a:avLst/>
          </a:prstGeom>
        </p:spPr>
      </p:pic>
      <p:sp>
        <p:nvSpPr>
          <p:cNvPr id="3" name="Прямоугольник 2"/>
          <p:cNvSpPr/>
          <p:nvPr/>
        </p:nvSpPr>
        <p:spPr>
          <a:xfrm>
            <a:off x="627770" y="188640"/>
            <a:ext cx="1279934" cy="584775"/>
          </a:xfrm>
          <a:prstGeom prst="rect">
            <a:avLst/>
          </a:prstGeom>
        </p:spPr>
        <p:txBody>
          <a:bodyPr wrap="square">
            <a:spAutoFit/>
          </a:bodyPr>
          <a:lstStyle/>
          <a:p>
            <a:r>
              <a:rPr lang="ru-RU" sz="3200" b="1" dirty="0" smtClean="0"/>
              <a:t>Пояс</a:t>
            </a:r>
            <a:endParaRPr lang="ru-RU" sz="3200" b="1" dirty="0"/>
          </a:p>
        </p:txBody>
      </p:sp>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836712"/>
            <a:ext cx="5461097" cy="2491026"/>
          </a:xfrm>
          <a:prstGeom prst="rect">
            <a:avLst/>
          </a:prstGeom>
          <a:ln w="28575">
            <a:solidFill>
              <a:schemeClr val="tx1"/>
            </a:solidFill>
          </a:ln>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3119" y="2936129"/>
            <a:ext cx="5473589" cy="3661223"/>
          </a:xfrm>
          <a:prstGeom prst="rect">
            <a:avLst/>
          </a:prstGeom>
          <a:ln w="28575">
            <a:solidFill>
              <a:schemeClr val="bg1"/>
            </a:solidFill>
          </a:ln>
        </p:spPr>
      </p:pic>
    </p:spTree>
    <p:extLst>
      <p:ext uri="{BB962C8B-B14F-4D97-AF65-F5344CB8AC3E}">
        <p14:creationId xmlns:p14="http://schemas.microsoft.com/office/powerpoint/2010/main" val="374974183"/>
      </p:ext>
    </p:extLst>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p:cNvSpPr txBox="1"/>
          <p:nvPr/>
        </p:nvSpPr>
        <p:spPr>
          <a:xfrm>
            <a:off x="1714480" y="5143512"/>
            <a:ext cx="5929354" cy="923330"/>
          </a:xfrm>
          <a:prstGeom prst="rect">
            <a:avLst/>
          </a:prstGeom>
          <a:noFill/>
        </p:spPr>
        <p:txBody>
          <a:bodyPr wrap="square" rtlCol="0">
            <a:spAutoFit/>
          </a:bodyPr>
          <a:lstStyle/>
          <a:p>
            <a:pPr algn="ctr"/>
            <a:r>
              <a:rPr lang="ru-RU" dirty="0" smtClean="0"/>
              <a:t>Выполнила Рябчук С.М. для сайта</a:t>
            </a:r>
          </a:p>
          <a:p>
            <a:pPr algn="ctr"/>
            <a:r>
              <a:rPr lang="ru-RU" b="1" dirty="0" err="1" smtClean="0"/>
              <a:t>Светочъ</a:t>
            </a:r>
            <a:r>
              <a:rPr lang="ru-RU" b="1" dirty="0" smtClean="0"/>
              <a:t>. Основы православной веры в презентациях</a:t>
            </a:r>
          </a:p>
          <a:p>
            <a:pPr algn="ctr"/>
            <a:r>
              <a:rPr lang="en-US" dirty="0" smtClean="0"/>
              <a:t>http</a:t>
            </a:r>
            <a:r>
              <a:rPr lang="en-US" dirty="0" smtClean="0">
                <a:sym typeface="Wingdings" pitchFamily="2" charset="2"/>
              </a:rPr>
              <a:t>://svetoch-opk.ru</a:t>
            </a:r>
            <a:endParaRPr lang="ru-RU" dirty="0"/>
          </a:p>
        </p:txBody>
      </p:sp>
    </p:spTree>
    <p:extLst>
      <p:ext uri="{BB962C8B-B14F-4D97-AF65-F5344CB8AC3E}">
        <p14:creationId xmlns:p14="http://schemas.microsoft.com/office/powerpoint/2010/main" val="421665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907"/>
            <a:ext cx="9144000" cy="5450186"/>
          </a:xfrm>
          <a:prstGeom prst="rect">
            <a:avLst/>
          </a:prstGeom>
        </p:spPr>
      </p:pic>
    </p:spTree>
    <p:extLst>
      <p:ext uri="{BB962C8B-B14F-4D97-AF65-F5344CB8AC3E}">
        <p14:creationId xmlns:p14="http://schemas.microsoft.com/office/powerpoint/2010/main" val="920685040"/>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477" y="1454"/>
            <a:ext cx="3789045" cy="6855092"/>
          </a:xfrm>
          <a:prstGeom prst="rect">
            <a:avLst/>
          </a:prstGeom>
        </p:spPr>
      </p:pic>
    </p:spTree>
    <p:extLst>
      <p:ext uri="{BB962C8B-B14F-4D97-AF65-F5344CB8AC3E}">
        <p14:creationId xmlns:p14="http://schemas.microsoft.com/office/powerpoint/2010/main" val="1939920450"/>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919"/>
            <a:ext cx="9144000" cy="6106160"/>
          </a:xfrm>
          <a:prstGeom prst="rect">
            <a:avLst/>
          </a:prstGeom>
        </p:spPr>
      </p:pic>
    </p:spTree>
    <p:extLst>
      <p:ext uri="{BB962C8B-B14F-4D97-AF65-F5344CB8AC3E}">
        <p14:creationId xmlns:p14="http://schemas.microsoft.com/office/powerpoint/2010/main" val="222521087"/>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 y="0"/>
            <a:ext cx="9132062" cy="6858000"/>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75" y="2542"/>
            <a:ext cx="5610050" cy="6855458"/>
          </a:xfrm>
          <a:prstGeom prst="rect">
            <a:avLst/>
          </a:prstGeom>
        </p:spPr>
      </p:pic>
    </p:spTree>
    <p:extLst>
      <p:ext uri="{BB962C8B-B14F-4D97-AF65-F5344CB8AC3E}">
        <p14:creationId xmlns:p14="http://schemas.microsoft.com/office/powerpoint/2010/main" val="284170387"/>
      </p:ext>
    </p:extLst>
  </p:cSld>
  <p:clrMapOvr>
    <a:masterClrMapping/>
  </p:clrMapOvr>
  <mc:AlternateContent xmlns:mc="http://schemas.openxmlformats.org/markup-compatibility/2006" xmlns:p14="http://schemas.microsoft.com/office/powerpoint/2010/main">
    <mc:Choice Requires="p14">
      <p:transition spd="slow" p14:dur="2500" advClick="0" advTm="6000">
        <p:fade/>
        <p:sndAc>
          <p:endSnd/>
        </p:sndAc>
      </p:transition>
    </mc:Choice>
    <mc:Fallback xmlns="">
      <p:transition spd="slow" advClick="0" advTm="6000">
        <p:fade/>
        <p:sndAc>
          <p:endSnd/>
        </p:sndAc>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1499</TotalTime>
  <Words>1858</Words>
  <Application>Microsoft Office PowerPoint</Application>
  <PresentationFormat>Экран (4:3)</PresentationFormat>
  <Paragraphs>127</Paragraphs>
  <Slides>53</Slides>
  <Notes>39</Notes>
  <HiddenSlides>9</HiddenSlides>
  <MMClips>1</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Дмитрий</dc:creator>
  <cp:lastModifiedBy>Дмитрий</cp:lastModifiedBy>
  <cp:revision>166</cp:revision>
  <dcterms:created xsi:type="dcterms:W3CDTF">2013-02-05T07:17:13Z</dcterms:created>
  <dcterms:modified xsi:type="dcterms:W3CDTF">2013-02-17T08:46:25Z</dcterms:modified>
</cp:coreProperties>
</file>