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2" r:id="rId5"/>
    <p:sldId id="261" r:id="rId6"/>
    <p:sldId id="263" r:id="rId7"/>
    <p:sldId id="259" r:id="rId8"/>
    <p:sldId id="264" r:id="rId9"/>
    <p:sldId id="260" r:id="rId10"/>
    <p:sldId id="265" r:id="rId11"/>
    <p:sldId id="267" r:id="rId12"/>
    <p:sldId id="266" r:id="rId13"/>
    <p:sldId id="273" r:id="rId14"/>
    <p:sldId id="271" r:id="rId15"/>
    <p:sldId id="272" r:id="rId16"/>
    <p:sldId id="268" r:id="rId17"/>
    <p:sldId id="270" r:id="rId18"/>
    <p:sldId id="274" r:id="rId19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1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C2BE5-9480-42CC-A69D-939BAD15F604}" type="datetimeFigureOut">
              <a:rPr lang="ru-RU" smtClean="0"/>
              <a:pPr/>
              <a:t>12.02.2020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99CB697-A914-4DEC-8E5F-43EA71D4E4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vitami@udm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9200" y="3571876"/>
            <a:ext cx="6858000" cy="1304924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«Основные итоги реализации  </a:t>
            </a:r>
            <a:r>
              <a:rPr lang="ru-RU" sz="2400" b="1" dirty="0" smtClean="0"/>
              <a:t>пилотного</a:t>
            </a:r>
            <a:r>
              <a:rPr lang="ru-RU" sz="2400" b="1" dirty="0" smtClean="0"/>
              <a:t>  курса «Индивидуальный проект» в   Удмуртской Республике». </a:t>
            </a:r>
            <a:endParaRPr lang="ru-RU" sz="2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2976" y="5000636"/>
            <a:ext cx="7143800" cy="714380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ru-RU" sz="5600" b="1" i="1" dirty="0" smtClean="0"/>
              <a:t>Митрошина  Т.М., руководитель Удмуртского регионального отделения  МТА,   федеральный эксперт в сфере индивидуализации и тьюторства,  руководитель тьюторской службы АОУ УР  «Региональный образовательный центр одаренных детей»</a:t>
            </a:r>
            <a:endParaRPr lang="ru-RU" sz="5600" b="1" dirty="0" smtClean="0"/>
          </a:p>
          <a:p>
            <a:pPr algn="l"/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76200"/>
            <a:ext cx="8501121" cy="678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600" b="1" dirty="0" smtClean="0"/>
              <a:t>Теория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43"/>
          <p:cNvSpPr txBox="1">
            <a:spLocks noChangeArrowheads="1"/>
          </p:cNvSpPr>
          <p:nvPr/>
        </p:nvSpPr>
        <p:spPr bwMode="auto">
          <a:xfrm>
            <a:off x="4707732" y="3724275"/>
            <a:ext cx="2855119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Cambria" pitchFamily="18" charset="0"/>
              </a:rPr>
              <a:t>Экспорт образования</a:t>
            </a:r>
          </a:p>
        </p:txBody>
      </p:sp>
      <p:sp>
        <p:nvSpPr>
          <p:cNvPr id="6147" name="TextBox 38"/>
          <p:cNvSpPr txBox="1">
            <a:spLocks noChangeArrowheads="1"/>
          </p:cNvSpPr>
          <p:nvPr/>
        </p:nvSpPr>
        <p:spPr bwMode="auto">
          <a:xfrm>
            <a:off x="-9525" y="4100513"/>
            <a:ext cx="198239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Cambria" pitchFamily="18" charset="0"/>
              </a:rPr>
              <a:t>Поддержка семей, имеющих детей</a:t>
            </a:r>
          </a:p>
        </p:txBody>
      </p:sp>
      <p:pic>
        <p:nvPicPr>
          <p:cNvPr id="6148" name="Picture 4" descr="https://dsk-stolica.ru/web/upload/global/3/r4yapIXev6ejkopiya(9).jpg"/>
          <p:cNvPicPr>
            <a:picLocks noChangeAspect="1" noChangeArrowheads="1"/>
          </p:cNvPicPr>
          <p:nvPr/>
        </p:nvPicPr>
        <p:blipFill>
          <a:blip r:embed="rId2"/>
          <a:srcRect l="-98" t="28421" r="98" b="37367"/>
          <a:stretch>
            <a:fillRect/>
          </a:stretch>
        </p:blipFill>
        <p:spPr bwMode="auto">
          <a:xfrm>
            <a:off x="0" y="0"/>
            <a:ext cx="9144000" cy="230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Прямоугольник 37"/>
          <p:cNvSpPr/>
          <p:nvPr/>
        </p:nvSpPr>
        <p:spPr>
          <a:xfrm>
            <a:off x="9525" y="1268414"/>
            <a:ext cx="9149954" cy="1038225"/>
          </a:xfrm>
          <a:prstGeom prst="rect">
            <a:avLst/>
          </a:prstGeom>
          <a:solidFill>
            <a:srgbClr val="14A7D2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ED7D31"/>
              </a:solidFill>
            </a:endParaRPr>
          </a:p>
        </p:txBody>
      </p:sp>
      <p:sp>
        <p:nvSpPr>
          <p:cNvPr id="6150" name="Объект 2"/>
          <p:cNvSpPr txBox="1">
            <a:spLocks/>
          </p:cNvSpPr>
          <p:nvPr/>
        </p:nvSpPr>
        <p:spPr bwMode="auto">
          <a:xfrm>
            <a:off x="9525" y="1468438"/>
            <a:ext cx="91344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20" tIns="60960" rIns="121920" bIns="60960"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ru-RU" altLang="ru-RU" sz="3200" b="1" dirty="0">
                <a:solidFill>
                  <a:schemeClr val="bg1"/>
                </a:solidFill>
                <a:latin typeface="Cambria" pitchFamily="18" charset="0"/>
              </a:rPr>
              <a:t>НАЦИОНАЛЬНЫЙ ПРОЕКТ «ОБРАЗОВАНИЕ»</a:t>
            </a:r>
          </a:p>
        </p:txBody>
      </p:sp>
      <p:pic>
        <p:nvPicPr>
          <p:cNvPr id="6151" name="Picture 6" descr="ÐÐ°ÑÑÐ¸Ð½ÐºÐ¸ Ð¿Ð¾ Ð·Ð°Ð¿ÑÐ¾ÑÑ ÐºÐ°ÑÑÐ° ÑÐ¾ÑÑÐ¸Ð¸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65623" y="3008314"/>
            <a:ext cx="4406509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Овал 1"/>
          <p:cNvSpPr/>
          <p:nvPr/>
        </p:nvSpPr>
        <p:spPr>
          <a:xfrm>
            <a:off x="1756173" y="2759076"/>
            <a:ext cx="3211115" cy="3749675"/>
          </a:xfrm>
          <a:prstGeom prst="ellipse">
            <a:avLst/>
          </a:prstGeom>
          <a:noFill/>
          <a:ln w="19050">
            <a:solidFill>
              <a:srgbClr val="14A7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471737" y="2659064"/>
            <a:ext cx="415529" cy="534987"/>
          </a:xfrm>
          <a:prstGeom prst="ellipse">
            <a:avLst/>
          </a:prstGeom>
          <a:solidFill>
            <a:srgbClr val="01C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1</a:t>
            </a:r>
          </a:p>
        </p:txBody>
      </p:sp>
      <p:sp>
        <p:nvSpPr>
          <p:cNvPr id="27" name="Овал 26"/>
          <p:cNvSpPr/>
          <p:nvPr/>
        </p:nvSpPr>
        <p:spPr>
          <a:xfrm>
            <a:off x="1846660" y="3248025"/>
            <a:ext cx="414338" cy="534988"/>
          </a:xfrm>
          <a:prstGeom prst="ellipse">
            <a:avLst/>
          </a:prstGeom>
          <a:solidFill>
            <a:srgbClr val="7DE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2</a:t>
            </a:r>
          </a:p>
        </p:txBody>
      </p:sp>
      <p:sp>
        <p:nvSpPr>
          <p:cNvPr id="28" name="Овал 27"/>
          <p:cNvSpPr/>
          <p:nvPr/>
        </p:nvSpPr>
        <p:spPr>
          <a:xfrm>
            <a:off x="1549004" y="4216400"/>
            <a:ext cx="415528" cy="534988"/>
          </a:xfrm>
          <a:prstGeom prst="ellipse">
            <a:avLst/>
          </a:prstGeom>
          <a:solidFill>
            <a:srgbClr val="515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3</a:t>
            </a:r>
          </a:p>
        </p:txBody>
      </p:sp>
      <p:sp>
        <p:nvSpPr>
          <p:cNvPr id="29" name="Овал 28"/>
          <p:cNvSpPr/>
          <p:nvPr/>
        </p:nvSpPr>
        <p:spPr>
          <a:xfrm>
            <a:off x="1764506" y="5378450"/>
            <a:ext cx="415529" cy="534988"/>
          </a:xfrm>
          <a:prstGeom prst="ellipse">
            <a:avLst/>
          </a:prstGeom>
          <a:solidFill>
            <a:srgbClr val="01C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4</a:t>
            </a:r>
          </a:p>
        </p:txBody>
      </p:sp>
      <p:sp>
        <p:nvSpPr>
          <p:cNvPr id="30" name="Овал 29"/>
          <p:cNvSpPr/>
          <p:nvPr/>
        </p:nvSpPr>
        <p:spPr>
          <a:xfrm>
            <a:off x="2471737" y="6027739"/>
            <a:ext cx="415529" cy="534987"/>
          </a:xfrm>
          <a:prstGeom prst="ellipse">
            <a:avLst/>
          </a:prstGeom>
          <a:solidFill>
            <a:srgbClr val="7DE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5</a:t>
            </a:r>
          </a:p>
        </p:txBody>
      </p:sp>
      <p:sp>
        <p:nvSpPr>
          <p:cNvPr id="31" name="Овал 30"/>
          <p:cNvSpPr/>
          <p:nvPr/>
        </p:nvSpPr>
        <p:spPr>
          <a:xfrm>
            <a:off x="3426619" y="6184900"/>
            <a:ext cx="415529" cy="534988"/>
          </a:xfrm>
          <a:prstGeom prst="ellipse">
            <a:avLst/>
          </a:prstGeom>
          <a:solidFill>
            <a:srgbClr val="515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6</a:t>
            </a:r>
          </a:p>
        </p:txBody>
      </p:sp>
      <p:sp>
        <p:nvSpPr>
          <p:cNvPr id="32" name="Овал 31"/>
          <p:cNvSpPr/>
          <p:nvPr/>
        </p:nvSpPr>
        <p:spPr>
          <a:xfrm>
            <a:off x="4360069" y="5616575"/>
            <a:ext cx="415529" cy="534988"/>
          </a:xfrm>
          <a:prstGeom prst="ellipse">
            <a:avLst/>
          </a:prstGeom>
          <a:solidFill>
            <a:srgbClr val="01C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7</a:t>
            </a:r>
          </a:p>
        </p:txBody>
      </p:sp>
      <p:sp>
        <p:nvSpPr>
          <p:cNvPr id="33" name="Овал 32"/>
          <p:cNvSpPr/>
          <p:nvPr/>
        </p:nvSpPr>
        <p:spPr>
          <a:xfrm>
            <a:off x="4739878" y="4703764"/>
            <a:ext cx="414338" cy="534987"/>
          </a:xfrm>
          <a:prstGeom prst="ellipse">
            <a:avLst/>
          </a:prstGeom>
          <a:solidFill>
            <a:srgbClr val="7DE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8</a:t>
            </a:r>
          </a:p>
        </p:txBody>
      </p:sp>
      <p:sp>
        <p:nvSpPr>
          <p:cNvPr id="34" name="Овал 33"/>
          <p:cNvSpPr/>
          <p:nvPr/>
        </p:nvSpPr>
        <p:spPr>
          <a:xfrm>
            <a:off x="4568428" y="3575050"/>
            <a:ext cx="414338" cy="534988"/>
          </a:xfrm>
          <a:prstGeom prst="ellipse">
            <a:avLst/>
          </a:prstGeom>
          <a:solidFill>
            <a:srgbClr val="515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9</a:t>
            </a:r>
          </a:p>
        </p:txBody>
      </p:sp>
      <p:sp>
        <p:nvSpPr>
          <p:cNvPr id="6162" name="TextBox 34"/>
          <p:cNvSpPr txBox="1">
            <a:spLocks noChangeArrowheads="1"/>
          </p:cNvSpPr>
          <p:nvPr/>
        </p:nvSpPr>
        <p:spPr bwMode="auto">
          <a:xfrm>
            <a:off x="511969" y="2611438"/>
            <a:ext cx="2044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Cambria" pitchFamily="18" charset="0"/>
              </a:rPr>
              <a:t>Современная школа</a:t>
            </a:r>
          </a:p>
        </p:txBody>
      </p:sp>
      <p:sp>
        <p:nvSpPr>
          <p:cNvPr id="6163" name="TextBox 36"/>
          <p:cNvSpPr txBox="1">
            <a:spLocks noChangeArrowheads="1"/>
          </p:cNvSpPr>
          <p:nvPr/>
        </p:nvSpPr>
        <p:spPr bwMode="auto">
          <a:xfrm>
            <a:off x="-65485" y="3286125"/>
            <a:ext cx="19812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Cambria" pitchFamily="18" charset="0"/>
              </a:rPr>
              <a:t>Успех каждого ребенка</a:t>
            </a:r>
          </a:p>
        </p:txBody>
      </p:sp>
      <p:sp>
        <p:nvSpPr>
          <p:cNvPr id="6164" name="TextBox 39"/>
          <p:cNvSpPr txBox="1">
            <a:spLocks noChangeArrowheads="1"/>
          </p:cNvSpPr>
          <p:nvPr/>
        </p:nvSpPr>
        <p:spPr bwMode="auto">
          <a:xfrm>
            <a:off x="-386954" y="5226051"/>
            <a:ext cx="231574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ru-RU" dirty="0">
                <a:latin typeface="Cambria" pitchFamily="18" charset="0"/>
              </a:rPr>
              <a:t>Цифровая образовательная </a:t>
            </a:r>
          </a:p>
          <a:p>
            <a:pPr algn="r"/>
            <a:r>
              <a:rPr lang="ru-RU" dirty="0">
                <a:latin typeface="Cambria" pitchFamily="18" charset="0"/>
              </a:rPr>
              <a:t>среда</a:t>
            </a:r>
          </a:p>
        </p:txBody>
      </p:sp>
      <p:sp>
        <p:nvSpPr>
          <p:cNvPr id="6165" name="TextBox 40"/>
          <p:cNvSpPr txBox="1">
            <a:spLocks noChangeArrowheads="1"/>
          </p:cNvSpPr>
          <p:nvPr/>
        </p:nvSpPr>
        <p:spPr bwMode="auto">
          <a:xfrm>
            <a:off x="650081" y="6305550"/>
            <a:ext cx="19823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Cambria" pitchFamily="18" charset="0"/>
              </a:rPr>
              <a:t>Учитель будущего </a:t>
            </a:r>
          </a:p>
        </p:txBody>
      </p:sp>
      <p:sp>
        <p:nvSpPr>
          <p:cNvPr id="6166" name="TextBox 41"/>
          <p:cNvSpPr txBox="1">
            <a:spLocks noChangeArrowheads="1"/>
          </p:cNvSpPr>
          <p:nvPr/>
        </p:nvSpPr>
        <p:spPr bwMode="auto">
          <a:xfrm>
            <a:off x="3887391" y="6143645"/>
            <a:ext cx="22812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Cambria" pitchFamily="18" charset="0"/>
              </a:rPr>
              <a:t>Молодые профессионалы</a:t>
            </a:r>
          </a:p>
        </p:txBody>
      </p:sp>
      <p:sp>
        <p:nvSpPr>
          <p:cNvPr id="6167" name="TextBox 42"/>
          <p:cNvSpPr txBox="1">
            <a:spLocks noChangeArrowheads="1"/>
          </p:cNvSpPr>
          <p:nvPr/>
        </p:nvSpPr>
        <p:spPr bwMode="auto">
          <a:xfrm>
            <a:off x="4775598" y="5781675"/>
            <a:ext cx="28539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Cambria" pitchFamily="18" charset="0"/>
              </a:rPr>
              <a:t>Новые возможности для каждого</a:t>
            </a:r>
          </a:p>
        </p:txBody>
      </p:sp>
      <p:sp>
        <p:nvSpPr>
          <p:cNvPr id="6168" name="TextBox 44"/>
          <p:cNvSpPr txBox="1">
            <a:spLocks noChangeArrowheads="1"/>
          </p:cNvSpPr>
          <p:nvPr/>
        </p:nvSpPr>
        <p:spPr bwMode="auto">
          <a:xfrm>
            <a:off x="4888706" y="4838700"/>
            <a:ext cx="2853929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Cambria" pitchFamily="18" charset="0"/>
              </a:rPr>
              <a:t>Социальная активность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5097066" y="2674938"/>
            <a:ext cx="4046934" cy="412750"/>
          </a:xfrm>
          <a:prstGeom prst="rect">
            <a:avLst/>
          </a:prstGeom>
          <a:solidFill>
            <a:srgbClr val="14A7D2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Федеральные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проекты</a:t>
            </a:r>
          </a:p>
        </p:txBody>
      </p:sp>
      <p:sp>
        <p:nvSpPr>
          <p:cNvPr id="6170" name="TextBox 5"/>
          <p:cNvSpPr txBox="1">
            <a:spLocks noChangeArrowheads="1"/>
          </p:cNvSpPr>
          <p:nvPr/>
        </p:nvSpPr>
        <p:spPr bwMode="auto">
          <a:xfrm>
            <a:off x="7379494" y="3395664"/>
            <a:ext cx="2240756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rgbClr val="14A7D2"/>
                </a:solidFill>
                <a:latin typeface="Cambria" pitchFamily="18" charset="0"/>
              </a:rPr>
              <a:t>2019 </a:t>
            </a:r>
            <a:r>
              <a:rPr lang="ru-RU" sz="6600" b="1" dirty="0">
                <a:solidFill>
                  <a:srgbClr val="14A7D2"/>
                </a:solidFill>
                <a:latin typeface="Cambria" pitchFamily="18" charset="0"/>
              </a:rPr>
              <a:t> </a:t>
            </a:r>
          </a:p>
          <a:p>
            <a:r>
              <a:rPr lang="ru-RU" sz="3600" b="1" dirty="0">
                <a:solidFill>
                  <a:srgbClr val="7DE313"/>
                </a:solidFill>
                <a:latin typeface="Cambria" pitchFamily="18" charset="0"/>
              </a:rPr>
              <a:t>2024</a:t>
            </a:r>
          </a:p>
        </p:txBody>
      </p:sp>
      <p:sp>
        <p:nvSpPr>
          <p:cNvPr id="7" name="Равнобедренный треугольник 6"/>
          <p:cNvSpPr/>
          <p:nvPr/>
        </p:nvSpPr>
        <p:spPr>
          <a:xfrm rot="10800000">
            <a:off x="7877175" y="2314575"/>
            <a:ext cx="507206" cy="338138"/>
          </a:xfrm>
          <a:prstGeom prst="triangle">
            <a:avLst/>
          </a:prstGeom>
          <a:solidFill>
            <a:srgbClr val="54B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2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D:\Documents and Settings\Internet\Рабочий стол\im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b="1" dirty="0" smtClean="0"/>
              <a:t>Понятие «Индивидуальный проект» (ИП)  в ФГОС старшей школы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algn="just" eaLnBrk="1" hangingPunct="1"/>
            <a:r>
              <a:rPr lang="ru-RU" altLang="ru-RU" b="1" dirty="0" smtClean="0"/>
              <a:t>Индивидуальный </a:t>
            </a:r>
            <a:r>
              <a:rPr lang="ru-RU" altLang="ru-RU" b="1" dirty="0" smtClean="0"/>
              <a:t>проект </a:t>
            </a:r>
            <a:r>
              <a:rPr lang="ru-RU" altLang="ru-RU" dirty="0" smtClean="0"/>
              <a:t>представляет собой </a:t>
            </a:r>
            <a:r>
              <a:rPr lang="ru-RU" altLang="ru-RU" b="1" i="1" dirty="0" smtClean="0"/>
              <a:t>особую форму организации </a:t>
            </a:r>
            <a:r>
              <a:rPr lang="ru-RU" altLang="ru-RU" dirty="0" smtClean="0"/>
              <a:t>деятельности обучающихся (учебное исследование или учебный проект).</a:t>
            </a:r>
          </a:p>
          <a:p>
            <a:pPr algn="just" eaLnBrk="1" hangingPunct="1"/>
            <a:r>
              <a:rPr lang="ru-RU" altLang="ru-RU" dirty="0" smtClean="0"/>
              <a:t>Индивидуальный проект выполняется обучающимся самостоятельно под руководством учителя (тьютора) по выбранной теме в рамках одного или нескольких изучаемых учебных предметов, курсов в </a:t>
            </a:r>
            <a:r>
              <a:rPr lang="ru-RU" altLang="ru-RU" b="1" i="1" dirty="0" smtClean="0"/>
              <a:t>любой</a:t>
            </a:r>
            <a:r>
              <a:rPr lang="ru-RU" altLang="ru-RU" dirty="0" smtClean="0"/>
              <a:t> избранной области деятельности (познавательной, практической, учебно-исследовательской, социальной, художественно-творческой, </a:t>
            </a:r>
            <a:r>
              <a:rPr lang="ru-RU" altLang="ru-RU" b="1" i="1" dirty="0" smtClean="0"/>
              <a:t>иной</a:t>
            </a:r>
            <a:r>
              <a:rPr lang="ru-RU" altLang="ru-RU" dirty="0" smtClean="0"/>
              <a:t>).</a:t>
            </a:r>
          </a:p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Реализация</a:t>
            </a:r>
            <a:endParaRPr lang="ru-RU" sz="3600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Начало реализации ФГОС СШ в Удмуртской Республике  с 2017 года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ru-RU" dirty="0" smtClean="0"/>
              <a:t>Решение Республиканского экспертного совета Министерства образования и науки (протокол № 2 от 26.06.2017 г.)</a:t>
            </a:r>
          </a:p>
          <a:p>
            <a:pPr algn="just"/>
            <a:r>
              <a:rPr lang="ru-RU" dirty="0" smtClean="0"/>
              <a:t> Приказ министра О и Н УР от 30.06.2017 г. № 716 «Об организации раннего введения федерального государственного образовательного стандарта среднего общего образования в Удмуртской Республике</a:t>
            </a:r>
            <a:r>
              <a:rPr lang="ru-RU" dirty="0" smtClean="0"/>
              <a:t>» </a:t>
            </a:r>
            <a:endParaRPr lang="ru-RU" dirty="0" smtClean="0"/>
          </a:p>
          <a:p>
            <a:pPr algn="just"/>
            <a:r>
              <a:rPr lang="ru-RU" dirty="0" smtClean="0"/>
              <a:t>в 23 общеобразовательных учреждениях  было  организовано раннее введение ФГОС среднего общего </a:t>
            </a:r>
            <a:r>
              <a:rPr lang="ru-RU" dirty="0" smtClean="0"/>
              <a:t>образования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9 школ из 23 выбрали </a:t>
            </a:r>
            <a:r>
              <a:rPr lang="ru-RU" b="1" dirty="0" smtClean="0"/>
              <a:t>тьюторское</a:t>
            </a:r>
            <a:r>
              <a:rPr lang="ru-RU" b="1" dirty="0" smtClean="0"/>
              <a:t> сопровождение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endParaRPr lang="ru-RU" sz="3200" dirty="0" smtClean="0"/>
          </a:p>
          <a:p>
            <a:r>
              <a:rPr lang="ru-RU" sz="6400" dirty="0" smtClean="0"/>
              <a:t>МБОУ «Гуманитарно-юридический лицей № 86» г. Ижевска.*</a:t>
            </a:r>
          </a:p>
          <a:p>
            <a:endParaRPr lang="ru-RU" sz="6400" dirty="0" smtClean="0"/>
          </a:p>
          <a:p>
            <a:r>
              <a:rPr lang="ru-RU" sz="6400" dirty="0" smtClean="0"/>
              <a:t>МБОУ «Средняя общеобразовательная школа № 2 (полного </a:t>
            </a:r>
            <a:r>
              <a:rPr lang="ru-RU" sz="6400" dirty="0" smtClean="0"/>
              <a:t>дня </a:t>
            </a:r>
            <a:r>
              <a:rPr lang="ru-RU" sz="6400" dirty="0" smtClean="0"/>
              <a:t>художественно-эстетического направления)» г. Сарапула.</a:t>
            </a:r>
          </a:p>
          <a:p>
            <a:endParaRPr lang="ru-RU" sz="6400" dirty="0" smtClean="0"/>
          </a:p>
          <a:p>
            <a:r>
              <a:rPr lang="ru-RU" sz="6400" dirty="0" smtClean="0"/>
              <a:t>МБОУ «Средняя общеобразовательная школа № 13 им. А.Л. Широких» г. Сарапула.**</a:t>
            </a:r>
          </a:p>
          <a:p>
            <a:endParaRPr lang="ru-RU" sz="6400" dirty="0" smtClean="0"/>
          </a:p>
          <a:p>
            <a:r>
              <a:rPr lang="ru-RU" sz="6400" dirty="0" smtClean="0"/>
              <a:t>МБОУ «</a:t>
            </a:r>
            <a:r>
              <a:rPr lang="ru-RU" sz="6400" dirty="0" smtClean="0"/>
              <a:t>Ягульская</a:t>
            </a:r>
            <a:r>
              <a:rPr lang="ru-RU" sz="6400" dirty="0" smtClean="0"/>
              <a:t> средняя общеобразовательная школа» </a:t>
            </a:r>
            <a:r>
              <a:rPr lang="ru-RU" sz="6400" dirty="0" smtClean="0"/>
              <a:t>Завьяловского</a:t>
            </a:r>
            <a:r>
              <a:rPr lang="ru-RU" sz="6400" dirty="0" smtClean="0"/>
              <a:t> района.**</a:t>
            </a:r>
          </a:p>
          <a:p>
            <a:endParaRPr lang="ru-RU" sz="6400" dirty="0" smtClean="0"/>
          </a:p>
          <a:p>
            <a:r>
              <a:rPr lang="ru-RU" sz="6400" dirty="0" smtClean="0"/>
              <a:t>МБОУ «Средняя общеобразовательная школа № 12 им. академика В.И. Кудинова».</a:t>
            </a:r>
          </a:p>
          <a:p>
            <a:endParaRPr lang="ru-RU" sz="6400" dirty="0" smtClean="0"/>
          </a:p>
          <a:p>
            <a:r>
              <a:rPr lang="ru-RU" sz="6400" dirty="0" smtClean="0"/>
              <a:t>МБОУ «Каменская средняя общеобразовательная школа» </a:t>
            </a:r>
            <a:r>
              <a:rPr lang="ru-RU" sz="6400" dirty="0" smtClean="0"/>
              <a:t>Завьяловского</a:t>
            </a:r>
            <a:r>
              <a:rPr lang="ru-RU" sz="6400" dirty="0" smtClean="0"/>
              <a:t> района.*</a:t>
            </a:r>
          </a:p>
          <a:p>
            <a:endParaRPr lang="ru-RU" sz="6400" dirty="0" smtClean="0"/>
          </a:p>
          <a:p>
            <a:r>
              <a:rPr lang="ru-RU" sz="6400" dirty="0" smtClean="0"/>
              <a:t>БУО школа-интернат УР «Республиканский лицей-интернат».**</a:t>
            </a:r>
          </a:p>
          <a:p>
            <a:endParaRPr lang="ru-RU" sz="6400" dirty="0" smtClean="0"/>
          </a:p>
          <a:p>
            <a:r>
              <a:rPr lang="ru-RU" sz="6400" dirty="0" smtClean="0"/>
              <a:t>МБОУ «</a:t>
            </a:r>
            <a:r>
              <a:rPr lang="ru-RU" sz="6400" dirty="0" smtClean="0"/>
              <a:t>Малосюгинская</a:t>
            </a:r>
            <a:r>
              <a:rPr lang="ru-RU" sz="6400" dirty="0" smtClean="0"/>
              <a:t> средняя общеобразовательная школа» </a:t>
            </a:r>
            <a:r>
              <a:rPr lang="ru-RU" sz="6400" dirty="0" smtClean="0"/>
              <a:t>Можгинского</a:t>
            </a:r>
            <a:r>
              <a:rPr lang="ru-RU" sz="6400" dirty="0" smtClean="0"/>
              <a:t> района.</a:t>
            </a:r>
          </a:p>
          <a:p>
            <a:endParaRPr lang="ru-RU" sz="6400" dirty="0" smtClean="0"/>
          </a:p>
          <a:p>
            <a:r>
              <a:rPr lang="ru-RU" sz="6400" dirty="0" smtClean="0"/>
              <a:t>МБОУ «</a:t>
            </a:r>
            <a:r>
              <a:rPr lang="ru-RU" sz="6400" dirty="0" smtClean="0"/>
              <a:t>Кизнерская</a:t>
            </a:r>
            <a:r>
              <a:rPr lang="ru-RU" sz="6400" dirty="0" smtClean="0"/>
              <a:t> средняя общеобразовательная школа № 1</a:t>
            </a:r>
            <a:r>
              <a:rPr lang="ru-RU" sz="6400" dirty="0" smtClean="0"/>
              <a:t>».</a:t>
            </a:r>
            <a:endParaRPr lang="ru-RU" sz="6400" dirty="0" smtClean="0"/>
          </a:p>
          <a:p>
            <a:r>
              <a:rPr lang="ru-RU" sz="6400" dirty="0" smtClean="0"/>
              <a:t> </a:t>
            </a:r>
          </a:p>
          <a:p>
            <a:r>
              <a:rPr lang="ru-RU" sz="6400" dirty="0" smtClean="0"/>
              <a:t> 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16 апреля   2020 г. в Институте развития образования состоится  уже </a:t>
            </a:r>
            <a:r>
              <a:rPr lang="en-US" dirty="0" smtClean="0"/>
              <a:t>IV</a:t>
            </a:r>
            <a:r>
              <a:rPr lang="ru-RU" dirty="0" smtClean="0"/>
              <a:t> Межрегиональный семинар «День тьютора в Удмуртской Республике»</a:t>
            </a:r>
          </a:p>
          <a:p>
            <a:endParaRPr lang="ru-RU" dirty="0" smtClean="0"/>
          </a:p>
          <a:p>
            <a:r>
              <a:rPr lang="ru-RU" dirty="0" smtClean="0"/>
              <a:t> Создан  Региональный реестр практик индивидуализации и тьюторства ( *-региональный статус, **- федеральный статус)</a:t>
            </a:r>
          </a:p>
          <a:p>
            <a:endParaRPr lang="ru-RU" dirty="0" smtClean="0"/>
          </a:p>
          <a:p>
            <a:r>
              <a:rPr lang="ru-RU" dirty="0" smtClean="0"/>
              <a:t>В 2018 г- школа –пилот МБОУ «</a:t>
            </a:r>
            <a:r>
              <a:rPr lang="ru-RU" dirty="0" smtClean="0"/>
              <a:t>Воткинский</a:t>
            </a:r>
            <a:r>
              <a:rPr lang="ru-RU" dirty="0" smtClean="0"/>
              <a:t> лицей» стала серебряным призером всероссийского конкурса «Успешная школа». Основная тема –сопровождение индивидуальных проектов.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Публикационная активность пилотных школ. Статьи и методические разработки педагогов напечатаны в сборниках и профессиональных периодических изданиях. Некоторые школы свой опыт описали в формате пособий и сборников статей.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Конечный результат</a:t>
            </a:r>
            <a:endParaRPr lang="ru-RU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Ключевые компетенции/навыки 21 века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Всемирном экономическом форуме в Давосе 2020 года было также отмечено, что к 2022 году более 40% навыков, необходимых для существующих профессий, изменятся. </a:t>
            </a:r>
          </a:p>
          <a:p>
            <a:endParaRPr lang="ru-RU" dirty="0" smtClean="0"/>
          </a:p>
          <a:p>
            <a:r>
              <a:rPr lang="ru-RU" dirty="0" smtClean="0"/>
              <a:t>Представители стран – участниц ОЭСР заявили на форуме о наступлении «Революции обновления навыков» (</a:t>
            </a:r>
            <a:r>
              <a:rPr lang="ru-RU" dirty="0" smtClean="0"/>
              <a:t>Reskilling</a:t>
            </a:r>
            <a:r>
              <a:rPr lang="ru-RU" dirty="0" smtClean="0"/>
              <a:t> </a:t>
            </a:r>
            <a:r>
              <a:rPr lang="ru-RU" dirty="0" smtClean="0"/>
              <a:t>revolution</a:t>
            </a:r>
            <a:r>
              <a:rPr lang="ru-RU" dirty="0" smtClean="0"/>
              <a:t>), которая потребует профессиональной переподготовки более 1 </a:t>
            </a:r>
            <a:r>
              <a:rPr lang="ru-RU" dirty="0" smtClean="0"/>
              <a:t>млрд</a:t>
            </a:r>
            <a:r>
              <a:rPr lang="ru-RU" dirty="0" smtClean="0"/>
              <a:t> человек к 2030 году.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pic>
        <p:nvPicPr>
          <p:cNvPr id="12291" name="Picture 4" descr="D:\Documents and Settings\Internet\Рабочий стол\default-1xr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0"/>
            <a:ext cx="8429625" cy="6357938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i="1" dirty="0" smtClean="0"/>
              <a:t>Хард-скиллз</a:t>
            </a:r>
            <a:r>
              <a:rPr lang="ru-RU" dirty="0" smtClean="0"/>
              <a:t> (</a:t>
            </a:r>
            <a:r>
              <a:rPr lang="ru-RU" dirty="0" smtClean="0"/>
              <a:t>hardskills</a:t>
            </a:r>
            <a:r>
              <a:rPr lang="ru-RU" dirty="0" smtClean="0"/>
              <a:t>)- «твердые» навыки, проявляющиеся в профессиональной деятельности и бизнес-процессах</a:t>
            </a:r>
          </a:p>
          <a:p>
            <a:endParaRPr lang="ru-RU" dirty="0" smtClean="0"/>
          </a:p>
          <a:p>
            <a:r>
              <a:rPr lang="ru-RU" i="1" dirty="0" smtClean="0"/>
              <a:t>Софт-скиллз</a:t>
            </a:r>
            <a:r>
              <a:rPr lang="ru-RU" dirty="0" smtClean="0"/>
              <a:t>(</a:t>
            </a:r>
            <a:r>
              <a:rPr lang="ru-RU" dirty="0" smtClean="0"/>
              <a:t>softskills</a:t>
            </a:r>
            <a:r>
              <a:rPr lang="ru-RU" dirty="0" smtClean="0"/>
              <a:t>) – «мягкие» навыки, пригождающиеся в большинстве жизненных ситуаций: творческие, коммуникативные, командные, навыки критического мышления и другие</a:t>
            </a:r>
          </a:p>
          <a:p>
            <a:endParaRPr lang="ru-RU" dirty="0" smtClean="0"/>
          </a:p>
          <a:p>
            <a:r>
              <a:rPr lang="ru-RU" dirty="0" smtClean="0"/>
              <a:t>Диджитал-скиллз</a:t>
            </a:r>
            <a:r>
              <a:rPr lang="ru-RU" dirty="0" smtClean="0"/>
              <a:t> (</a:t>
            </a:r>
            <a:r>
              <a:rPr lang="ru-RU" dirty="0" smtClean="0"/>
              <a:t>digital</a:t>
            </a:r>
            <a:r>
              <a:rPr lang="ru-RU" dirty="0" smtClean="0"/>
              <a:t> </a:t>
            </a:r>
            <a:r>
              <a:rPr lang="ru-RU" dirty="0" smtClean="0"/>
              <a:t>skills</a:t>
            </a:r>
            <a:r>
              <a:rPr lang="ru-RU" dirty="0" smtClean="0"/>
              <a:t>)-цифровые навыки 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1982 году американский психолог </a:t>
            </a:r>
            <a:r>
              <a:rPr lang="ru-RU" dirty="0" smtClean="0"/>
              <a:t>Сюзан</a:t>
            </a:r>
            <a:r>
              <a:rPr lang="ru-RU" dirty="0" smtClean="0"/>
              <a:t> </a:t>
            </a:r>
            <a:r>
              <a:rPr lang="ru-RU" dirty="0" smtClean="0"/>
              <a:t>Хартер</a:t>
            </a:r>
            <a:r>
              <a:rPr lang="ru-RU" dirty="0" smtClean="0"/>
              <a:t> впервые ввел понятие </a:t>
            </a:r>
            <a:r>
              <a:rPr lang="ru-RU" dirty="0" smtClean="0"/>
              <a:t>self-competence</a:t>
            </a:r>
            <a:r>
              <a:rPr lang="ru-RU" dirty="0" smtClean="0"/>
              <a:t>. </a:t>
            </a:r>
          </a:p>
          <a:p>
            <a:endParaRPr lang="ru-RU" dirty="0" smtClean="0"/>
          </a:p>
          <a:p>
            <a:pPr algn="just"/>
            <a:r>
              <a:rPr lang="ru-RU" dirty="0" smtClean="0"/>
              <a:t>Идею </a:t>
            </a:r>
            <a:r>
              <a:rPr lang="ru-RU" dirty="0" smtClean="0"/>
              <a:t>селф-компетенций</a:t>
            </a:r>
            <a:r>
              <a:rPr lang="ru-RU" dirty="0" smtClean="0"/>
              <a:t> очень хорошо описал  Мишель Фуко, отмечая, что большинство людей живут «пунктирно», лишь эпизодически задумываясь о себе и тех выборах, которые им приходится совершать в жизни. В том числе выборе своего образования.</a:t>
            </a:r>
          </a:p>
          <a:p>
            <a:pPr algn="just">
              <a:buNone/>
            </a:pPr>
            <a:r>
              <a:rPr lang="ru-RU" dirty="0" smtClean="0"/>
              <a:t>   Сегодня настало время обратить внимание на новые </a:t>
            </a:r>
            <a:r>
              <a:rPr lang="ru-RU" dirty="0" smtClean="0"/>
              <a:t>селф-компетенции</a:t>
            </a:r>
            <a:r>
              <a:rPr lang="ru-RU" dirty="0" smtClean="0"/>
              <a:t> «</a:t>
            </a:r>
            <a:r>
              <a:rPr lang="ru-RU" dirty="0" smtClean="0"/>
              <a:t>self</a:t>
            </a:r>
            <a:r>
              <a:rPr lang="ru-RU" dirty="0" smtClean="0"/>
              <a:t> </a:t>
            </a:r>
            <a:r>
              <a:rPr lang="en-US" dirty="0" smtClean="0"/>
              <a:t>s</a:t>
            </a:r>
            <a:r>
              <a:rPr lang="ru-RU" dirty="0" smtClean="0"/>
              <a:t>kills</a:t>
            </a:r>
            <a:r>
              <a:rPr lang="ru-RU" dirty="0" smtClean="0"/>
              <a:t> », которые  означают </a:t>
            </a:r>
            <a:r>
              <a:rPr lang="ru-RU" i="1" dirty="0" smtClean="0"/>
              <a:t>навыки построения себя и заботы о себе.</a:t>
            </a:r>
            <a:r>
              <a:rPr lang="ru-RU" dirty="0" smtClean="0"/>
              <a:t> 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353072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«Продолжая  эту типологию, я предлагаю ввести отдельный термин </a:t>
            </a:r>
            <a:r>
              <a:rPr lang="en-US" dirty="0" smtClean="0"/>
              <a:t>S</a:t>
            </a:r>
            <a:r>
              <a:rPr lang="ru-RU" dirty="0" smtClean="0"/>
              <a:t>elf</a:t>
            </a:r>
            <a:r>
              <a:rPr lang="ru-RU" dirty="0" smtClean="0"/>
              <a:t> </a:t>
            </a:r>
            <a:r>
              <a:rPr lang="ru-RU" dirty="0" smtClean="0"/>
              <a:t>Skills</a:t>
            </a:r>
            <a:r>
              <a:rPr lang="ru-RU" dirty="0" smtClean="0"/>
              <a:t>, задающий принципиально другой тип навыков и умений. Связанных с самоопределением человека, умением совершать осознанный выбор и формировать собственную индивидуальную </a:t>
            </a:r>
            <a:r>
              <a:rPr lang="ru-RU" dirty="0" smtClean="0"/>
              <a:t>(в </a:t>
            </a:r>
            <a:r>
              <a:rPr lang="ru-RU" dirty="0" smtClean="0"/>
              <a:t>частности образовательную) программу» (Ковалева Т.М. , д.п.н. президент Межрегиональной тьюторской ассоциации)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«Выход </a:t>
            </a:r>
            <a:r>
              <a:rPr lang="ru-RU" dirty="0" smtClean="0"/>
              <a:t>в self-компетенции – это смещение фокуса с оболочки внешней на внутреннюю, ядерную, на которую потом все надстраивается: хоть «софт», хоть «</a:t>
            </a:r>
            <a:r>
              <a:rPr lang="ru-RU" dirty="0" smtClean="0"/>
              <a:t>хард</a:t>
            </a:r>
            <a:r>
              <a:rPr lang="ru-RU" dirty="0" smtClean="0"/>
              <a:t>», </a:t>
            </a:r>
            <a:r>
              <a:rPr lang="ru-RU" dirty="0" smtClean="0"/>
              <a:t>хоть</a:t>
            </a:r>
            <a:r>
              <a:rPr lang="ru-RU" dirty="0" smtClean="0"/>
              <a:t> «</a:t>
            </a:r>
            <a:r>
              <a:rPr lang="ru-RU" dirty="0" smtClean="0"/>
              <a:t>диджитал</a:t>
            </a:r>
            <a:r>
              <a:rPr lang="ru-RU" dirty="0" smtClean="0"/>
              <a:t>». (Ректор ТГУ, </a:t>
            </a:r>
            <a:r>
              <a:rPr lang="ru-RU" dirty="0" smtClean="0"/>
              <a:t>д.псх.н</a:t>
            </a:r>
            <a:r>
              <a:rPr lang="ru-RU" dirty="0" smtClean="0"/>
              <a:t>, профессор, академик РАО Эдуард </a:t>
            </a:r>
            <a:r>
              <a:rPr lang="ru-RU" dirty="0" smtClean="0"/>
              <a:t>Галажинский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4578" name="Picture 2" descr="D:\Documents and Settings\Internet\Рабочий стол\IMG_20200212_21154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142984"/>
            <a:ext cx="8643998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algn="ctr" eaLnBrk="1" hangingPunct="1">
              <a:buFont typeface="Wingdings 3" pitchFamily="18" charset="2"/>
              <a:buNone/>
              <a:defRPr/>
            </a:pPr>
            <a:endParaRPr lang="ru-RU" altLang="ru-RU" sz="4000" b="1" dirty="0" smtClean="0"/>
          </a:p>
          <a:p>
            <a:pPr algn="ctr" eaLnBrk="1" hangingPunct="1">
              <a:buFont typeface="Wingdings 3" pitchFamily="18" charset="2"/>
              <a:buNone/>
              <a:defRPr/>
            </a:pPr>
            <a:endParaRPr lang="ru-RU" altLang="ru-RU" sz="4000" b="1" dirty="0" smtClean="0"/>
          </a:p>
          <a:p>
            <a:pPr algn="ctr" eaLnBrk="1" hangingPunct="1">
              <a:buFont typeface="Wingdings 3" pitchFamily="18" charset="2"/>
              <a:buNone/>
              <a:defRPr/>
            </a:pPr>
            <a:r>
              <a:rPr lang="ru-RU" altLang="ru-RU" sz="4000" b="1" dirty="0" smtClean="0"/>
              <a:t>Спасибо за внимание!</a:t>
            </a:r>
          </a:p>
          <a:p>
            <a:pPr algn="ctr" eaLnBrk="1" hangingPunct="1">
              <a:buFont typeface="Wingdings 3" pitchFamily="18" charset="2"/>
              <a:buNone/>
              <a:defRPr/>
            </a:pPr>
            <a:endParaRPr lang="ru-RU" altLang="ru-RU" sz="4000" b="1" dirty="0"/>
          </a:p>
          <a:p>
            <a:pPr algn="r" eaLnBrk="1" hangingPunct="1">
              <a:buFont typeface="Wingdings 3" pitchFamily="18" charset="2"/>
              <a:buNone/>
              <a:defRPr/>
            </a:pPr>
            <a:endParaRPr lang="ru-RU" sz="3200" dirty="0" smtClean="0">
              <a:solidFill>
                <a:schemeClr val="tx2">
                  <a:satMod val="130000"/>
                </a:schemeClr>
              </a:solidFill>
            </a:endParaRPr>
          </a:p>
          <a:p>
            <a:pPr algn="r" eaLnBrk="1" hangingPunct="1">
              <a:buFont typeface="Wingdings 3" pitchFamily="18" charset="2"/>
              <a:buNone/>
              <a:defRPr/>
            </a:pPr>
            <a:r>
              <a:rPr lang="ru-RU" sz="3200" dirty="0" smtClean="0">
                <a:solidFill>
                  <a:schemeClr val="tx2">
                    <a:satMod val="130000"/>
                  </a:schemeClr>
                </a:solidFill>
              </a:rPr>
              <a:t>Митрошина Татьяна  Михайловна, </a:t>
            </a:r>
            <a:br>
              <a:rPr lang="ru-RU" sz="3200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en-US" sz="3200" dirty="0" smtClean="0">
                <a:solidFill>
                  <a:schemeClr val="tx2">
                    <a:satMod val="130000"/>
                  </a:schemeClr>
                </a:solidFill>
                <a:hlinkClick r:id="rId2"/>
              </a:rPr>
              <a:t>vitami@udm.ru</a:t>
            </a:r>
            <a:r>
              <a:rPr lang="ru-RU" sz="3200" dirty="0" smtClean="0">
                <a:solidFill>
                  <a:schemeClr val="tx2">
                    <a:satMod val="130000"/>
                  </a:schemeClr>
                </a:solidFill>
              </a:rPr>
              <a:t>,                                                               </a:t>
            </a:r>
            <a:br>
              <a:rPr lang="ru-RU" sz="3200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3200" dirty="0" smtClean="0">
                <a:solidFill>
                  <a:schemeClr val="tx2">
                    <a:satMod val="130000"/>
                  </a:schemeClr>
                </a:solidFill>
              </a:rPr>
              <a:t> +7 912 852 06 90</a:t>
            </a:r>
            <a:endParaRPr lang="ru-RU" altLang="ru-RU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279</TotalTime>
  <Words>673</Words>
  <Application>Microsoft Office PowerPoint</Application>
  <PresentationFormat>Экран (4:3)</PresentationFormat>
  <Paragraphs>88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Начальная</vt:lpstr>
      <vt:lpstr>«Основные итоги реализации  пилотного  курса «Индивидуальный проект» в   Удмуртской Республике». </vt:lpstr>
      <vt:lpstr>Слайд 2</vt:lpstr>
      <vt:lpstr>Теория </vt:lpstr>
      <vt:lpstr>Слайд 4</vt:lpstr>
      <vt:lpstr>Слайд 5</vt:lpstr>
      <vt:lpstr>Понятие «Индивидуальный проект» (ИП)  в ФГОС старшей школы</vt:lpstr>
      <vt:lpstr>Реализация</vt:lpstr>
      <vt:lpstr>Начало реализации ФГОС СШ в Удмуртской Республике  с 2017 года</vt:lpstr>
      <vt:lpstr>9 школ из 23 выбрали тьюторское сопровождение</vt:lpstr>
      <vt:lpstr>Слайд 10</vt:lpstr>
      <vt:lpstr>Конечный результат</vt:lpstr>
      <vt:lpstr>Ключевые компетенции/навыки 21 века </vt:lpstr>
      <vt:lpstr>Слайд 13</vt:lpstr>
      <vt:lpstr> 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«Основные итоги реализации  пилотного  курса «Индивидуальный проект» в   Удмуртской Республике». </dc:title>
  <dc:creator>сотрудник</dc:creator>
  <cp:lastModifiedBy>сотрудник</cp:lastModifiedBy>
  <cp:revision>24</cp:revision>
  <dcterms:created xsi:type="dcterms:W3CDTF">2020-02-12T14:06:16Z</dcterms:created>
  <dcterms:modified xsi:type="dcterms:W3CDTF">2020-02-12T18:46:57Z</dcterms:modified>
</cp:coreProperties>
</file>